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4"/>
  </p:sldMasterIdLst>
  <p:notesMasterIdLst>
    <p:notesMasterId r:id="rId24"/>
  </p:notesMasterIdLst>
  <p:sldIdLst>
    <p:sldId id="256" r:id="rId5"/>
    <p:sldId id="268" r:id="rId6"/>
    <p:sldId id="265" r:id="rId7"/>
    <p:sldId id="266" r:id="rId8"/>
    <p:sldId id="267" r:id="rId9"/>
    <p:sldId id="269" r:id="rId10"/>
    <p:sldId id="271" r:id="rId11"/>
    <p:sldId id="272" r:id="rId12"/>
    <p:sldId id="341" r:id="rId13"/>
    <p:sldId id="332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5AAB4E6-19C1-46DF-AC5E-E6C8390BD41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EECC2BE-0CE4-4D58-8CBD-748CDEBF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3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4767-5BD6-4FCB-B3F0-D83EE4399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2C691C-1363-4367-A5F9-8C260B3D0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479F3-540C-42DD-ABBA-3C5F171C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DFF25-0188-4E41-AD97-010DBA99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C218F-5638-4C33-838E-410D0D84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D132A-D005-45AF-A3FB-E7CA1526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24BDD-D1B0-444B-9AF2-2BAFC37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DEFDC-B6FC-45EC-8BD2-68DB205B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AA7E0-EE92-456A-A478-E2E762D1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0F48-1411-4CAD-8AE6-5EF3E3E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87DE4-84D3-4157-A74E-78C24F785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3D314-6CEB-40B2-BBF3-EF0D3BA41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1B98A-6478-47DB-96AD-CE2E46211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DC17C-E6D1-47AA-8FFD-EAB9640A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3A487-E98D-40B6-9503-4020320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1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B266-4184-4566-BC98-8AEA4C099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8D15-6996-4245-90FF-87D8DA50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E4F27-4D89-4E7C-87CC-6071B309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0301E-76A5-491E-B4C3-ED2C133B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60AFB-0B66-4FA1-9892-3480F517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D3D2-198B-4F33-ABA0-C1729F1A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6F10C-FABB-477F-9C32-CD638D28E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1A271-0BAD-4828-9B1A-E1FA3AA7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A4D72-07EC-499A-BF20-33823AD4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6ECBB-0601-4896-850E-3E460FB7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3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EA3C-4F63-4A90-B5C0-03454D84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A0EA-47B4-4B84-AF17-1A0A215F6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2AC3-26E0-42BE-B4C5-CE0B8A26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8130D-57DE-4F54-80C9-0A718DC6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BAE3D-6012-4A41-8410-029C6A69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9558C-DE61-4514-8126-4C7BD63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2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80D1-04D6-4DB9-8149-15BEFDC1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F6067-5491-4FF5-B19D-73EC30150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3B5ED-821A-415B-8C4C-7FF9C7EFB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B4BBA-7299-4C76-8CEB-879193A3F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EB2AB-15A6-450B-A076-E7D2FF6B4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F76921-00B3-4804-A7BB-7BE2E1A4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AFF7E-5824-4B03-8BA6-9C51253B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97D94-DF4B-47A1-B013-A50B7051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87D6-225D-4F86-A4E3-AE0494D2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C6D5E-D802-4E38-B3EC-B48D0681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8F5FA-4EE7-4591-92BB-538559F6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ABC93-A004-4AF1-B44A-EA752FF0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2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3355D-1C44-4D5B-9FE9-7FA96F85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88747-5386-4A21-A8B3-F159EB11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AD994-61E9-48D9-9A13-4624FBE4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5978-382A-4934-8EDF-8AF119E5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87CEB-386B-48D5-BEDB-53092E267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CA170-CEF7-4E95-A2FB-17D5D9CE4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746DD-0E38-492A-856A-DA1803BB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BD5FB-D38A-480E-B4E6-5516A109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05E17-C58F-43D1-96D5-B4338C2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3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7263-A7E4-4228-AD99-E184804B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93EE7-6732-486D-BB84-332C29408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F50F3-5778-47D8-9070-AE4DA49AB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C2C84-5B80-4285-BE4D-980ADC90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6ADB5-4A8F-4CF9-840C-4AAFE094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74A69-AAD9-46D9-9060-097B0A5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1A928-C40B-4998-BE4F-319701458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6A29C-A0D2-4AC1-9E9E-D7CA604B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6AAA-B83B-4A19-934F-A065D2D50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137C3-E2CA-4767-B79F-B9B45EE76A6E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3CF0C-E477-4741-B191-65E767E4C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ED78C-F90D-411E-8A27-F315CCE15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5008-633A-4648-863E-1C2F5337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0381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Fishery Disaster and </a:t>
            </a:r>
            <a:br>
              <a:rPr lang="en-US" dirty="0"/>
            </a:br>
            <a:r>
              <a:rPr lang="en-US" dirty="0"/>
              <a:t>CARES Act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4FD5A-BFBA-4B1A-9D7A-943B394FA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471" y="3012139"/>
            <a:ext cx="9615056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August 23, 2022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29" y="5377872"/>
            <a:ext cx="1461741" cy="137160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3951F122-8C92-4916-8781-DFD9385C19A4}"/>
              </a:ext>
            </a:extLst>
          </p:cNvPr>
          <p:cNvSpPr txBox="1">
            <a:spLocks/>
          </p:cNvSpPr>
          <p:nvPr/>
        </p:nvSpPr>
        <p:spPr>
          <a:xfrm>
            <a:off x="245960" y="5493326"/>
            <a:ext cx="4843277" cy="1140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David Briggs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Pacific States Marine Fisheries Commission</a:t>
            </a:r>
          </a:p>
          <a:p>
            <a:pPr algn="l">
              <a:lnSpc>
                <a:spcPct val="100000"/>
              </a:lnSpc>
            </a:pPr>
            <a:endParaRPr lang="en-US" sz="2000" dirty="0"/>
          </a:p>
          <a:p>
            <a:pPr algn="l"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002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681037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CARES Act Round 1 – Remaining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C8B70F-8C53-496E-A194-7BFC46475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PSMFC Admin - $55,714</a:t>
            </a:r>
          </a:p>
          <a:p>
            <a:r>
              <a:rPr lang="en-US" sz="2400" dirty="0"/>
              <a:t>TRIBES - $1,103,058</a:t>
            </a:r>
          </a:p>
          <a:p>
            <a:r>
              <a:rPr lang="en-US" sz="2400" dirty="0"/>
              <a:t>CALIFORNIA - $212,982</a:t>
            </a:r>
          </a:p>
          <a:p>
            <a:r>
              <a:rPr lang="en-US" sz="2400" dirty="0"/>
              <a:t>OREGON - $28</a:t>
            </a:r>
          </a:p>
          <a:p>
            <a:r>
              <a:rPr lang="en-US" sz="2400" dirty="0"/>
              <a:t>ALASKA - $0</a:t>
            </a:r>
          </a:p>
          <a:p>
            <a:r>
              <a:rPr lang="en-US" sz="2400" dirty="0"/>
              <a:t>WASHINGTON - $2,222,549 ($277,092 state + $1,945,457 tribes)</a:t>
            </a:r>
          </a:p>
          <a:p>
            <a:r>
              <a:rPr lang="en-US" sz="2400" dirty="0"/>
              <a:t>HAWAII &amp; TERRITORIES - $3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9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1"/>
            <a:ext cx="8844214" cy="124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CARES ACT Round 1 - Processing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349146-2463-4AD1-82C3-C7C13206E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7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CARES Act for States and Territories (Round 1) - $143,215,419 </a:t>
            </a:r>
          </a:p>
          <a:p>
            <a:pPr lvl="1"/>
            <a:r>
              <a:rPr lang="en-US" sz="2000" dirty="0"/>
              <a:t>PSMFC Admin Cost - .043%</a:t>
            </a:r>
          </a:p>
          <a:p>
            <a:pPr lvl="1"/>
            <a:r>
              <a:rPr lang="en-US" sz="2000" dirty="0"/>
              <a:t>Spend plans submitted for approval:  31</a:t>
            </a:r>
          </a:p>
          <a:p>
            <a:pPr lvl="1"/>
            <a:r>
              <a:rPr lang="en-US" sz="2000" dirty="0"/>
              <a:t>Funds distributed to date:  $140,182,537</a:t>
            </a:r>
          </a:p>
          <a:p>
            <a:pPr lvl="1"/>
            <a:endParaRPr lang="en-US" dirty="0"/>
          </a:p>
          <a:p>
            <a:r>
              <a:rPr lang="en-US" sz="2400" dirty="0"/>
              <a:t>CARES Act for West Coast Tribes - $5,061,849 </a:t>
            </a:r>
          </a:p>
          <a:p>
            <a:pPr lvl="1"/>
            <a:r>
              <a:rPr lang="en-US" sz="2000" dirty="0"/>
              <a:t>PSMFC Admin Cost - .017%</a:t>
            </a:r>
          </a:p>
          <a:p>
            <a:pPr lvl="1"/>
            <a:r>
              <a:rPr lang="en-US" sz="2000" dirty="0"/>
              <a:t>Spend plans submitted for approval:  30</a:t>
            </a:r>
          </a:p>
          <a:p>
            <a:pPr lvl="1"/>
            <a:r>
              <a:rPr lang="en-US" sz="2000" dirty="0"/>
              <a:t>Funds distributed to date:  $3,872,095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6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1"/>
            <a:ext cx="8844214" cy="124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CARES ACT Round 1 - Processing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7029A1-F869-41EC-9075-E3796DB0B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28"/>
            <a:ext cx="4334691" cy="4750835"/>
          </a:xfrm>
        </p:spPr>
        <p:txBody>
          <a:bodyPr>
            <a:noAutofit/>
          </a:bodyPr>
          <a:lstStyle/>
          <a:p>
            <a:r>
              <a:rPr lang="en-US" sz="1400" b="1" dirty="0"/>
              <a:t>Hawaii</a:t>
            </a:r>
            <a:r>
              <a:rPr lang="en-US" sz="1400" dirty="0"/>
              <a:t> – spend plan approved 10/30/2020:</a:t>
            </a:r>
          </a:p>
          <a:p>
            <a:pPr lvl="1"/>
            <a:r>
              <a:rPr lang="en-US" sz="1400" dirty="0"/>
              <a:t> 364 applications received</a:t>
            </a:r>
          </a:p>
          <a:p>
            <a:pPr lvl="1"/>
            <a:r>
              <a:rPr lang="en-US" sz="1400" dirty="0"/>
              <a:t> 284 applications processed for payment</a:t>
            </a:r>
          </a:p>
          <a:p>
            <a:pPr lvl="1"/>
            <a:r>
              <a:rPr lang="en-US" sz="1400" dirty="0"/>
              <a:t> 80 applications disqualified or ineligible</a:t>
            </a:r>
          </a:p>
          <a:p>
            <a:r>
              <a:rPr lang="en-US" sz="1400" b="1" dirty="0"/>
              <a:t>California</a:t>
            </a:r>
            <a:r>
              <a:rPr lang="en-US" sz="1400" dirty="0"/>
              <a:t> - spend plan approved 7/29/2020:</a:t>
            </a:r>
          </a:p>
          <a:p>
            <a:pPr lvl="1"/>
            <a:r>
              <a:rPr lang="en-US" sz="1400" dirty="0"/>
              <a:t>11,527 applications mailed</a:t>
            </a:r>
          </a:p>
          <a:p>
            <a:pPr lvl="1"/>
            <a:r>
              <a:rPr lang="en-US" sz="1400" dirty="0"/>
              <a:t> 2,271 applications processed for payment</a:t>
            </a:r>
          </a:p>
          <a:p>
            <a:pPr lvl="1"/>
            <a:r>
              <a:rPr lang="en-US" sz="1400" dirty="0"/>
              <a:t> 545 applications disqualified or ineligible</a:t>
            </a:r>
          </a:p>
          <a:p>
            <a:r>
              <a:rPr lang="en-US" sz="1400" b="1" dirty="0"/>
              <a:t>Oregon</a:t>
            </a:r>
            <a:r>
              <a:rPr lang="en-US" sz="1400" dirty="0"/>
              <a:t> – spend plan approved 7/29/2020:</a:t>
            </a:r>
          </a:p>
          <a:p>
            <a:pPr lvl="1"/>
            <a:r>
              <a:rPr lang="en-US" sz="1400" dirty="0"/>
              <a:t>410 applications received</a:t>
            </a:r>
          </a:p>
          <a:p>
            <a:pPr lvl="1"/>
            <a:r>
              <a:rPr lang="en-US" sz="1400" dirty="0"/>
              <a:t>304 applications processed for payment</a:t>
            </a:r>
          </a:p>
          <a:p>
            <a:pPr lvl="1"/>
            <a:r>
              <a:rPr lang="en-US" sz="1400" dirty="0"/>
              <a:t>106 applications disqualified or ineligible</a:t>
            </a:r>
          </a:p>
          <a:p>
            <a:r>
              <a:rPr lang="en-US" sz="1400" b="1" dirty="0"/>
              <a:t>Alaska </a:t>
            </a:r>
            <a:r>
              <a:rPr lang="en-US" sz="1400" dirty="0"/>
              <a:t>– spend plan approved 2/25/2021:</a:t>
            </a:r>
          </a:p>
          <a:p>
            <a:pPr lvl="1"/>
            <a:r>
              <a:rPr lang="en-US" sz="1400" dirty="0"/>
              <a:t>6,710  applications received</a:t>
            </a:r>
          </a:p>
          <a:p>
            <a:pPr lvl="1"/>
            <a:r>
              <a:rPr lang="en-US" sz="1400" dirty="0"/>
              <a:t>6,203 processed for payment</a:t>
            </a:r>
          </a:p>
          <a:p>
            <a:pPr lvl="1"/>
            <a:r>
              <a:rPr lang="en-US" sz="1400" dirty="0"/>
              <a:t>507 applications disqualified or ineligible</a:t>
            </a:r>
          </a:p>
          <a:p>
            <a:endParaRPr lang="en-US" sz="1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9F2200-094B-4F6E-B8B6-59DA76905602}"/>
              </a:ext>
            </a:extLst>
          </p:cNvPr>
          <p:cNvSpPr txBox="1">
            <a:spLocks/>
          </p:cNvSpPr>
          <p:nvPr/>
        </p:nvSpPr>
        <p:spPr>
          <a:xfrm>
            <a:off x="6442167" y="1439191"/>
            <a:ext cx="45959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Washington</a:t>
            </a:r>
            <a:r>
              <a:rPr lang="en-US" sz="1400" dirty="0"/>
              <a:t> – spend plan approved 2/5/2021:</a:t>
            </a:r>
          </a:p>
          <a:p>
            <a:pPr lvl="1"/>
            <a:r>
              <a:rPr lang="en-US" sz="1400" dirty="0"/>
              <a:t>810 applications received</a:t>
            </a:r>
          </a:p>
          <a:p>
            <a:pPr lvl="1"/>
            <a:r>
              <a:rPr lang="en-US" sz="1400" dirty="0"/>
              <a:t>682 applications processed for payment </a:t>
            </a:r>
          </a:p>
          <a:p>
            <a:pPr lvl="1"/>
            <a:r>
              <a:rPr lang="en-US" sz="1400" dirty="0"/>
              <a:t>128 applications disqualified, ineligible, or late</a:t>
            </a:r>
          </a:p>
          <a:p>
            <a:r>
              <a:rPr lang="en-US" sz="1400" b="1" dirty="0"/>
              <a:t>WA Addendum </a:t>
            </a:r>
            <a:r>
              <a:rPr lang="en-US" sz="1400" dirty="0"/>
              <a:t>– 23 Tribes through subawards</a:t>
            </a:r>
          </a:p>
          <a:p>
            <a:r>
              <a:rPr lang="en-US" sz="1400" b="1" dirty="0"/>
              <a:t>Guam </a:t>
            </a:r>
            <a:r>
              <a:rPr lang="en-US" sz="1400" dirty="0"/>
              <a:t>– spend plan approved 10/20/2020:</a:t>
            </a:r>
          </a:p>
          <a:p>
            <a:pPr lvl="1"/>
            <a:r>
              <a:rPr lang="en-US" sz="1400" dirty="0"/>
              <a:t>785 applications received</a:t>
            </a:r>
          </a:p>
          <a:p>
            <a:pPr lvl="1"/>
            <a:r>
              <a:rPr lang="en-US" sz="1400" dirty="0"/>
              <a:t>554 applications processed for payment</a:t>
            </a:r>
          </a:p>
          <a:p>
            <a:pPr lvl="1"/>
            <a:r>
              <a:rPr lang="en-US" sz="1400" dirty="0"/>
              <a:t>231 applications disqualified, ineligible, or late</a:t>
            </a:r>
          </a:p>
          <a:p>
            <a:r>
              <a:rPr lang="en-US" sz="1400" b="1" dirty="0"/>
              <a:t>CNMI </a:t>
            </a:r>
            <a:r>
              <a:rPr lang="en-US" sz="1400" dirty="0"/>
              <a:t>– spend plan approved 11/9/2020:</a:t>
            </a:r>
          </a:p>
          <a:p>
            <a:pPr lvl="1"/>
            <a:r>
              <a:rPr lang="en-US" sz="1400" dirty="0"/>
              <a:t>1,176 applications received</a:t>
            </a:r>
          </a:p>
          <a:p>
            <a:pPr lvl="1"/>
            <a:r>
              <a:rPr lang="en-US" sz="1400" dirty="0"/>
              <a:t>1,173 applications processed for payment</a:t>
            </a:r>
          </a:p>
          <a:p>
            <a:pPr lvl="1"/>
            <a:r>
              <a:rPr lang="en-US" sz="1400" dirty="0"/>
              <a:t>3 applications disqualified, ineligible, or late</a:t>
            </a:r>
          </a:p>
          <a:p>
            <a:r>
              <a:rPr lang="en-US" sz="1400" b="1" dirty="0"/>
              <a:t>American Samoa </a:t>
            </a:r>
            <a:r>
              <a:rPr lang="en-US" sz="1400" dirty="0"/>
              <a:t>– spend plan approved 11/3/2020:</a:t>
            </a:r>
          </a:p>
          <a:p>
            <a:pPr lvl="1"/>
            <a:r>
              <a:rPr lang="en-US" sz="1400" dirty="0"/>
              <a:t> 374 applications received</a:t>
            </a:r>
          </a:p>
          <a:p>
            <a:pPr lvl="1"/>
            <a:r>
              <a:rPr lang="en-US" sz="1400" dirty="0"/>
              <a:t> 248 applications processed for payment</a:t>
            </a:r>
          </a:p>
          <a:p>
            <a:pPr lvl="1"/>
            <a:r>
              <a:rPr lang="en-US" sz="1400" dirty="0"/>
              <a:t>126 applications disqualified, ineligible, or late</a:t>
            </a:r>
          </a:p>
          <a:p>
            <a:pPr lvl="1"/>
            <a:endParaRPr lang="en-US" sz="10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0181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461059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CAA (CARES 2) PLAN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7">
            <a:extLst>
              <a:ext uri="{FF2B5EF4-FFF2-40B4-BE49-F238E27FC236}">
                <a16:creationId xmlns:a16="http://schemas.microsoft.com/office/drawing/2014/main" id="{79675348-7683-4DAD-963B-E15138718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832" y="3119649"/>
            <a:ext cx="1828800" cy="10287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TO MEMBER STATES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$107,282,604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9A8A2959-8B97-44E3-9D4C-9531C849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675" y="4708754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OREGON</a:t>
            </a:r>
            <a:endParaRPr lang="en-US" sz="1600" b="1" dirty="0">
              <a:solidFill>
                <a:srgbClr val="740000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$13,278,484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9737AE48-A29A-45F1-AE3A-FDCD78A79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70" y="4708754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WASHINGTON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$39,379,255</a:t>
            </a:r>
            <a:endParaRPr lang="en-US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7D81B21E-5FAA-49E2-9AE4-F52676CB5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220" y="4703917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CALIFORNIA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$15,245,610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CD3CF0A4-F410-4A40-BAD4-EB01CD965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459" y="4700175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ALASKA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$39,379,255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6A9BEC-0C1A-472E-A0A2-8987662D5BED}"/>
              </a:ext>
            </a:extLst>
          </p:cNvPr>
          <p:cNvCxnSpPr>
            <a:cxnSpLocks/>
            <a:stCxn id="13" idx="0"/>
            <a:endCxn id="10" idx="2"/>
          </p:cNvCxnSpPr>
          <p:nvPr/>
        </p:nvCxnSpPr>
        <p:spPr>
          <a:xfrm flipH="1" flipV="1">
            <a:off x="7851232" y="4148349"/>
            <a:ext cx="854674" cy="555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D52131-82BF-40AA-9A07-1692F82D39CC}"/>
              </a:ext>
            </a:extLst>
          </p:cNvPr>
          <p:cNvCxnSpPr>
            <a:cxnSpLocks/>
            <a:stCxn id="14" idx="0"/>
            <a:endCxn id="10" idx="2"/>
          </p:cNvCxnSpPr>
          <p:nvPr/>
        </p:nvCxnSpPr>
        <p:spPr>
          <a:xfrm flipV="1">
            <a:off x="5243145" y="4148349"/>
            <a:ext cx="2608087" cy="55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91E468-58EA-4BD9-93F3-9A4A87B2E19A}"/>
              </a:ext>
            </a:extLst>
          </p:cNvPr>
          <p:cNvCxnSpPr>
            <a:cxnSpLocks/>
            <a:stCxn id="20" idx="1"/>
            <a:endCxn id="23" idx="0"/>
          </p:cNvCxnSpPr>
          <p:nvPr/>
        </p:nvCxnSpPr>
        <p:spPr>
          <a:xfrm flipH="1" flipV="1">
            <a:off x="1077777" y="1943125"/>
            <a:ext cx="3491595" cy="31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9D9F8E3-7B74-4DDB-A4EC-6E7A173FCDC1}"/>
              </a:ext>
            </a:extLst>
          </p:cNvPr>
          <p:cNvCxnSpPr>
            <a:cxnSpLocks/>
            <a:stCxn id="20" idx="2"/>
            <a:endCxn id="10" idx="0"/>
          </p:cNvCxnSpPr>
          <p:nvPr/>
        </p:nvCxnSpPr>
        <p:spPr>
          <a:xfrm>
            <a:off x="5793825" y="2637631"/>
            <a:ext cx="2057407" cy="48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A9B8CB6-BDD3-4040-A88A-B401B43642C4}"/>
              </a:ext>
            </a:extLst>
          </p:cNvPr>
          <p:cNvCxnSpPr/>
          <p:nvPr/>
        </p:nvCxnSpPr>
        <p:spPr>
          <a:xfrm flipV="1">
            <a:off x="5334000" y="2895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">
            <a:extLst>
              <a:ext uri="{FF2B5EF4-FFF2-40B4-BE49-F238E27FC236}">
                <a16:creationId xmlns:a16="http://schemas.microsoft.com/office/drawing/2014/main" id="{6DAC6946-923F-4622-A979-17CD3C10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372" y="1312069"/>
            <a:ext cx="2448905" cy="1325562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740000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CARES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$115,676,416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E729F91A-ED37-4111-AC87-DC272CF6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069" y="3297339"/>
            <a:ext cx="1326008" cy="10287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TO HI &amp; Territories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$7,745,333</a:t>
            </a:r>
            <a:endParaRPr lang="en-US" sz="1600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663E7E-AA0D-4D10-9AFA-3A1A6121E2A7}"/>
              </a:ext>
            </a:extLst>
          </p:cNvPr>
          <p:cNvCxnSpPr>
            <a:cxnSpLocks/>
            <a:stCxn id="21" idx="0"/>
            <a:endCxn id="20" idx="2"/>
          </p:cNvCxnSpPr>
          <p:nvPr/>
        </p:nvCxnSpPr>
        <p:spPr>
          <a:xfrm flipV="1">
            <a:off x="3111073" y="2637631"/>
            <a:ext cx="2682752" cy="659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 Box 7">
            <a:extLst>
              <a:ext uri="{FF2B5EF4-FFF2-40B4-BE49-F238E27FC236}">
                <a16:creationId xmlns:a16="http://schemas.microsoft.com/office/drawing/2014/main" id="{1D03989F-E0A0-4A72-87DD-CD4830B21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134" y="1943125"/>
            <a:ext cx="855285" cy="732515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PSMFC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$648,479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(0.6%)</a:t>
            </a:r>
            <a:endParaRPr lang="en-US" sz="1200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7BBBA6-B490-4CE0-B93A-290FF5446E22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7851232" y="4148349"/>
            <a:ext cx="2613129" cy="560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F11542-BF57-42AC-BE3B-6DF827B00D09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flipH="1">
            <a:off x="6977356" y="4148349"/>
            <a:ext cx="873876" cy="560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63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681037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CAA/CARES 2 – Remaining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F1BBFF-9E3F-4687-89A1-DBF4E5BFB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12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PSMFC Admin - $466,837</a:t>
            </a:r>
          </a:p>
          <a:p>
            <a:r>
              <a:rPr lang="en-US" sz="2400" dirty="0"/>
              <a:t>CALIFORNIA - $15,245,610</a:t>
            </a:r>
          </a:p>
          <a:p>
            <a:r>
              <a:rPr lang="en-US" sz="2400" dirty="0"/>
              <a:t>OREGON - $13,278,484</a:t>
            </a:r>
          </a:p>
          <a:p>
            <a:r>
              <a:rPr lang="en-US" sz="2400" dirty="0"/>
              <a:t>ALASKA - $39,379,255</a:t>
            </a:r>
          </a:p>
          <a:p>
            <a:r>
              <a:rPr lang="en-US" sz="2400" dirty="0"/>
              <a:t>WASHINGTON - $39,379,255</a:t>
            </a:r>
          </a:p>
          <a:p>
            <a:r>
              <a:rPr lang="en-US" sz="2400" dirty="0"/>
              <a:t>HAWAII &amp; TERRITORIES - $6,961,605</a:t>
            </a:r>
          </a:p>
          <a:p>
            <a:pPr lvl="1"/>
            <a:r>
              <a:rPr lang="en-US" sz="2000" dirty="0"/>
              <a:t>Guam is complete ($783,728)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1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681037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CAA/CARES 2 – Execution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3AA874C-C97D-4AF7-B200-3A38A5DD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12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Wrapping up review of California applications now with existing staff; approximately 70% complete</a:t>
            </a:r>
          </a:p>
          <a:p>
            <a:r>
              <a:rPr lang="en-US" sz="2400" dirty="0"/>
              <a:t>Augmenting staff with contract staff to support application processing</a:t>
            </a:r>
          </a:p>
          <a:p>
            <a:r>
              <a:rPr lang="en-US" sz="2400" dirty="0"/>
              <a:t>Funds expire July 2023</a:t>
            </a:r>
          </a:p>
          <a:p>
            <a:pPr lvl="1"/>
            <a:r>
              <a:rPr lang="en-US" sz="2000" dirty="0"/>
              <a:t>Targeted completion May 2023</a:t>
            </a:r>
          </a:p>
          <a:p>
            <a:r>
              <a:rPr lang="en-US" sz="2400" dirty="0"/>
              <a:t>Heavy use of lessons learned; striving to optimize application handling</a:t>
            </a:r>
          </a:p>
          <a:p>
            <a:r>
              <a:rPr lang="en-US" sz="2400" dirty="0"/>
              <a:t>Project lead to take on more quality-control tasks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2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332693"/>
            <a:ext cx="9619594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CARES Act Round 2 – Front End Processing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213E060-3857-4FFC-8575-83578C7FAEC5}"/>
              </a:ext>
            </a:extLst>
          </p:cNvPr>
          <p:cNvSpPr txBox="1">
            <a:spLocks/>
          </p:cNvSpPr>
          <p:nvPr/>
        </p:nvSpPr>
        <p:spPr>
          <a:xfrm>
            <a:off x="990600" y="1058731"/>
            <a:ext cx="5257800" cy="4870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Hawaii</a:t>
            </a:r>
            <a:r>
              <a:rPr lang="en-US" sz="1200" dirty="0"/>
              <a:t>:</a:t>
            </a:r>
          </a:p>
          <a:p>
            <a:pPr lvl="1"/>
            <a:r>
              <a:rPr lang="en-US" sz="1200" strike="sngStrike" dirty="0"/>
              <a:t>Final spend approved by NOAA Grants – 7/23/2021</a:t>
            </a:r>
          </a:p>
          <a:p>
            <a:pPr lvl="1"/>
            <a:r>
              <a:rPr lang="en-US" sz="1200" strike="sngStrike" dirty="0"/>
              <a:t>Postcards mailed to participants – 8/16/2021</a:t>
            </a:r>
          </a:p>
          <a:p>
            <a:pPr lvl="1"/>
            <a:r>
              <a:rPr lang="en-US" sz="1200" strike="sngStrike" dirty="0"/>
              <a:t>Application available on website – 8/16/2021</a:t>
            </a:r>
          </a:p>
          <a:p>
            <a:pPr lvl="1"/>
            <a:r>
              <a:rPr lang="en-US" sz="1200" strike="sngStrike" dirty="0"/>
              <a:t>Application deadline -  9/30/2021, 45-day after posting on website</a:t>
            </a:r>
          </a:p>
          <a:p>
            <a:r>
              <a:rPr lang="en-US" sz="1200" b="1" dirty="0"/>
              <a:t>California</a:t>
            </a:r>
            <a:r>
              <a:rPr lang="en-US" sz="1200" dirty="0"/>
              <a:t>:</a:t>
            </a:r>
          </a:p>
          <a:p>
            <a:pPr lvl="1"/>
            <a:r>
              <a:rPr lang="en-US" sz="1200" strike="sngStrike" dirty="0"/>
              <a:t>Final spend approved by NOAA Grants – 9/28/2021</a:t>
            </a:r>
          </a:p>
          <a:p>
            <a:pPr lvl="1"/>
            <a:r>
              <a:rPr lang="en-US" sz="1200" strike="sngStrike" dirty="0"/>
              <a:t>Postcards to be mailed to participants – 9/22/2021</a:t>
            </a:r>
          </a:p>
          <a:p>
            <a:pPr lvl="1"/>
            <a:r>
              <a:rPr lang="en-US" sz="1200" strike="sngStrike" dirty="0"/>
              <a:t>Application available on website – 10/4/2021</a:t>
            </a:r>
          </a:p>
          <a:p>
            <a:pPr lvl="1"/>
            <a:r>
              <a:rPr lang="en-US" sz="1200" strike="sngStrike" dirty="0"/>
              <a:t>Application deadline - 11/17/2021, 45-days from posting on website</a:t>
            </a:r>
          </a:p>
          <a:p>
            <a:r>
              <a:rPr lang="en-US" sz="1200" b="1" dirty="0"/>
              <a:t>Alaska</a:t>
            </a:r>
          </a:p>
          <a:p>
            <a:pPr lvl="1"/>
            <a:r>
              <a:rPr lang="en-US" sz="1200" strike="sngStrike" dirty="0"/>
              <a:t>Final spend plan approved by NOAA Grants – 10/26/2021</a:t>
            </a:r>
          </a:p>
          <a:p>
            <a:pPr lvl="1"/>
            <a:r>
              <a:rPr lang="en-US" sz="1200" strike="sngStrike" dirty="0"/>
              <a:t>Postcards mailed to participants – week of August 1</a:t>
            </a:r>
            <a:r>
              <a:rPr lang="en-US" sz="1200" strike="sngStrike" baseline="30000" dirty="0"/>
              <a:t>st</a:t>
            </a:r>
            <a:r>
              <a:rPr lang="en-US" sz="1200" strike="sngStrike" dirty="0"/>
              <a:t>, 2022</a:t>
            </a:r>
          </a:p>
          <a:p>
            <a:pPr lvl="1"/>
            <a:r>
              <a:rPr lang="en-US" sz="1200" strike="sngStrike" dirty="0"/>
              <a:t>Application available on website – 7/29/2022</a:t>
            </a:r>
          </a:p>
          <a:p>
            <a:pPr lvl="1"/>
            <a:r>
              <a:rPr lang="en-US" sz="1200" dirty="0"/>
              <a:t>Application deadline – 10/31/2022, 95-days after posting on website</a:t>
            </a:r>
          </a:p>
          <a:p>
            <a:r>
              <a:rPr lang="en-US" sz="1200" b="1" dirty="0"/>
              <a:t>Washington</a:t>
            </a:r>
          </a:p>
          <a:p>
            <a:pPr lvl="1"/>
            <a:r>
              <a:rPr lang="en-US" sz="1200" strike="sngStrike" dirty="0"/>
              <a:t>Final spend approved by NOAA Grants – 11/1/2021</a:t>
            </a:r>
          </a:p>
          <a:p>
            <a:pPr lvl="1"/>
            <a:r>
              <a:rPr lang="en-US" sz="1200" strike="sngStrike" dirty="0"/>
              <a:t>Postcards mailed to participants – 6/30/2022</a:t>
            </a:r>
          </a:p>
          <a:p>
            <a:pPr lvl="1"/>
            <a:r>
              <a:rPr lang="en-US" sz="1200" strike="sngStrike" dirty="0"/>
              <a:t>Application available on website – 7/1/2022</a:t>
            </a:r>
          </a:p>
          <a:p>
            <a:pPr lvl="1"/>
            <a:r>
              <a:rPr lang="en-US" sz="1200" dirty="0"/>
              <a:t>Application deadline -  10/15/2022, 45-day after posting on website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681FD1-64EE-459C-993A-8695D4354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058731"/>
            <a:ext cx="5257800" cy="5033530"/>
          </a:xfrm>
        </p:spPr>
        <p:txBody>
          <a:bodyPr>
            <a:normAutofit/>
          </a:bodyPr>
          <a:lstStyle/>
          <a:p>
            <a:r>
              <a:rPr lang="en-US" sz="1200" b="1" dirty="0"/>
              <a:t>Oregon</a:t>
            </a:r>
          </a:p>
          <a:p>
            <a:pPr lvl="1"/>
            <a:r>
              <a:rPr lang="en-US" sz="1200" strike="sngStrike" dirty="0"/>
              <a:t>Final spend approved by NOAA Grants – 12/9/2021</a:t>
            </a:r>
          </a:p>
          <a:p>
            <a:pPr lvl="1"/>
            <a:r>
              <a:rPr lang="en-US" sz="1200" dirty="0"/>
              <a:t>Postcards mailed to participants – In progress</a:t>
            </a:r>
          </a:p>
          <a:p>
            <a:pPr lvl="1"/>
            <a:r>
              <a:rPr lang="en-US" sz="1200" dirty="0"/>
              <a:t>Application available on website – In progress</a:t>
            </a:r>
          </a:p>
          <a:p>
            <a:pPr lvl="1"/>
            <a:r>
              <a:rPr lang="en-US" sz="1200" dirty="0"/>
              <a:t>Application deadline – 10/31/2022</a:t>
            </a:r>
          </a:p>
          <a:p>
            <a:r>
              <a:rPr lang="en-US" sz="1200" b="1" dirty="0"/>
              <a:t>Guam</a:t>
            </a:r>
          </a:p>
          <a:p>
            <a:pPr lvl="1"/>
            <a:r>
              <a:rPr lang="en-US" sz="1200" strike="sngStrike" dirty="0"/>
              <a:t>Final spend approved by NOAA Grants – 10/18/2021</a:t>
            </a:r>
          </a:p>
          <a:p>
            <a:pPr lvl="1"/>
            <a:r>
              <a:rPr lang="en-US" sz="1200" strike="sngStrike" dirty="0"/>
              <a:t>Notifications to participants – July 2021</a:t>
            </a:r>
          </a:p>
          <a:p>
            <a:pPr lvl="1"/>
            <a:r>
              <a:rPr lang="en-US" sz="1200" strike="sngStrike" dirty="0"/>
              <a:t>Application available on website – n/a, territory solicited apps</a:t>
            </a:r>
          </a:p>
          <a:p>
            <a:pPr lvl="1"/>
            <a:r>
              <a:rPr lang="en-US" sz="1200" strike="sngStrike" dirty="0"/>
              <a:t>Application deadline – 8/30/2021</a:t>
            </a:r>
          </a:p>
          <a:p>
            <a:r>
              <a:rPr lang="en-US" sz="1200" b="1" dirty="0"/>
              <a:t>CNMI</a:t>
            </a:r>
          </a:p>
          <a:p>
            <a:pPr lvl="1"/>
            <a:r>
              <a:rPr lang="en-US" sz="1200" strike="sngStrike" dirty="0"/>
              <a:t>Final spend approved by NOAA Grants – 5/6/2022</a:t>
            </a:r>
          </a:p>
          <a:p>
            <a:pPr lvl="1"/>
            <a:r>
              <a:rPr lang="en-US" sz="1200" strike="sngStrike" dirty="0"/>
              <a:t>Notifications to participants – May 2022</a:t>
            </a:r>
          </a:p>
          <a:p>
            <a:pPr lvl="1"/>
            <a:r>
              <a:rPr lang="en-US" sz="1200" strike="sngStrike" dirty="0"/>
              <a:t>Application available on website – n/a, territory solicited apps</a:t>
            </a:r>
          </a:p>
          <a:p>
            <a:pPr lvl="1"/>
            <a:r>
              <a:rPr lang="en-US" sz="1200" strike="sngStrike" dirty="0"/>
              <a:t>Application deadline – 6/16/2022</a:t>
            </a:r>
          </a:p>
          <a:p>
            <a:r>
              <a:rPr lang="en-US" sz="1200" b="1" dirty="0"/>
              <a:t>American Samoa</a:t>
            </a:r>
          </a:p>
          <a:p>
            <a:pPr lvl="1"/>
            <a:r>
              <a:rPr lang="en-US" sz="1200" strike="sngStrike" dirty="0"/>
              <a:t>Final spend approved by NOAA Grants – 6/17/2022</a:t>
            </a:r>
          </a:p>
          <a:p>
            <a:pPr lvl="1"/>
            <a:r>
              <a:rPr lang="en-US" sz="1200" strike="sngStrike" dirty="0"/>
              <a:t>Notifications to participants – June 2022</a:t>
            </a:r>
          </a:p>
          <a:p>
            <a:pPr lvl="1"/>
            <a:r>
              <a:rPr lang="en-US" sz="1200" strike="sngStrike" dirty="0"/>
              <a:t>Application available on website – n/a, territory solicited apps</a:t>
            </a:r>
          </a:p>
          <a:p>
            <a:pPr lvl="1"/>
            <a:r>
              <a:rPr lang="en-US" sz="1200" strike="sngStrike" dirty="0"/>
              <a:t>Application deadline – 8/2/2022</a:t>
            </a:r>
          </a:p>
        </p:txBody>
      </p:sp>
    </p:spTree>
    <p:extLst>
      <p:ext uri="{BB962C8B-B14F-4D97-AF65-F5344CB8AC3E}">
        <p14:creationId xmlns:p14="http://schemas.microsoft.com/office/powerpoint/2010/main" val="2848374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681037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CARES Act Round 2 – Back End Process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3C24926-4FA1-452D-889E-C012DE7D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49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Application received at PSMFC office (electronically and via mail)</a:t>
            </a:r>
          </a:p>
          <a:p>
            <a:r>
              <a:rPr lang="en-US" sz="2200" dirty="0"/>
              <a:t>Paper applications stamped “Date Received”</a:t>
            </a:r>
          </a:p>
          <a:p>
            <a:r>
              <a:rPr lang="en-US" sz="2200" dirty="0"/>
              <a:t>Every application is reviewed for:</a:t>
            </a:r>
          </a:p>
          <a:p>
            <a:pPr lvl="1"/>
            <a:r>
              <a:rPr lang="en-US" sz="2200" dirty="0"/>
              <a:t>Received by deadline</a:t>
            </a:r>
          </a:p>
          <a:p>
            <a:pPr lvl="1"/>
            <a:r>
              <a:rPr lang="en-US" sz="2200" dirty="0"/>
              <a:t>Completeness</a:t>
            </a:r>
          </a:p>
          <a:p>
            <a:pPr lvl="1"/>
            <a:r>
              <a:rPr lang="en-US" sz="2200" dirty="0"/>
              <a:t>Meet criteria/eligibility of agency spend plan</a:t>
            </a:r>
          </a:p>
          <a:p>
            <a:pPr lvl="1"/>
            <a:r>
              <a:rPr lang="en-US" sz="2200" dirty="0"/>
              <a:t>Accuracy</a:t>
            </a:r>
          </a:p>
          <a:p>
            <a:pPr lvl="1"/>
            <a:r>
              <a:rPr lang="en-US" sz="2200" dirty="0"/>
              <a:t>Incomplete applications are given timeline to respond with corrections/additional information</a:t>
            </a:r>
          </a:p>
          <a:p>
            <a:pPr lvl="1"/>
            <a:r>
              <a:rPr lang="en-US" sz="2200" dirty="0"/>
              <a:t>Additional information/amended applications matched to original application</a:t>
            </a:r>
          </a:p>
          <a:p>
            <a:r>
              <a:rPr lang="en-US" sz="2200" dirty="0"/>
              <a:t>Application information entered into database for allocation purposes</a:t>
            </a:r>
          </a:p>
          <a:p>
            <a:r>
              <a:rPr lang="en-US" sz="2200" dirty="0"/>
              <a:t>Once all applications are processed, allocation of funds based on spend plan is performed</a:t>
            </a:r>
          </a:p>
          <a:p>
            <a:r>
              <a:rPr lang="en-US" sz="2200" dirty="0"/>
              <a:t>Disbursement data is submitted to Accounting for disbursement</a:t>
            </a:r>
          </a:p>
          <a:p>
            <a:r>
              <a:rPr lang="en-US" sz="2200" dirty="0"/>
              <a:t>Checks mailed</a:t>
            </a:r>
          </a:p>
          <a:p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46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407987"/>
            <a:ext cx="8516008" cy="438439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CHALLENGES AND COMMON ISSUES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7D0ED42-1C65-4529-82C8-3D5D0BEA537B}"/>
              </a:ext>
            </a:extLst>
          </p:cNvPr>
          <p:cNvSpPr txBox="1">
            <a:spLocks/>
          </p:cNvSpPr>
          <p:nvPr/>
        </p:nvSpPr>
        <p:spPr>
          <a:xfrm>
            <a:off x="743606" y="10311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Unfamiliarity with spend plans</a:t>
            </a:r>
          </a:p>
          <a:p>
            <a:r>
              <a:rPr lang="en-US" sz="2400" dirty="0"/>
              <a:t>Incomplete applications</a:t>
            </a:r>
          </a:p>
          <a:p>
            <a:pPr lvl="1"/>
            <a:r>
              <a:rPr lang="en-US" sz="1600" dirty="0"/>
              <a:t>Missing or incomplete affidavit</a:t>
            </a:r>
          </a:p>
          <a:p>
            <a:pPr lvl="1"/>
            <a:r>
              <a:rPr lang="en-US" sz="1600" dirty="0"/>
              <a:t>Errors or omissions</a:t>
            </a:r>
          </a:p>
          <a:p>
            <a:pPr lvl="1"/>
            <a:r>
              <a:rPr lang="en-US" sz="1600" dirty="0"/>
              <a:t>Excessive rounding</a:t>
            </a:r>
          </a:p>
          <a:p>
            <a:pPr lvl="1"/>
            <a:r>
              <a:rPr lang="en-US" sz="1600" dirty="0"/>
              <a:t>Applicant criteria not met</a:t>
            </a:r>
          </a:p>
          <a:p>
            <a:pPr lvl="1"/>
            <a:r>
              <a:rPr lang="en-US" sz="1600" dirty="0"/>
              <a:t>W-9 data incorrect</a:t>
            </a:r>
          </a:p>
          <a:p>
            <a:r>
              <a:rPr lang="en-US" sz="2400" dirty="0"/>
              <a:t>Working around fishing seasons</a:t>
            </a:r>
          </a:p>
          <a:p>
            <a:r>
              <a:rPr lang="en-US" sz="2400" dirty="0"/>
              <a:t>Reliant on US Postal Service; postal delivery is critical to schedule</a:t>
            </a:r>
          </a:p>
          <a:p>
            <a:r>
              <a:rPr lang="en-US" sz="2400" dirty="0"/>
              <a:t>Subaward monitoring - COVID’s impact on travel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44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35" y="2506752"/>
            <a:ext cx="8516008" cy="4384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65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367966"/>
            <a:ext cx="7285379" cy="5769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OUTLINE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2A54AE-31C6-4644-9CD1-42177ACB5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056" y="1151707"/>
            <a:ext cx="9915368" cy="2563266"/>
          </a:xfrm>
          <a:noFill/>
        </p:spPr>
        <p:txBody>
          <a:bodyPr wrap="square" rtlCol="0">
            <a:spAutoFit/>
          </a:bodyPr>
          <a:lstStyle/>
          <a:p>
            <a:pPr marL="285750" indent="-285750">
              <a:buChar char="•"/>
            </a:pPr>
            <a:r>
              <a:rPr lang="en-US" sz="3200" dirty="0"/>
              <a:t>Overview</a:t>
            </a:r>
          </a:p>
          <a:p>
            <a:pPr marL="285750" indent="-285750">
              <a:buChar char="•"/>
            </a:pPr>
            <a:r>
              <a:rPr lang="en-US" sz="3200" dirty="0"/>
              <a:t>Disasters</a:t>
            </a:r>
          </a:p>
          <a:p>
            <a:pPr marL="285750" indent="-285750">
              <a:buChar char="•"/>
            </a:pPr>
            <a:r>
              <a:rPr lang="en-US" sz="3200" dirty="0"/>
              <a:t>CARES Act/COVID Relief</a:t>
            </a:r>
          </a:p>
          <a:p>
            <a:pPr lvl="1"/>
            <a:endParaRPr lang="en-US" sz="1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538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367966"/>
            <a:ext cx="7285379" cy="5769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PSMFC’s Role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2A54AE-31C6-4644-9CD1-42177ACB5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056" y="1151707"/>
            <a:ext cx="9915368" cy="4518160"/>
          </a:xfrm>
          <a:noFill/>
        </p:spPr>
        <p:txBody>
          <a:bodyPr wrap="square" rtlCol="0">
            <a:spAutoFit/>
          </a:bodyPr>
          <a:lstStyle/>
          <a:p>
            <a:pPr marL="285750" indent="-285750">
              <a:buChar char="•"/>
            </a:pPr>
            <a:r>
              <a:rPr lang="en-US" sz="3200" dirty="0"/>
              <a:t>Provide Administrative oversight</a:t>
            </a:r>
          </a:p>
          <a:p>
            <a:pPr marL="285750" indent="-285750">
              <a:buChar char="•"/>
            </a:pPr>
            <a:r>
              <a:rPr lang="en-US" sz="3200" dirty="0"/>
              <a:t>Coordination of activities with varies entities/parties</a:t>
            </a:r>
          </a:p>
          <a:p>
            <a:pPr marL="285750" indent="-285750">
              <a:buChar char="•"/>
            </a:pPr>
            <a:r>
              <a:rPr lang="en-US" sz="3200" dirty="0"/>
              <a:t>Ensure Compliance with Award Terms and Conditions</a:t>
            </a:r>
          </a:p>
          <a:p>
            <a:pPr lvl="1"/>
            <a:r>
              <a:rPr lang="en-US" sz="1800" dirty="0"/>
              <a:t>Programmatic/Legislative</a:t>
            </a:r>
          </a:p>
          <a:p>
            <a:pPr lvl="1"/>
            <a:r>
              <a:rPr lang="en-US" sz="1800" dirty="0"/>
              <a:t>Financial</a:t>
            </a:r>
          </a:p>
          <a:p>
            <a:pPr lvl="1"/>
            <a:r>
              <a:rPr lang="en-US" sz="1800" dirty="0"/>
              <a:t>Reporting</a:t>
            </a:r>
          </a:p>
          <a:p>
            <a:pPr lvl="1"/>
            <a:endParaRPr lang="en-US" sz="1800" dirty="0"/>
          </a:p>
          <a:p>
            <a:pPr marL="285750" indent="-285750">
              <a:buChar char="•"/>
            </a:pPr>
            <a:r>
              <a:rPr lang="en-US" sz="3200" dirty="0"/>
              <a:t>Maintain adequate records and necessary documentation for audit</a:t>
            </a:r>
          </a:p>
          <a:p>
            <a:pPr marL="285750" indent="-285750"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915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367966"/>
            <a:ext cx="7285379" cy="5769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TIMELINES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60D9874-DFFA-472A-97F8-3A7C8CAA4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9" y="1128939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Fishery Disaster approved by Secretary of Commerce</a:t>
            </a:r>
          </a:p>
          <a:p>
            <a:r>
              <a:rPr lang="en-US" sz="2000" dirty="0"/>
              <a:t>Funds approved by Congress</a:t>
            </a:r>
          </a:p>
          <a:p>
            <a:r>
              <a:rPr lang="en-US" sz="2000" dirty="0"/>
              <a:t>Commission receives notification from NOAA of funding</a:t>
            </a:r>
          </a:p>
          <a:p>
            <a:r>
              <a:rPr lang="en-US" sz="2000" dirty="0"/>
              <a:t>Commission prepares a Grant Application for funding</a:t>
            </a:r>
          </a:p>
          <a:p>
            <a:r>
              <a:rPr lang="en-US" sz="2000" dirty="0"/>
              <a:t>OMB appropriates funds to NOAA/NMFS.  NMFS submits grant application to NOAA Grants Office</a:t>
            </a:r>
          </a:p>
          <a:p>
            <a:r>
              <a:rPr lang="en-US" sz="2000" dirty="0"/>
              <a:t>Meetings and Conference calls with Agencies/States to discuss process and requirements (Affidavits, Spend Plan, Applications)</a:t>
            </a:r>
          </a:p>
          <a:p>
            <a:r>
              <a:rPr lang="en-US" sz="2000" dirty="0"/>
              <a:t>Commission receives Grant Award from NOAA Grants Office</a:t>
            </a:r>
          </a:p>
          <a:p>
            <a:r>
              <a:rPr lang="en-US" sz="2000" dirty="0"/>
              <a:t>Detailed spend plans submitted to PSMFC to begin designing applications</a:t>
            </a:r>
          </a:p>
          <a:p>
            <a:pPr lvl="1"/>
            <a:r>
              <a:rPr lang="en-US" sz="2000" dirty="0"/>
              <a:t>For CARES:  PSMFC submit drafts to NMFS staff for review, comments, requests for revised spend plans</a:t>
            </a:r>
          </a:p>
          <a:p>
            <a:pPr lvl="1"/>
            <a:r>
              <a:rPr lang="en-US" sz="2000" dirty="0"/>
              <a:t>Spend plans finalized by agencies.  PSMFC submits final spend plan to NOAA Grants Office for approval.</a:t>
            </a:r>
          </a:p>
        </p:txBody>
      </p:sp>
    </p:spTree>
    <p:extLst>
      <p:ext uri="{BB962C8B-B14F-4D97-AF65-F5344CB8AC3E}">
        <p14:creationId xmlns:p14="http://schemas.microsoft.com/office/powerpoint/2010/main" val="167540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367966"/>
            <a:ext cx="7285379" cy="5769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TIMELINES 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4695DF-71CB-4A56-AFFC-CC2ABDF1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055" y="119672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PSMFC receives approval from NOAA Grants Office on spend plan.</a:t>
            </a:r>
          </a:p>
          <a:p>
            <a:pPr lvl="1"/>
            <a:r>
              <a:rPr lang="en-US" sz="2000" dirty="0"/>
              <a:t>PSMFC staff works with agency staff designing application specific to spend plan criterial/eligibility/requirements.</a:t>
            </a:r>
          </a:p>
          <a:p>
            <a:r>
              <a:rPr lang="en-US" sz="2000" dirty="0"/>
              <a:t>Applications finalized</a:t>
            </a:r>
          </a:p>
          <a:p>
            <a:r>
              <a:rPr lang="en-US" sz="2000" dirty="0"/>
              <a:t>Postcards mailed to all potential eligible applicants</a:t>
            </a:r>
          </a:p>
          <a:p>
            <a:r>
              <a:rPr lang="en-US" sz="2000" dirty="0"/>
              <a:t>Application period begins</a:t>
            </a:r>
          </a:p>
          <a:p>
            <a:r>
              <a:rPr lang="en-US" sz="2000" dirty="0"/>
              <a:t>PSMFC website updated</a:t>
            </a:r>
          </a:p>
          <a:p>
            <a:r>
              <a:rPr lang="en-US" sz="2000" dirty="0"/>
              <a:t>Completed applications sent to PSMFC</a:t>
            </a:r>
          </a:p>
        </p:txBody>
      </p:sp>
    </p:spTree>
    <p:extLst>
      <p:ext uri="{BB962C8B-B14F-4D97-AF65-F5344CB8AC3E}">
        <p14:creationId xmlns:p14="http://schemas.microsoft.com/office/powerpoint/2010/main" val="363270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39" y="28908"/>
            <a:ext cx="7285379" cy="124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FISHERY DISASTERS</a:t>
            </a:r>
            <a:br>
              <a:rPr lang="en-US" sz="4400" dirty="0"/>
            </a:br>
            <a:r>
              <a:rPr lang="en-US" sz="2800" dirty="0"/>
              <a:t>COMPLETE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0F1EBB-322F-4F89-83AD-096D49A3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9" y="1352571"/>
            <a:ext cx="10515600" cy="4351338"/>
          </a:xfrm>
        </p:spPr>
        <p:txBody>
          <a:bodyPr>
            <a:normAutofit/>
          </a:bodyPr>
          <a:lstStyle/>
          <a:p>
            <a:r>
              <a:rPr lang="en-US" sz="2200" dirty="0"/>
              <a:t>2006 Klamath River Commercial Salmon - $60 million </a:t>
            </a:r>
          </a:p>
          <a:p>
            <a:r>
              <a:rPr lang="en-US" sz="2200" dirty="0"/>
              <a:t>2008 Sacramento River Commercial &amp; Recreational Salmon - $170 million </a:t>
            </a:r>
            <a:endParaRPr lang="en-US" sz="1700" dirty="0"/>
          </a:p>
          <a:p>
            <a:r>
              <a:rPr lang="en-US" sz="2200" dirty="0"/>
              <a:t>2007 Fraser River Sockeye WA Non-Tribal- $646,000 </a:t>
            </a:r>
          </a:p>
          <a:p>
            <a:r>
              <a:rPr lang="en-US" sz="2200" dirty="0"/>
              <a:t>Yukon River Commercial Salmon - $5 million</a:t>
            </a:r>
          </a:p>
          <a:p>
            <a:r>
              <a:rPr lang="en-US" sz="2000" dirty="0"/>
              <a:t>2010, 2011, 2012 Yukon River, Kuskokwim, Cook Inlet AK Chinook Salmon - $20,776,727 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214" y="7589"/>
            <a:ext cx="7285379" cy="124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FISHERY DISASTERS</a:t>
            </a:r>
            <a:br>
              <a:rPr lang="en-US" sz="4400" dirty="0"/>
            </a:br>
            <a:r>
              <a:rPr lang="en-US" sz="2800" dirty="0"/>
              <a:t>ACTIVE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A17524F-AC81-49D3-8BE4-6E99F2BD8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102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2016 Gulf of AK Pink Salmon - $56,284,970 (expires June 30, 2023)</a:t>
            </a:r>
          </a:p>
          <a:p>
            <a:r>
              <a:rPr lang="en-US" sz="2000" dirty="0"/>
              <a:t>2015 WA Coastal Salmon (Non-Tribal), 2016 Ocean Salmon Troll and charter (Non-Tribal), 2015-2016 CA Crab - $27,311,101 (expires April 30, 2023)</a:t>
            </a:r>
          </a:p>
          <a:p>
            <a:r>
              <a:rPr lang="en-US" sz="2000" dirty="0"/>
              <a:t>2014 Fraser River Sockeye Salmon, 2015 WA Coastal Salmon, 2015 South Puget Sound Salmon, 2016 Klamath River Chinook, 2015 WA Crab- $35,581,187, expires April 30, 2023</a:t>
            </a:r>
          </a:p>
          <a:p>
            <a:r>
              <a:rPr lang="en-US" sz="2000" dirty="0"/>
              <a:t>2013 Fraser River Sockeye Tribal and Non-Tribal, 2015 Coastal Coho and Pink Tribal Salmon, 2015-2016 CA Pacific Sardines, 2016 Ocean Troll Tribal Coho and Chinook, 2016-2017 Klamath River Fall Chinook Tribal and Non-Tribal- $18,919,062, expires April 30, 2024</a:t>
            </a:r>
          </a:p>
          <a:p>
            <a:r>
              <a:rPr lang="en-US" sz="2000" dirty="0"/>
              <a:t>2018 AK Chignik Sockeye Salmon - $10,316,712, expires July 31, 2025</a:t>
            </a:r>
          </a:p>
          <a:p>
            <a:r>
              <a:rPr lang="en-US" sz="2000" dirty="0"/>
              <a:t>2018 Gulf of AK Pacific Cod - $24,392,023, expires July 31, 2025</a:t>
            </a:r>
          </a:p>
          <a:p>
            <a:r>
              <a:rPr lang="en-US" sz="2000" dirty="0"/>
              <a:t>2016 &amp; 2017 CA Red Sea Urchin, 2017-2019 CA Pacific Sardine, 2018 Yurok Tribe Klamath River Fall Chinook - $7,766,541, expires July 31, 2024</a:t>
            </a:r>
          </a:p>
        </p:txBody>
      </p:sp>
    </p:spTree>
    <p:extLst>
      <p:ext uri="{BB962C8B-B14F-4D97-AF65-F5344CB8AC3E}">
        <p14:creationId xmlns:p14="http://schemas.microsoft.com/office/powerpoint/2010/main" val="135348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55" y="1"/>
            <a:ext cx="7285379" cy="124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/>
              <a:t>FISHERY DISASTERS</a:t>
            </a:r>
            <a:br>
              <a:rPr lang="en-US" sz="4400" dirty="0"/>
            </a:br>
            <a:r>
              <a:rPr lang="en-US" sz="2800" dirty="0"/>
              <a:t>DECLARED/PENDING NOTIFICATION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5545" y="6171437"/>
            <a:ext cx="2743200" cy="365125"/>
          </a:xfrm>
        </p:spPr>
        <p:txBody>
          <a:bodyPr/>
          <a:lstStyle/>
          <a:p>
            <a:fld id="{361A5008-633A-4648-863E-1C2F533703FE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F241541-A3E9-4D92-87B5-2BF304D0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9" y="1352571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2018 Upper Cook Inlet East Side Set Net and 2020 Upper Cook Inlet Salmon Fisheries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2018 Copper River Chinook and Sockeye Salmon Fisheries, 2020 Prince William Sound Salmon Fisheries, and 2020 Copper River Chinook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2019 Alaska Norton Sound Red King Crab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2019/2020 Eastern Bearing Sea Tanner Crab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2020 Gulf of Alaska Pacific Cod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2020 Alaska Norton Sound, Yukon River, Chignik, Kuskokwim River, and Southeast Alaska Salmon Fisheries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2021 Yukon River Salmon Fishery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2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919D-D877-4E6C-834D-7F70DDD4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43199"/>
            <a:ext cx="10515602" cy="1086877"/>
          </a:xfrm>
        </p:spPr>
        <p:txBody>
          <a:bodyPr>
            <a:normAutofit/>
          </a:bodyPr>
          <a:lstStyle/>
          <a:p>
            <a:r>
              <a:rPr lang="en-US" dirty="0"/>
              <a:t>CARES (Round 1) DISBURSEMENTS TO DATE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45C26B-C777-415C-AD7D-9ABFD0F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A5008-633A-4648-863E-1C2F533703F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F648C-4B43-463D-BF59-6104CBB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0" y="5967766"/>
            <a:ext cx="823235" cy="772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F16F7-1351-4D42-9739-A67AC9C8B649}"/>
              </a:ext>
            </a:extLst>
          </p:cNvPr>
          <p:cNvCxnSpPr/>
          <p:nvPr/>
        </p:nvCxnSpPr>
        <p:spPr>
          <a:xfrm>
            <a:off x="9239" y="5859751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7">
            <a:extLst>
              <a:ext uri="{FF2B5EF4-FFF2-40B4-BE49-F238E27FC236}">
                <a16:creationId xmlns:a16="http://schemas.microsoft.com/office/drawing/2014/main" id="{4B2301ED-DDF0-404B-B1C3-8CB3CE24C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832" y="3119649"/>
            <a:ext cx="1828800" cy="10287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TO MEMBER STATES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$131,391,111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7A9CAE8D-D981-4FAF-8705-9316131A8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675" y="4708754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OREGON</a:t>
            </a:r>
            <a:endParaRPr lang="en-US" sz="1600" b="1" dirty="0">
              <a:solidFill>
                <a:srgbClr val="740000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$15,804,589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489D3656-BAEB-4596-8C54-4E1B9AA84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70" y="4708754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WASHINGTON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$38,286,248</a:t>
            </a:r>
            <a:endParaRPr lang="en-US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4A691A61-5B64-467E-BC67-9D809FC28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220" y="4703917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CALIFORNIA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$17,932,143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58D153CC-7D00-4C02-8CC8-8AABB19DA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459" y="4700175"/>
            <a:ext cx="1369372" cy="8001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ALASKA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$49,508,407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A0C1D3-3BB5-4551-9E40-DB2C752DEC72}"/>
              </a:ext>
            </a:extLst>
          </p:cNvPr>
          <p:cNvCxnSpPr>
            <a:cxnSpLocks/>
            <a:stCxn id="14" idx="0"/>
            <a:endCxn id="11" idx="2"/>
          </p:cNvCxnSpPr>
          <p:nvPr/>
        </p:nvCxnSpPr>
        <p:spPr>
          <a:xfrm flipH="1" flipV="1">
            <a:off x="7851232" y="4148349"/>
            <a:ext cx="854674" cy="555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D25176-1557-4B17-A609-3D317F368DE0}"/>
              </a:ext>
            </a:extLst>
          </p:cNvPr>
          <p:cNvCxnSpPr>
            <a:cxnSpLocks/>
            <a:stCxn id="15" idx="0"/>
            <a:endCxn id="11" idx="2"/>
          </p:cNvCxnSpPr>
          <p:nvPr/>
        </p:nvCxnSpPr>
        <p:spPr>
          <a:xfrm flipV="1">
            <a:off x="5243145" y="4148349"/>
            <a:ext cx="2608087" cy="55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80E5A5F-D33B-4A4E-8906-0EDE73205A4E}"/>
              </a:ext>
            </a:extLst>
          </p:cNvPr>
          <p:cNvCxnSpPr>
            <a:cxnSpLocks/>
            <a:stCxn id="21" idx="1"/>
            <a:endCxn id="24" idx="0"/>
          </p:cNvCxnSpPr>
          <p:nvPr/>
        </p:nvCxnSpPr>
        <p:spPr>
          <a:xfrm flipH="1" flipV="1">
            <a:off x="1077777" y="1943125"/>
            <a:ext cx="3491595" cy="31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5418C0-9116-4ED2-92B7-E6556DDBC0F5}"/>
              </a:ext>
            </a:extLst>
          </p:cNvPr>
          <p:cNvCxnSpPr>
            <a:cxnSpLocks/>
            <a:stCxn id="21" idx="2"/>
            <a:endCxn id="11" idx="0"/>
          </p:cNvCxnSpPr>
          <p:nvPr/>
        </p:nvCxnSpPr>
        <p:spPr>
          <a:xfrm>
            <a:off x="5793825" y="2637631"/>
            <a:ext cx="2057407" cy="48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0C12F8-8472-40D6-8F0D-B400A9EB48F6}"/>
              </a:ext>
            </a:extLst>
          </p:cNvPr>
          <p:cNvCxnSpPr/>
          <p:nvPr/>
        </p:nvCxnSpPr>
        <p:spPr>
          <a:xfrm flipV="1">
            <a:off x="5334000" y="2895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7">
            <a:extLst>
              <a:ext uri="{FF2B5EF4-FFF2-40B4-BE49-F238E27FC236}">
                <a16:creationId xmlns:a16="http://schemas.microsoft.com/office/drawing/2014/main" id="{D239C619-340A-4D9E-ABE8-411634DDB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372" y="1312069"/>
            <a:ext cx="2448905" cy="1325562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740000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CARES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$144,575,921</a:t>
            </a:r>
            <a:endParaRPr lang="en-US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06D02B0F-9BFD-49DE-9DA9-9EEAC41DF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635" y="3255298"/>
            <a:ext cx="1326008" cy="10287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TO HI &amp; Territories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$8,791,427</a:t>
            </a:r>
            <a:endParaRPr lang="en-US" sz="1600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E9D63C-33EF-4ED9-8570-CE8D374C706A}"/>
              </a:ext>
            </a:extLst>
          </p:cNvPr>
          <p:cNvCxnSpPr>
            <a:cxnSpLocks/>
            <a:stCxn id="22" idx="0"/>
            <a:endCxn id="21" idx="2"/>
          </p:cNvCxnSpPr>
          <p:nvPr/>
        </p:nvCxnSpPr>
        <p:spPr>
          <a:xfrm flipV="1">
            <a:off x="1727639" y="2637631"/>
            <a:ext cx="4066186" cy="61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Box 7">
            <a:extLst>
              <a:ext uri="{FF2B5EF4-FFF2-40B4-BE49-F238E27FC236}">
                <a16:creationId xmlns:a16="http://schemas.microsoft.com/office/drawing/2014/main" id="{C72AE1CE-30BD-464F-AEF9-47D3472C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134" y="1943125"/>
            <a:ext cx="855285" cy="732515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PSMFC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$521,288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(0.3%)</a:t>
            </a:r>
            <a:endParaRPr lang="en-US" sz="1200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FED0A94-84EB-470D-9038-0224948D49E4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7851232" y="4148349"/>
            <a:ext cx="2613129" cy="560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275E05F-C7A8-4DA6-AD50-170BB3AB6A9E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flipH="1">
            <a:off x="6977356" y="4148349"/>
            <a:ext cx="873876" cy="560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 Box 7">
            <a:extLst>
              <a:ext uri="{FF2B5EF4-FFF2-40B4-BE49-F238E27FC236}">
                <a16:creationId xmlns:a16="http://schemas.microsoft.com/office/drawing/2014/main" id="{95672991-E932-482A-83F2-AFE57221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368" y="3255298"/>
            <a:ext cx="1326008" cy="1028700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85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TRIBES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$3,872,095</a:t>
            </a:r>
            <a:endParaRPr lang="en-US" sz="1600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064EDCCB-7F38-493E-AB98-4D4D1AD66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984" y="5738812"/>
            <a:ext cx="1369372" cy="903726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WA Tribes Addendum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$8,928,197</a:t>
            </a:r>
            <a:endParaRPr lang="en-US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C7C586C0-372F-4884-9CE0-E8164ABA2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175" y="5738812"/>
            <a:ext cx="1369372" cy="903726"/>
          </a:xfrm>
          <a:prstGeom prst="rect">
            <a:avLst/>
          </a:prstGeom>
          <a:gradFill>
            <a:gsLst>
              <a:gs pos="83000">
                <a:srgbClr val="EAE4CB">
                  <a:lumMod val="64000"/>
                  <a:lumOff val="36000"/>
                </a:srgbClr>
              </a:gs>
              <a:gs pos="94000">
                <a:srgbClr val="E1D8BB"/>
              </a:gs>
              <a:gs pos="64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740000"/>
                </a:solidFill>
                <a:latin typeface="Arial Narrow" pitchFamily="34" charset="0"/>
                <a:cs typeface="Arial" pitchFamily="34" charset="0"/>
              </a:rPr>
              <a:t>AK Tribes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74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$931,527</a:t>
            </a:r>
            <a:endParaRPr lang="en-US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70D0A8E-5198-40DC-8E37-5CDC29DC6887}"/>
              </a:ext>
            </a:extLst>
          </p:cNvPr>
          <p:cNvCxnSpPr>
            <a:cxnSpLocks/>
            <a:stCxn id="29" idx="0"/>
            <a:endCxn id="15" idx="2"/>
          </p:cNvCxnSpPr>
          <p:nvPr/>
        </p:nvCxnSpPr>
        <p:spPr>
          <a:xfrm flipH="1" flipV="1">
            <a:off x="5243145" y="5500275"/>
            <a:ext cx="1716" cy="238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FD4BE23-86F3-466E-B6D7-F3C5DEAF7203}"/>
              </a:ext>
            </a:extLst>
          </p:cNvPr>
          <p:cNvCxnSpPr>
            <a:cxnSpLocks/>
            <a:stCxn id="28" idx="0"/>
            <a:endCxn id="13" idx="2"/>
          </p:cNvCxnSpPr>
          <p:nvPr/>
        </p:nvCxnSpPr>
        <p:spPr>
          <a:xfrm flipH="1" flipV="1">
            <a:off x="6977356" y="5508854"/>
            <a:ext cx="1314" cy="229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3316214-B5C6-4FFF-B4AF-0226F5DC3700}"/>
              </a:ext>
            </a:extLst>
          </p:cNvPr>
          <p:cNvCxnSpPr>
            <a:cxnSpLocks/>
            <a:stCxn id="27" idx="0"/>
            <a:endCxn id="21" idx="2"/>
          </p:cNvCxnSpPr>
          <p:nvPr/>
        </p:nvCxnSpPr>
        <p:spPr>
          <a:xfrm flipV="1">
            <a:off x="3506372" y="2637631"/>
            <a:ext cx="2287453" cy="61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51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4E30E915240C419DC5EC27D2AFBA8C" ma:contentTypeVersion="14" ma:contentTypeDescription="Create a new document." ma:contentTypeScope="" ma:versionID="190ca3c17941d9ab11d0e72763640007">
  <xsd:schema xmlns:xsd="http://www.w3.org/2001/XMLSchema" xmlns:xs="http://www.w3.org/2001/XMLSchema" xmlns:p="http://schemas.microsoft.com/office/2006/metadata/properties" xmlns:ns2="43f938aa-6e45-44cf-9eb7-c45649c7eecd" xmlns:ns3="3d80558c-59b6-4c50-90e2-7e990f58da17" targetNamespace="http://schemas.microsoft.com/office/2006/metadata/properties" ma:root="true" ma:fieldsID="29f3859ff77036fbc62432b8f1342f39" ns2:_="" ns3:_="">
    <xsd:import namespace="43f938aa-6e45-44cf-9eb7-c45649c7eecd"/>
    <xsd:import namespace="3d80558c-59b6-4c50-90e2-7e990f58d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938aa-6e45-44cf-9eb7-c45649c7ee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2522b3a-f4c5-454c-9132-e500700357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0558c-59b6-4c50-90e2-7e990f58da1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ccd76ea-83a2-4511-b6af-1246b5dcd578}" ma:internalName="TaxCatchAll" ma:showField="CatchAllData" ma:web="3d80558c-59b6-4c50-90e2-7e990f58da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f938aa-6e45-44cf-9eb7-c45649c7eecd">
      <Terms xmlns="http://schemas.microsoft.com/office/infopath/2007/PartnerControls"/>
    </lcf76f155ced4ddcb4097134ff3c332f>
    <TaxCatchAll xmlns="3d80558c-59b6-4c50-90e2-7e990f58da1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8F8576-17C7-4BC6-99FB-B87021219DD5}"/>
</file>

<file path=customXml/itemProps2.xml><?xml version="1.0" encoding="utf-8"?>
<ds:datastoreItem xmlns:ds="http://schemas.openxmlformats.org/officeDocument/2006/customXml" ds:itemID="{5ED2C0D8-DB5A-45D0-921F-A5129E3B7D9E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d5271109-9b13-41d0-9b7b-a4667f3377ee"/>
  </ds:schemaRefs>
</ds:datastoreItem>
</file>

<file path=customXml/itemProps3.xml><?xml version="1.0" encoding="utf-8"?>
<ds:datastoreItem xmlns:ds="http://schemas.openxmlformats.org/officeDocument/2006/customXml" ds:itemID="{3182D822-DB99-45CC-B554-186E4ADDF5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1490</Words>
  <Application>Microsoft Office PowerPoint</Application>
  <PresentationFormat>Widescreen</PresentationFormat>
  <Paragraphs>284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Tahoma</vt:lpstr>
      <vt:lpstr>Times New Roman</vt:lpstr>
      <vt:lpstr>Office Theme</vt:lpstr>
      <vt:lpstr>Fishery Disaster and  CARES Act Update</vt:lpstr>
      <vt:lpstr>OUTLINE</vt:lpstr>
      <vt:lpstr>PSMFC’s Role</vt:lpstr>
      <vt:lpstr>TIMELINES</vt:lpstr>
      <vt:lpstr>TIMELINES (cont.)</vt:lpstr>
      <vt:lpstr>FISHERY DISASTERS COMPLETE</vt:lpstr>
      <vt:lpstr>FISHERY DISASTERS ACTIVE</vt:lpstr>
      <vt:lpstr>FISHERY DISASTERS DECLARED/PENDING NOTIFICATION</vt:lpstr>
      <vt:lpstr>CARES (Round 1) DISBURSEMENTS TO DATE</vt:lpstr>
      <vt:lpstr>CARES Act Round 1 – Remaining</vt:lpstr>
      <vt:lpstr>CARES ACT Round 1 - Processing</vt:lpstr>
      <vt:lpstr>CARES ACT Round 1 - Processing</vt:lpstr>
      <vt:lpstr>CAA (CARES 2) PLAN</vt:lpstr>
      <vt:lpstr>CAA/CARES 2 – Remaining</vt:lpstr>
      <vt:lpstr>CAA/CARES 2 – Execution</vt:lpstr>
      <vt:lpstr>CARES Act Round 2 – Front End Processing</vt:lpstr>
      <vt:lpstr>CARES Act Round 2 – Back End Process</vt:lpstr>
      <vt:lpstr>CHALLENGES AND COMMON ISSUES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Template</dc:title>
  <dc:creator>Mitch Hales</dc:creator>
  <cp:lastModifiedBy>David Briggs</cp:lastModifiedBy>
  <cp:revision>21</cp:revision>
  <cp:lastPrinted>2022-08-12T21:08:35Z</cp:lastPrinted>
  <dcterms:created xsi:type="dcterms:W3CDTF">2022-06-01T16:04:55Z</dcterms:created>
  <dcterms:modified xsi:type="dcterms:W3CDTF">2022-08-16T19:26:23Z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0x010100264E30E915240C419DC5EC27D2AFBA8C</vt:lpwstr>
  </property>
</Properties>
</file>