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ebp" ContentType="image/webp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80" r:id="rId3"/>
    <p:sldId id="278" r:id="rId4"/>
    <p:sldId id="279" r:id="rId5"/>
    <p:sldId id="282" r:id="rId6"/>
    <p:sldId id="266" r:id="rId7"/>
    <p:sldId id="277" r:id="rId8"/>
    <p:sldId id="265" r:id="rId9"/>
    <p:sldId id="276" r:id="rId10"/>
    <p:sldId id="275" r:id="rId11"/>
    <p:sldId id="273" r:id="rId12"/>
    <p:sldId id="274" r:id="rId13"/>
    <p:sldId id="267" r:id="rId14"/>
    <p:sldId id="258" r:id="rId15"/>
    <p:sldId id="259" r:id="rId16"/>
    <p:sldId id="268" r:id="rId17"/>
    <p:sldId id="269" r:id="rId18"/>
    <p:sldId id="260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8411B5-FB0F-44D6-A249-5ADB9101F0B7}">
          <p14:sldIdLst>
            <p14:sldId id="256"/>
            <p14:sldId id="280"/>
            <p14:sldId id="278"/>
            <p14:sldId id="279"/>
            <p14:sldId id="282"/>
            <p14:sldId id="266"/>
            <p14:sldId id="277"/>
            <p14:sldId id="265"/>
            <p14:sldId id="276"/>
            <p14:sldId id="275"/>
            <p14:sldId id="273"/>
            <p14:sldId id="274"/>
            <p14:sldId id="267"/>
          </p14:sldIdLst>
        </p14:section>
        <p14:section name="Untitled Section" id="{31A65EF4-F8E7-4DBE-B30C-4A22D97582E8}">
          <p14:sldIdLst>
            <p14:sldId id="258"/>
            <p14:sldId id="259"/>
            <p14:sldId id="268"/>
            <p14:sldId id="269"/>
            <p14:sldId id="260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okelly@yahoo.com" initials="s" lastIdx="1" clrIdx="0">
    <p:extLst>
      <p:ext uri="{19B8F6BF-5375-455C-9EA6-DF929625EA0E}">
        <p15:presenceInfo xmlns:p15="http://schemas.microsoft.com/office/powerpoint/2012/main" userId="8a4bc0aa5ce7e6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5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69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8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0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84B9BA-CCDD-41C6-BD37-08545F1E362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C10D-D9F1-4C98-A24C-D2610C75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8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o.gov/products/gao-22-104449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0C14-B550-AF42-D610-97FF919B7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80" y="857250"/>
            <a:ext cx="8825658" cy="3329582"/>
          </a:xfrm>
        </p:spPr>
        <p:txBody>
          <a:bodyPr/>
          <a:lstStyle/>
          <a:p>
            <a:r>
              <a:rPr lang="en-US" dirty="0"/>
              <a:t>2022 Federal Appropriations &amp; Election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1622E-C2B4-1A00-7116-8B78A9A33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4" y="4710706"/>
            <a:ext cx="7210425" cy="8328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PSMFC Annual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Sebastian O’Kelly</a:t>
            </a:r>
          </a:p>
        </p:txBody>
      </p:sp>
    </p:spTree>
    <p:extLst>
      <p:ext uri="{BB962C8B-B14F-4D97-AF65-F5344CB8AC3E}">
        <p14:creationId xmlns:p14="http://schemas.microsoft.com/office/powerpoint/2010/main" val="376746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7D8C-14FF-C7B6-EB72-605F743D612F}"/>
              </a:ext>
            </a:extLst>
          </p:cNvPr>
          <p:cNvSpPr txBox="1"/>
          <p:nvPr/>
        </p:nvSpPr>
        <p:spPr>
          <a:xfrm>
            <a:off x="619125" y="2114550"/>
            <a:ext cx="105632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Fisheries Disaster Relief – Recent Secretarial Determinations &amp; Allocations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Upper Cook Inlet East Side Set Net (2018) &amp; Upper Cook Inlet salmon (2020)--$9.4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Copper River and Prince William Sound salmon fisheries (2018 &amp; 2020)--$34.4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Eastern Bering Sea Tanner crab (2019/2020)--$12.9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Pacific cod in the Gulf of Alaska (2020)--$17.8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Alaska Norton Sound, Yukon River, Chignik, Kuskokwim River, and Southeast Alaska 	salmon fisheries (2020 and 2021)--$56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Norton Sound Red king crab fishery (2019) -- $1.4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b="1" dirty="0"/>
              <a:t>Fisheries Disaster Relief – Requests Under Secretarial Review (7/22)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Twenty-One Fisheries!!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DD8E4-0651-1274-76FB-F67EBB8D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126802"/>
            <a:ext cx="2376104" cy="29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5A663-A760-8882-F442-DAEA47AF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81880"/>
            <a:ext cx="3962400" cy="26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D6D70-D5F0-16A0-64A8-40D2E788472F}"/>
              </a:ext>
            </a:extLst>
          </p:cNvPr>
          <p:cNvSpPr txBox="1"/>
          <p:nvPr/>
        </p:nvSpPr>
        <p:spPr>
          <a:xfrm>
            <a:off x="4724400" y="552450"/>
            <a:ext cx="542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Aquatic Invasive Species – FY 2023 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7ED98-2543-4D8D-FA4E-99F0A6C043F8}"/>
              </a:ext>
            </a:extLst>
          </p:cNvPr>
          <p:cNvSpPr txBox="1"/>
          <p:nvPr/>
        </p:nvSpPr>
        <p:spPr>
          <a:xfrm>
            <a:off x="190501" y="3280381"/>
            <a:ext cx="58197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FY 2023 House Appropriations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$17.9 M USFWS Invasives Strike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$44.7 N USFWS 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$5.6 M Lake Tahoe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$3.5 M USFWS Western Zebra/Quagga Mussels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$16 M ACOE Columbia River Watercraft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$3 M for AIS Monitoring Western Upper River Basins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$3 M NOAA Coastal AIS Grants</a:t>
            </a:r>
          </a:p>
          <a:p>
            <a:endParaRPr lang="en-US" sz="17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13E62-1543-0167-7F5E-B340BCD5C00B}"/>
              </a:ext>
            </a:extLst>
          </p:cNvPr>
          <p:cNvSpPr txBox="1"/>
          <p:nvPr/>
        </p:nvSpPr>
        <p:spPr>
          <a:xfrm>
            <a:off x="6324600" y="3280381"/>
            <a:ext cx="5867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FY 2023 Senate Appropriations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$48.2 M USFWS 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$4.4 M Lake Tahoe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$3.5 M Zebra/Quagga Mussel Eradication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$1.5 M Upper MS River 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Report Language USFWS/NOAA Cooperation European Green Crab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$16 M ACOE Columbia River Watercraft Inspection (plus $3 M for “related monitoring”)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Directive To NOAA Establish AIS Grant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093BD-EA5B-1710-12B2-55A910203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135344"/>
            <a:ext cx="5843588" cy="3895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001E3-69EF-54B8-AC0C-1DDF124716C8}"/>
              </a:ext>
            </a:extLst>
          </p:cNvPr>
          <p:cNvSpPr txBox="1"/>
          <p:nvPr/>
        </p:nvSpPr>
        <p:spPr>
          <a:xfrm>
            <a:off x="342900" y="476250"/>
            <a:ext cx="58435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Harmful Algal Blooms (HABs)</a:t>
            </a:r>
          </a:p>
          <a:p>
            <a:endParaRPr lang="en-US" dirty="0"/>
          </a:p>
          <a:p>
            <a:r>
              <a:rPr lang="en-US" dirty="0"/>
              <a:t>1. GAO Report -- </a:t>
            </a:r>
            <a:r>
              <a:rPr lang="en-US" b="1" dirty="0">
                <a:hlinkClick r:id="rId3"/>
              </a:rPr>
              <a:t>Agencies Should Take More Actions to Manage Risks from Harmful Algal Blooms and Hypoxia</a:t>
            </a:r>
            <a:r>
              <a:rPr lang="en-US" b="1" dirty="0"/>
              <a:t> (June 15). </a:t>
            </a:r>
            <a:r>
              <a:rPr lang="en-US" dirty="0">
                <a:latin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ecommends that NOAA and EPA define a national HAB and hypoxia program.  11 Congressional Requesters including Rep.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Bonamici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(D-OR)</a:t>
            </a:r>
          </a:p>
          <a:p>
            <a:endParaRPr lang="en-US" b="1" dirty="0">
              <a:latin typeface="Times New Roman" panose="02020603050405020304" pitchFamily="18" charset="0"/>
            </a:endParaRPr>
          </a:p>
          <a:p>
            <a:r>
              <a:rPr lang="en-US" b="1" dirty="0"/>
              <a:t>2. South Florida Clean Coastal Waters Act of 2021</a:t>
            </a:r>
            <a:r>
              <a:rPr lang="en-US" b="1" dirty="0">
                <a:latin typeface="Times New Roman" panose="02020603050405020304" pitchFamily="18" charset="0"/>
              </a:rPr>
              <a:t> (enacted June 16).  Interagency Taskforce to submit plan for HAB reduction in South Florida within 3 years.</a:t>
            </a:r>
          </a:p>
          <a:p>
            <a:endParaRPr lang="en-US" b="1" dirty="0">
              <a:latin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</a:rPr>
              <a:t>3. FY 2023 House Appropriations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$4.5 M NOAA Integrated Ocean Observing System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$15 M NOAA Research (nitrogen &amp; </a:t>
            </a:r>
            <a:r>
              <a:rPr lang="en-US" b="1" dirty="0" err="1">
                <a:latin typeface="Times New Roman" panose="02020603050405020304" pitchFamily="18" charset="0"/>
              </a:rPr>
              <a:t>phospherous</a:t>
            </a:r>
            <a:r>
              <a:rPr lang="en-US" b="1" dirty="0">
                <a:latin typeface="Times New Roman" panose="02020603050405020304" pitchFamily="18" charset="0"/>
              </a:rPr>
              <a:t>)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$1 M NOAA Domoic Acid Assistance To States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$13.5 M EPA Toxic Health Effects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$2 M EPA Research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$8 M ACOE Research &amp; Control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	-- $5 M ACOE HABs Demonstration Program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 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D7057-C5F4-1677-C045-9B47A5B89918}"/>
              </a:ext>
            </a:extLst>
          </p:cNvPr>
          <p:cNvSpPr txBox="1"/>
          <p:nvPr/>
        </p:nvSpPr>
        <p:spPr>
          <a:xfrm>
            <a:off x="6267450" y="4286250"/>
            <a:ext cx="5762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2023 Senate Appropriations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 $3 M USDA Aquaculture Impact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 $1 M NOAA IOOS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 $17.5 M NOAA Monitoring &amp; Research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 $20 ACOE Research &amp;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6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156469-51F5-5415-4F49-2650A3FC5D80}"/>
              </a:ext>
            </a:extLst>
          </p:cNvPr>
          <p:cNvSpPr txBox="1"/>
          <p:nvPr/>
        </p:nvSpPr>
        <p:spPr>
          <a:xfrm>
            <a:off x="1143000" y="2419350"/>
            <a:ext cx="9039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Mid-Term Elections</a:t>
            </a:r>
          </a:p>
        </p:txBody>
      </p:sp>
    </p:spTree>
    <p:extLst>
      <p:ext uri="{BB962C8B-B14F-4D97-AF65-F5344CB8AC3E}">
        <p14:creationId xmlns:p14="http://schemas.microsoft.com/office/powerpoint/2010/main" val="46265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03D2C4-1452-C9CA-32E7-9350647B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		</a:t>
            </a:r>
            <a:r>
              <a:rPr lang="en-US" sz="6000" b="1" dirty="0"/>
              <a:t>Senate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1EB6A1-2776-399C-1EF2-D2E67D5AB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94" y="2012097"/>
            <a:ext cx="2867415" cy="3231616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884558-8F91-45CC-A9ED-ECEC1230CB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1" y="1972071"/>
            <a:ext cx="2948385" cy="323161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53E9D6-F95D-A0F4-786F-FBA58161D555}"/>
              </a:ext>
            </a:extLst>
          </p:cNvPr>
          <p:cNvSpPr txBox="1"/>
          <p:nvPr/>
        </p:nvSpPr>
        <p:spPr>
          <a:xfrm>
            <a:off x="3535187" y="2012097"/>
            <a:ext cx="248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FA4BB-FA1E-BAEB-CEB4-65B92B537437}"/>
              </a:ext>
            </a:extLst>
          </p:cNvPr>
          <p:cNvSpPr txBox="1"/>
          <p:nvPr/>
        </p:nvSpPr>
        <p:spPr>
          <a:xfrm>
            <a:off x="6572558" y="2035449"/>
            <a:ext cx="1047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86392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54D39-E16D-2158-C46B-5AF12B33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0307"/>
          </a:xfrm>
        </p:spPr>
        <p:txBody>
          <a:bodyPr/>
          <a:lstStyle/>
          <a:p>
            <a:r>
              <a:rPr lang="en-US" dirty="0"/>
              <a:t>								  </a:t>
            </a:r>
            <a:r>
              <a:rPr lang="en-US" b="1" dirty="0"/>
              <a:t>House 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6BCCD5B1-5588-83CA-352D-0CA05CB86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9" y="1182881"/>
            <a:ext cx="3147216" cy="3208144"/>
          </a:xfrm>
          <a:prstGeom prst="rect">
            <a:avLst/>
          </a:prstGeo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657CCD14-D7E0-7D1B-B4F3-7DE618CFF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04" y="1182881"/>
            <a:ext cx="2782096" cy="3135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B98B06-94E0-B5F0-0D95-28E900ABEA1A}"/>
              </a:ext>
            </a:extLst>
          </p:cNvPr>
          <p:cNvSpPr txBox="1"/>
          <p:nvPr/>
        </p:nvSpPr>
        <p:spPr>
          <a:xfrm>
            <a:off x="3491097" y="2680956"/>
            <a:ext cx="1857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6FCA1-D9D2-5C65-7450-C40F661B3D5F}"/>
              </a:ext>
            </a:extLst>
          </p:cNvPr>
          <p:cNvSpPr txBox="1"/>
          <p:nvPr/>
        </p:nvSpPr>
        <p:spPr>
          <a:xfrm>
            <a:off x="6342855" y="2680956"/>
            <a:ext cx="1685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238487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F39E3-FF50-60FF-FE31-12680D16057B}"/>
              </a:ext>
            </a:extLst>
          </p:cNvPr>
          <p:cNvSpPr txBox="1"/>
          <p:nvPr/>
        </p:nvSpPr>
        <p:spPr>
          <a:xfrm>
            <a:off x="1619250" y="2990850"/>
            <a:ext cx="10572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FFFF00"/>
                </a:solidFill>
              </a:rPr>
              <a:t>40 + Years Of Mid-Term Election History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	-- Congressional Mid-Terms Favor Presidential Out Of Power Party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		** 2018, 2014, 2010, 2006, 1994, 1990, 1986, 1982.  Anomalies: 1998, 2002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	-- Americans Like Divided Government!!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		** Since 1980, 29.5 years divided govt, 12.5 years same party control (mostly 		in first 2 years of new Presidency</a:t>
            </a:r>
            <a:r>
              <a:rPr lang="en-US" sz="20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A0F9A-159F-027A-CEA3-9A9BF0541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61950"/>
            <a:ext cx="4673600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4BA5F-93EA-A455-BA91-5B62ED0A5618}"/>
              </a:ext>
            </a:extLst>
          </p:cNvPr>
          <p:cNvSpPr txBox="1"/>
          <p:nvPr/>
        </p:nvSpPr>
        <p:spPr>
          <a:xfrm>
            <a:off x="6410325" y="571500"/>
            <a:ext cx="3857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Mid-Term Precedent</a:t>
            </a:r>
          </a:p>
        </p:txBody>
      </p:sp>
    </p:spTree>
    <p:extLst>
      <p:ext uri="{BB962C8B-B14F-4D97-AF65-F5344CB8AC3E}">
        <p14:creationId xmlns:p14="http://schemas.microsoft.com/office/powerpoint/2010/main" val="282620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0DCB5-3BA6-A234-CACE-AFCA32238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" y="1803123"/>
            <a:ext cx="2447925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BBB68-90AF-997C-7FA6-877A08CC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8" y="1809260"/>
            <a:ext cx="25527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C8E58-348C-6EA7-00CB-591E67E59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08" y="1876010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10E5F-0689-4ABE-C6A6-39A0F96D9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8" y="1904510"/>
            <a:ext cx="2847975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DABF35-E755-2705-7AFA-86A8B2DE8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3" y="4379033"/>
            <a:ext cx="2847975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6EF87A-EAFD-A489-1595-94FE88134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95" y="4117010"/>
            <a:ext cx="3276492" cy="21542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55B8DE-73B7-B099-56E3-566B939D6B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19" y="4117010"/>
            <a:ext cx="3050379" cy="24361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6B6493-6E3F-6DE1-D49C-69583EF71062}"/>
              </a:ext>
            </a:extLst>
          </p:cNvPr>
          <p:cNvSpPr txBox="1"/>
          <p:nvPr/>
        </p:nvSpPr>
        <p:spPr>
          <a:xfrm>
            <a:off x="447675" y="342900"/>
            <a:ext cx="9191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Broadway" panose="04040905080B02020502" pitchFamily="82" charset="0"/>
              </a:rPr>
              <a:t>2022 Election Issues &amp; Indicators</a:t>
            </a:r>
          </a:p>
        </p:txBody>
      </p:sp>
    </p:spTree>
    <p:extLst>
      <p:ext uri="{BB962C8B-B14F-4D97-AF65-F5344CB8AC3E}">
        <p14:creationId xmlns:p14="http://schemas.microsoft.com/office/powerpoint/2010/main" val="363423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198D-146C-EF96-D62A-C1C384F3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27" y="515621"/>
            <a:ext cx="5092906" cy="960120"/>
          </a:xfrm>
        </p:spPr>
        <p:txBody>
          <a:bodyPr>
            <a:normAutofit/>
          </a:bodyPr>
          <a:lstStyle/>
          <a:p>
            <a:r>
              <a:rPr lang="en-US" sz="5400" dirty="0"/>
              <a:t>Wild Cards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2F43BAD-5284-21D8-0CB5-8A3696AF5E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r="6237"/>
          <a:stretch>
            <a:fillRect/>
          </a:stretch>
        </p:blipFill>
        <p:spPr>
          <a:xfrm>
            <a:off x="7639051" y="2245361"/>
            <a:ext cx="2220350" cy="27717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B9ECC-4596-B2B4-DD82-265E03939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014154" y="2245361"/>
            <a:ext cx="45719" cy="50800"/>
          </a:xfrm>
        </p:spPr>
        <p:txBody>
          <a:bodyPr>
            <a:normAutofit fontScale="25000" lnSpcReduction="20000"/>
          </a:bodyPr>
          <a:lstStyle/>
          <a:p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8FE1B7-50CE-B389-7AE8-83E1E2A9F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830386"/>
            <a:ext cx="6050698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F3955B-E04F-A247-6651-EAD55CA9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433387"/>
            <a:ext cx="2700338" cy="2719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6B8D4-A2F9-73B3-BE59-8DCEC954E7E5}"/>
              </a:ext>
            </a:extLst>
          </p:cNvPr>
          <p:cNvSpPr txBox="1"/>
          <p:nvPr/>
        </p:nvSpPr>
        <p:spPr>
          <a:xfrm>
            <a:off x="4381500" y="657225"/>
            <a:ext cx="578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2022 House 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08CD4-A255-3710-A1BC-0CF7946A2BE1}"/>
              </a:ext>
            </a:extLst>
          </p:cNvPr>
          <p:cNvSpPr txBox="1"/>
          <p:nvPr/>
        </p:nvSpPr>
        <p:spPr>
          <a:xfrm>
            <a:off x="623887" y="3705226"/>
            <a:ext cx="11196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Democratic Seats “In-Play” – 30 to 50</a:t>
            </a:r>
          </a:p>
          <a:p>
            <a:endParaRPr lang="en-US" sz="2400" dirty="0"/>
          </a:p>
          <a:p>
            <a:r>
              <a:rPr lang="en-US" sz="2400" dirty="0"/>
              <a:t>Republican Seats “In-Play” – 5 to 15 </a:t>
            </a:r>
          </a:p>
          <a:p>
            <a:endParaRPr lang="en-US" sz="2400" dirty="0"/>
          </a:p>
          <a:p>
            <a:r>
              <a:rPr lang="en-US" sz="2400" dirty="0"/>
              <a:t>Democratic Retirements (32) Republican Retirements (19)</a:t>
            </a:r>
          </a:p>
          <a:p>
            <a:endParaRPr lang="en-US" sz="2400" dirty="0"/>
          </a:p>
          <a:p>
            <a:r>
              <a:rPr lang="en-US" sz="2400" dirty="0"/>
              <a:t>Most Political Analysts – Likely Republican Takeover</a:t>
            </a:r>
          </a:p>
        </p:txBody>
      </p:sp>
    </p:spTree>
    <p:extLst>
      <p:ext uri="{BB962C8B-B14F-4D97-AF65-F5344CB8AC3E}">
        <p14:creationId xmlns:p14="http://schemas.microsoft.com/office/powerpoint/2010/main" val="366000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21FF3-4D7F-E5A1-2698-645158886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99" y="0"/>
            <a:ext cx="3121152" cy="312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8B781-17D8-C336-17A1-C5D3BB9C3056}"/>
              </a:ext>
            </a:extLst>
          </p:cNvPr>
          <p:cNvSpPr txBox="1"/>
          <p:nvPr/>
        </p:nvSpPr>
        <p:spPr>
          <a:xfrm>
            <a:off x="523875" y="619125"/>
            <a:ext cx="80295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FY 2023 Appropriations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Short-term CR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Post Election Lame Duck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Omnibus (Q4/Q1 2023)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Long-term CR or Govt. Shutdown Unlikely But Never Say Never</a:t>
            </a:r>
          </a:p>
        </p:txBody>
      </p:sp>
    </p:spTree>
    <p:extLst>
      <p:ext uri="{BB962C8B-B14F-4D97-AF65-F5344CB8AC3E}">
        <p14:creationId xmlns:p14="http://schemas.microsoft.com/office/powerpoint/2010/main" val="355879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93131-F744-E159-BE21-4F305658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519112"/>
            <a:ext cx="3976688" cy="2347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7D9BBD-B37A-F6A2-1408-722CBF881760}"/>
              </a:ext>
            </a:extLst>
          </p:cNvPr>
          <p:cNvSpPr txBox="1"/>
          <p:nvPr/>
        </p:nvSpPr>
        <p:spPr>
          <a:xfrm>
            <a:off x="4838700" y="619125"/>
            <a:ext cx="541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2022 Senate 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63EBE-19EB-3958-47AE-9A7F773F7300}"/>
              </a:ext>
            </a:extLst>
          </p:cNvPr>
          <p:cNvSpPr txBox="1"/>
          <p:nvPr/>
        </p:nvSpPr>
        <p:spPr>
          <a:xfrm>
            <a:off x="723900" y="3286125"/>
            <a:ext cx="11182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Democratic Seats “In-Play” – 4 to 5.  AZ, NH, GA, NV.  Longer Shot – CO</a:t>
            </a:r>
          </a:p>
          <a:p>
            <a:endParaRPr lang="en-US" sz="2400" dirty="0"/>
          </a:p>
          <a:p>
            <a:r>
              <a:rPr lang="en-US" sz="2400" dirty="0"/>
              <a:t>Republican Seats “In-Play” – 2 to 4.  PA, WI.  Longer Shot – OH &amp; NC</a:t>
            </a:r>
          </a:p>
          <a:p>
            <a:endParaRPr lang="en-US" sz="2400" dirty="0"/>
          </a:p>
          <a:p>
            <a:r>
              <a:rPr lang="en-US" sz="2400" dirty="0"/>
              <a:t>Most Political Analysts – Hedging Bets At This Point</a:t>
            </a:r>
          </a:p>
        </p:txBody>
      </p:sp>
    </p:spTree>
    <p:extLst>
      <p:ext uri="{BB962C8B-B14F-4D97-AF65-F5344CB8AC3E}">
        <p14:creationId xmlns:p14="http://schemas.microsoft.com/office/powerpoint/2010/main" val="18825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0D2BC-8E5E-F7B7-6F26-8C29AE7B8E4C}"/>
              </a:ext>
            </a:extLst>
          </p:cNvPr>
          <p:cNvSpPr txBox="1"/>
          <p:nvPr/>
        </p:nvSpPr>
        <p:spPr>
          <a:xfrm>
            <a:off x="304799" y="561975"/>
            <a:ext cx="984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FY 2023 Appropriations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40BA2B-5D80-3D53-5E72-9D231AC75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82419"/>
              </p:ext>
            </p:extLst>
          </p:nvPr>
        </p:nvGraphicFramePr>
        <p:xfrm>
          <a:off x="304799" y="1524000"/>
          <a:ext cx="11496674" cy="477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140">
                  <a:extLst>
                    <a:ext uri="{9D8B030D-6E8A-4147-A177-3AD203B41FA5}">
                      <a16:colId xmlns:a16="http://schemas.microsoft.com/office/drawing/2014/main" val="268503594"/>
                    </a:ext>
                  </a:extLst>
                </a:gridCol>
                <a:gridCol w="2054626">
                  <a:extLst>
                    <a:ext uri="{9D8B030D-6E8A-4147-A177-3AD203B41FA5}">
                      <a16:colId xmlns:a16="http://schemas.microsoft.com/office/drawing/2014/main" val="1050616102"/>
                    </a:ext>
                  </a:extLst>
                </a:gridCol>
                <a:gridCol w="1869940">
                  <a:extLst>
                    <a:ext uri="{9D8B030D-6E8A-4147-A177-3AD203B41FA5}">
                      <a16:colId xmlns:a16="http://schemas.microsoft.com/office/drawing/2014/main" val="2997763533"/>
                    </a:ext>
                  </a:extLst>
                </a:gridCol>
                <a:gridCol w="1800685">
                  <a:extLst>
                    <a:ext uri="{9D8B030D-6E8A-4147-A177-3AD203B41FA5}">
                      <a16:colId xmlns:a16="http://schemas.microsoft.com/office/drawing/2014/main" val="1707759154"/>
                    </a:ext>
                  </a:extLst>
                </a:gridCol>
                <a:gridCol w="1962283">
                  <a:extLst>
                    <a:ext uri="{9D8B030D-6E8A-4147-A177-3AD203B41FA5}">
                      <a16:colId xmlns:a16="http://schemas.microsoft.com/office/drawing/2014/main" val="3546909494"/>
                    </a:ext>
                  </a:extLst>
                </a:gridCol>
              </a:tblGrid>
              <a:tr h="52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NMFS Funding Lines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FY 2022 Final Approps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FY 2023 Budget Req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FY 2023 House CJS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FY 2023 Senate CJS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1343952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5876847"/>
                  </a:ext>
                </a:extLst>
              </a:tr>
              <a:tr h="2689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Regional Councils/Commissions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42,902,000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44,297,000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44,500,000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46,297,000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3569614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IJFA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3,372,000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3,377,000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3,377,000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3,500,000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2711890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Fisheries Data, Coll, Surv, Assess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187,500,000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212,095,000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213,768,000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213,238,000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1380319"/>
                  </a:ext>
                </a:extLst>
              </a:tr>
              <a:tr h="5259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Fisheries Management Program &amp; Services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129,400,000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149,081,000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141,369,000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139,464,000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6657907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Salmon Management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63,050,000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62,762,000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67,150,000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7711391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Pacific Coastal Salmon Rec Fund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888631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Habitat Conservation/Restor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61,353,000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57,500,000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58,684,000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553908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ESA Salmon (Pac &amp; Atl)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73,500,000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80,060,000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79,000,000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5343170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1875406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NMFS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1,015,955,000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1,106,389,000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1,099,964,000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1,110,076,000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0310708"/>
                  </a:ext>
                </a:extLst>
              </a:tr>
              <a:tr h="3451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844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10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2A9DB-47AE-E1A5-C0E1-46472FE03222}"/>
              </a:ext>
            </a:extLst>
          </p:cNvPr>
          <p:cNvSpPr txBox="1"/>
          <p:nvPr/>
        </p:nvSpPr>
        <p:spPr>
          <a:xfrm>
            <a:off x="428625" y="476251"/>
            <a:ext cx="109442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FY 2023 </a:t>
            </a:r>
            <a:r>
              <a:rPr lang="en-US" sz="2800" b="1" dirty="0" err="1"/>
              <a:t>Approps</a:t>
            </a:r>
            <a:r>
              <a:rPr lang="en-US" sz="2800" b="1" dirty="0"/>
              <a:t> – House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Funding Support Letter Led By Rep. Huffman  (D-CA) + 37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$25 million for the Mitchell Act hatcheries;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$39.5 million for Pacific Salmon Treaty Implementation;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$24 million for the Fishery Information Networks;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$600,000 for video review of West Coast electronic monitoring data;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$40 million to continue the Administration’s efforts in promoting wind energy;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$7 million to support climate-ready fisheries;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 million increase in research above FY ’22 levels for the Southern Resident Killer Whale population;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$6.5 million to implement Hatchery and Genetic Management Plans for Pacific Salmon.  There is also report language recommending the development of a civilian conservation corps to develop a dedicated workforce to conduct salmon habitat restoration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$6.2 million for the Seafood Import Monitoring Program, an increase of $1 million over FY ’22 levels.   Report language also encourages NOAA to identify and bar fish products produced with convict, child, forced, or indentured labor.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language is included to direct NOAA and NMFS, in collaboration with the Army Corps, to resolve delays in the permitting of in-water construction in the Pacific Northwest.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2A9DB-47AE-E1A5-C0E1-46472FE03222}"/>
              </a:ext>
            </a:extLst>
          </p:cNvPr>
          <p:cNvSpPr txBox="1"/>
          <p:nvPr/>
        </p:nvSpPr>
        <p:spPr>
          <a:xfrm>
            <a:off x="409575" y="1009651"/>
            <a:ext cx="109442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FY 2023 </a:t>
            </a:r>
            <a:r>
              <a:rPr lang="en-US" sz="2800" b="1" dirty="0" err="1"/>
              <a:t>Approps</a:t>
            </a:r>
            <a:r>
              <a:rPr lang="en-US" sz="2800" b="1" dirty="0"/>
              <a:t> – Senate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Funding Support Letter Led By Senator Wyden (D-OR) &amp; 4 West Coast Senators.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$23 million for the Mitchell Act hatcheries.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$43.5 million for Pacific Salmon Treaty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$25 million for the Fishery Information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$600,000 for video review of West Coast electronic monitoring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$16.5 million above FY 2022 level for wind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 million for climate-ready fisheries.  Report on ability of States to trade quota as fisheries move.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Pacific Observers -- $8.5 M (+1 M over FY 2022).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Surveys – 4 vessels WC groundfish; at least 6 for GOA trawl fisheries.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on creation of National Seafood Council.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Directive Continue King Salmon Production At Little Port Walter Hatchery.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 – + $4 M above enacted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5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81B2-BD97-ADD3-0CDD-A8930532E4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025" y="323851"/>
            <a:ext cx="7886700" cy="1009650"/>
          </a:xfrm>
        </p:spPr>
        <p:txBody>
          <a:bodyPr>
            <a:noAutofit/>
          </a:bodyPr>
          <a:lstStyle/>
          <a:p>
            <a:r>
              <a:rPr lang="en-US" sz="3600" b="1" dirty="0"/>
              <a:t>FY 2023 Community/CDS Projects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129851B-442C-EB72-2DE7-AC0DFDC4614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 b="1542"/>
          <a:stretch>
            <a:fillRect/>
          </a:stretch>
        </p:blipFill>
        <p:spPr>
          <a:xfrm>
            <a:off x="8686800" y="1419225"/>
            <a:ext cx="3200400" cy="4572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BCB008-FFE4-75FA-C082-9F2B8463126A}"/>
              </a:ext>
            </a:extLst>
          </p:cNvPr>
          <p:cNvSpPr txBox="1"/>
          <p:nvPr/>
        </p:nvSpPr>
        <p:spPr>
          <a:xfrm>
            <a:off x="66676" y="1095377"/>
            <a:ext cx="9725024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House -- NOAA</a:t>
            </a:r>
          </a:p>
          <a:p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$5 M Upper Columbia United Tribes – Salmon Reintroduction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$1 M Univ of WA Center for Urban Water – Protecting Salmon from Toxic Chemicals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$294 K </a:t>
            </a:r>
            <a:r>
              <a:rPr lang="en-US" sz="1600" dirty="0" err="1"/>
              <a:t>Noyo</a:t>
            </a:r>
            <a:r>
              <a:rPr lang="en-US" sz="1600" dirty="0"/>
              <a:t> Center for Marine Science, CA – Climate-Driven Collapse In Coastal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Habitats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$1.5 M Univ of WA Regents – Equity &amp; Ecosystem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$1.5 M UC-San Diego Regents – Aerosolized Coastal Waters Pollution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b="1" dirty="0"/>
              <a:t>Senate – NOAA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$5 M Upper Columbia United Tribes – Salmon Reintroduction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$3 M Northwest Straits Commission – Marine Conservation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$6 M Scripps Oceanography – SOCAL Bight Demonstration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$750 K Coquille Tribe – Salmon 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$785 K Portland State Univ – Microplastics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$625 K Tillamook Estuaries Partnership – Local Climate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$250 St. Paul Aleut Community – Fisheries &amp; Ecosystem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$2.75 M Bering Sea Fisheries Research Foundation – Fisheries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$2.7 M North Slope Borough – Marine Mammal Co-Management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$1.75 M Univ of Alaska – Baseline Fisheries Surveys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$825 K Yukon River Drainage Fisheries Assoc – Research, Surveys &amp; 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059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952CD-C9C3-9D0C-A16D-04DBF7841BFA}"/>
              </a:ext>
            </a:extLst>
          </p:cNvPr>
          <p:cNvSpPr txBox="1"/>
          <p:nvPr/>
        </p:nvSpPr>
        <p:spPr>
          <a:xfrm>
            <a:off x="180975" y="295275"/>
            <a:ext cx="1077277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		</a:t>
            </a:r>
            <a:r>
              <a:rPr lang="en-US" sz="2800" dirty="0"/>
              <a:t>Bipartisan Infrastructure Law </a:t>
            </a:r>
          </a:p>
          <a:p>
            <a:endParaRPr lang="en-US" sz="2400" dirty="0"/>
          </a:p>
          <a:p>
            <a:r>
              <a:rPr lang="en-US" sz="2400" dirty="0"/>
              <a:t>Fisheries-Related Funding (FY 2022-26)</a:t>
            </a:r>
          </a:p>
          <a:p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$2.6 billion NOAA.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$172 million to PCSRF.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$492 million to NOAA for a partnership with the National Fish &amp; Wildlife Foundation for the National Coastal Resilience Fund to support ecosystem restoration program projects that have flood protection and coastal erosion protection.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$491 million to NOAA for community-based projects focused on shoreline protection.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$200 million over five years for NOAA’s marine debris program.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fish passage culverts, in-stream barrier and dam removal--$1 billion USFWS grants to state and local governments; $115 million to the Army Corps; $400 million over five years to NOAA; $200 million to the USFWS National Fish Passage Program; and $75 million to FEMA for dam removal projects.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$79 million for Columbia River Basin.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$162 million for Klamath Basin infrastructure.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$17 million for Lake Tahoe to fund invasive species inspection stations.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$56 million Regional Ocean Partnerships.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$20 million NOAA Permitting.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4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250F2-6B32-FB06-43DE-1B2043DD12D9}"/>
              </a:ext>
            </a:extLst>
          </p:cNvPr>
          <p:cNvSpPr txBox="1"/>
          <p:nvPr/>
        </p:nvSpPr>
        <p:spPr>
          <a:xfrm>
            <a:off x="1271587" y="2019301"/>
            <a:ext cx="9286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Fish Passage Grants ($77 million, includes $12 million for tribes)</a:t>
            </a:r>
          </a:p>
          <a:p>
            <a:r>
              <a:rPr lang="en-US" dirty="0"/>
              <a:t>-- Transformational Habitat Restoration and Coastal Resilience Grants ($85 million) </a:t>
            </a:r>
          </a:p>
          <a:p>
            <a:r>
              <a:rPr lang="en-US" dirty="0"/>
              <a:t>-- Coastal Habitat Restoration and Resilience Grants for Underserved Communities ($10 million)</a:t>
            </a:r>
          </a:p>
          <a:p>
            <a:r>
              <a:rPr lang="en-US" dirty="0"/>
              <a:t>-- Coastal Zone Management Habitat Protection and Restoration Grants ($35 million)</a:t>
            </a:r>
          </a:p>
          <a:p>
            <a:r>
              <a:rPr lang="en-US" dirty="0"/>
              <a:t>-- National Estuarine Research Reserve System Habitat Protection and Restoration Grants ($12 million)</a:t>
            </a:r>
          </a:p>
          <a:p>
            <a:r>
              <a:rPr lang="en-US" dirty="0"/>
              <a:t>-- Marine Debris Removal ($56 million)</a:t>
            </a:r>
          </a:p>
          <a:p>
            <a:r>
              <a:rPr lang="en-US" dirty="0"/>
              <a:t>-- Marine Debris Challenge Competition ($16 million)</a:t>
            </a:r>
          </a:p>
          <a:p>
            <a:r>
              <a:rPr lang="en-US" dirty="0"/>
              <a:t>-- Marine Debris Community Action Coalitions ($3 million)</a:t>
            </a:r>
          </a:p>
          <a:p>
            <a:r>
              <a:rPr lang="en-US" dirty="0"/>
              <a:t>-- </a:t>
            </a:r>
            <a:r>
              <a:rPr lang="en-US" b="1" dirty="0"/>
              <a:t>Senate Appropriations Committee </a:t>
            </a:r>
            <a:r>
              <a:rPr lang="en-US" dirty="0"/>
              <a:t>– “Disappointed” at NOAA’s spending 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85DCC-EA03-B115-1CF5-479953C9005F}"/>
              </a:ext>
            </a:extLst>
          </p:cNvPr>
          <p:cNvSpPr txBox="1"/>
          <p:nvPr/>
        </p:nvSpPr>
        <p:spPr>
          <a:xfrm>
            <a:off x="742950" y="514350"/>
            <a:ext cx="6086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NOAA FY 2022 BIL Grant Opportunities ($294 M)</a:t>
            </a:r>
          </a:p>
        </p:txBody>
      </p:sp>
    </p:spTree>
    <p:extLst>
      <p:ext uri="{BB962C8B-B14F-4D97-AF65-F5344CB8AC3E}">
        <p14:creationId xmlns:p14="http://schemas.microsoft.com/office/powerpoint/2010/main" val="158033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71D02-B863-9CA8-9F1C-71C61AA6F7B9}"/>
              </a:ext>
            </a:extLst>
          </p:cNvPr>
          <p:cNvSpPr txBox="1"/>
          <p:nvPr/>
        </p:nvSpPr>
        <p:spPr>
          <a:xfrm>
            <a:off x="76200" y="3611166"/>
            <a:ext cx="11772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-- </a:t>
            </a:r>
            <a:r>
              <a:rPr lang="en-US" sz="2400" b="1" u="sng" dirty="0"/>
              <a:t>Build Back Better 3.0 </a:t>
            </a:r>
            <a:r>
              <a:rPr lang="en-US" sz="2400" dirty="0"/>
              <a:t>– Inflation Reduction Act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Schumer-Manchin –Sinema Deal:  $369 B Clean Energy/Climate Change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NOAA $2.6 B </a:t>
            </a:r>
            <a:r>
              <a:rPr lang="en-US" dirty="0" err="1"/>
              <a:t>approps</a:t>
            </a:r>
            <a:r>
              <a:rPr lang="en-US" dirty="0"/>
              <a:t> over 5 years protection of coastal &amp; marine habitats and fisheries (incl Pac Salmon)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NOAA Facilities -- $150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NOAA Marine Sanctuaries Facilities -- $50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NOAA Permitting -- $20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USFWS -- $125 M ESA Recovery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USFWS -- $121 M Protection Of NWR &amp; State Wildlife Management Areas (including invasives)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 -- $10 M Fish Hatcheries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0DB48-D773-EE94-3023-74FC85D3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514350"/>
            <a:ext cx="3905250" cy="291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407E09-6FEC-7BBC-75BE-A7DDA6B3B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557773"/>
            <a:ext cx="3267075" cy="30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6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E30E915240C419DC5EC27D2AFBA8C" ma:contentTypeVersion="14" ma:contentTypeDescription="Create a new document." ma:contentTypeScope="" ma:versionID="190ca3c17941d9ab11d0e72763640007">
  <xsd:schema xmlns:xsd="http://www.w3.org/2001/XMLSchema" xmlns:xs="http://www.w3.org/2001/XMLSchema" xmlns:p="http://schemas.microsoft.com/office/2006/metadata/properties" xmlns:ns2="43f938aa-6e45-44cf-9eb7-c45649c7eecd" xmlns:ns3="3d80558c-59b6-4c50-90e2-7e990f58da17" targetNamespace="http://schemas.microsoft.com/office/2006/metadata/properties" ma:root="true" ma:fieldsID="29f3859ff77036fbc62432b8f1342f39" ns2:_="" ns3:_="">
    <xsd:import namespace="43f938aa-6e45-44cf-9eb7-c45649c7eecd"/>
    <xsd:import namespace="3d80558c-59b6-4c50-90e2-7e990f58d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938aa-6e45-44cf-9eb7-c45649c7ee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522b3a-f4c5-454c-9132-e500700357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0558c-59b6-4c50-90e2-7e990f58da1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ccd76ea-83a2-4511-b6af-1246b5dcd578}" ma:internalName="TaxCatchAll" ma:showField="CatchAllData" ma:web="3d80558c-59b6-4c50-90e2-7e990f58d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f938aa-6e45-44cf-9eb7-c45649c7eecd">
      <Terms xmlns="http://schemas.microsoft.com/office/infopath/2007/PartnerControls"/>
    </lcf76f155ced4ddcb4097134ff3c332f>
    <TaxCatchAll xmlns="3d80558c-59b6-4c50-90e2-7e990f58da17" xsi:nil="true"/>
  </documentManagement>
</p:properties>
</file>

<file path=customXml/itemProps1.xml><?xml version="1.0" encoding="utf-8"?>
<ds:datastoreItem xmlns:ds="http://schemas.openxmlformats.org/officeDocument/2006/customXml" ds:itemID="{0DC78F7D-98EC-4326-AA11-3F7CF1AEA4B3}"/>
</file>

<file path=customXml/itemProps2.xml><?xml version="1.0" encoding="utf-8"?>
<ds:datastoreItem xmlns:ds="http://schemas.openxmlformats.org/officeDocument/2006/customXml" ds:itemID="{17B1A678-5965-42F5-9A27-E7110DDB0E1A}"/>
</file>

<file path=customXml/itemProps3.xml><?xml version="1.0" encoding="utf-8"?>
<ds:datastoreItem xmlns:ds="http://schemas.openxmlformats.org/officeDocument/2006/customXml" ds:itemID="{88A869A1-AC5F-447D-9A77-137AA91E85F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7333</TotalTime>
  <Words>1731</Words>
  <Application>Microsoft Office PowerPoint</Application>
  <PresentationFormat>Widescreen</PresentationFormat>
  <Paragraphs>256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Broadway</vt:lpstr>
      <vt:lpstr>Calibri</vt:lpstr>
      <vt:lpstr>Century Gothic</vt:lpstr>
      <vt:lpstr>Symbol</vt:lpstr>
      <vt:lpstr>Times New Roman</vt:lpstr>
      <vt:lpstr>Wingdings 3</vt:lpstr>
      <vt:lpstr>Ion</vt:lpstr>
      <vt:lpstr>2022 Federal Appropriations &amp; Election Report</vt:lpstr>
      <vt:lpstr>PowerPoint Presentation</vt:lpstr>
      <vt:lpstr>PowerPoint Presentation</vt:lpstr>
      <vt:lpstr>PowerPoint Presentation</vt:lpstr>
      <vt:lpstr>PowerPoint Presentation</vt:lpstr>
      <vt:lpstr>FY 2023 Community/CDS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Senate</vt:lpstr>
      <vt:lpstr>          House </vt:lpstr>
      <vt:lpstr>PowerPoint Presentation</vt:lpstr>
      <vt:lpstr>PowerPoint Presentation</vt:lpstr>
      <vt:lpstr>Wild Cards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Federal Report – PSMFC Annual Meet</dc:title>
  <dc:creator>sebastianokelly@yahoo.com</dc:creator>
  <cp:lastModifiedBy>sebastianokelly@yahoo.com</cp:lastModifiedBy>
  <cp:revision>85</cp:revision>
  <dcterms:created xsi:type="dcterms:W3CDTF">2022-06-21T19:01:34Z</dcterms:created>
  <dcterms:modified xsi:type="dcterms:W3CDTF">2022-08-09T14:22:51Z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0x010100264E30E915240C419DC5EC27D2AFBA8C</vt:lpwstr>
  </property>
</Properties>
</file>