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0"/>
  </p:notesMasterIdLst>
  <p:sldIdLst>
    <p:sldId id="345" r:id="rId5"/>
    <p:sldId id="824" r:id="rId6"/>
    <p:sldId id="822" r:id="rId7"/>
    <p:sldId id="386" r:id="rId8"/>
    <p:sldId id="387" r:id="rId9"/>
    <p:sldId id="388" r:id="rId10"/>
    <p:sldId id="513" r:id="rId11"/>
    <p:sldId id="667" r:id="rId12"/>
    <p:sldId id="340" r:id="rId13"/>
    <p:sldId id="816" r:id="rId14"/>
    <p:sldId id="817" r:id="rId15"/>
    <p:sldId id="818" r:id="rId16"/>
    <p:sldId id="390" r:id="rId17"/>
    <p:sldId id="400" r:id="rId18"/>
    <p:sldId id="431" r:id="rId19"/>
    <p:sldId id="274" r:id="rId20"/>
    <p:sldId id="584" r:id="rId21"/>
    <p:sldId id="331" r:id="rId22"/>
    <p:sldId id="445" r:id="rId23"/>
    <p:sldId id="454" r:id="rId24"/>
    <p:sldId id="456" r:id="rId25"/>
    <p:sldId id="455" r:id="rId26"/>
    <p:sldId id="819" r:id="rId27"/>
    <p:sldId id="379" r:id="rId28"/>
    <p:sldId id="820" r:id="rId29"/>
  </p:sldIdLst>
  <p:sldSz cx="12179300" cy="9134475" type="ledg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4472C4"/>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6A02F-24E3-4AFA-9522-ED5B540A7EF0}" v="50" dt="2022-08-18T23:09:36.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8" autoAdjust="0"/>
    <p:restoredTop sz="93290" autoAdjust="0"/>
  </p:normalViewPr>
  <p:slideViewPr>
    <p:cSldViewPr snapToGrid="0">
      <p:cViewPr varScale="1">
        <p:scale>
          <a:sx n="47" d="100"/>
          <a:sy n="47" d="100"/>
        </p:scale>
        <p:origin x="11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sbet, Tina E (DFW)" userId="86aaaece-0f4b-4d83-9d1d-60194954aeda" providerId="ADAL" clId="{6C86A02F-24E3-4AFA-9522-ED5B540A7EF0}"/>
    <pc:docChg chg="undo redo custSel addSld delSld modSld sldOrd delMainMaster">
      <pc:chgData name="Nisbet, Tina E (DFW)" userId="86aaaece-0f4b-4d83-9d1d-60194954aeda" providerId="ADAL" clId="{6C86A02F-24E3-4AFA-9522-ED5B540A7EF0}" dt="2022-08-18T23:20:02.321" v="1123" actId="255"/>
      <pc:docMkLst>
        <pc:docMk/>
      </pc:docMkLst>
      <pc:sldChg chg="modSp add mod">
        <pc:chgData name="Nisbet, Tina E (DFW)" userId="86aaaece-0f4b-4d83-9d1d-60194954aeda" providerId="ADAL" clId="{6C86A02F-24E3-4AFA-9522-ED5B540A7EF0}" dt="2022-08-18T22:22:57.360" v="746" actId="6549"/>
        <pc:sldMkLst>
          <pc:docMk/>
          <pc:sldMk cId="3871898906" sldId="274"/>
        </pc:sldMkLst>
        <pc:spChg chg="mod">
          <ac:chgData name="Nisbet, Tina E (DFW)" userId="86aaaece-0f4b-4d83-9d1d-60194954aeda" providerId="ADAL" clId="{6C86A02F-24E3-4AFA-9522-ED5B540A7EF0}" dt="2022-08-18T22:22:57.360" v="746" actId="6549"/>
          <ac:spMkLst>
            <pc:docMk/>
            <pc:sldMk cId="3871898906" sldId="274"/>
            <ac:spMk id="3" creationId="{1603397F-E00C-4DDF-BBE5-470BF3C70A02}"/>
          </ac:spMkLst>
        </pc:spChg>
      </pc:sldChg>
      <pc:sldChg chg="modSp add mod">
        <pc:chgData name="Nisbet, Tina E (DFW)" userId="86aaaece-0f4b-4d83-9d1d-60194954aeda" providerId="ADAL" clId="{6C86A02F-24E3-4AFA-9522-ED5B540A7EF0}" dt="2022-08-18T18:32:39.418" v="429" actId="27636"/>
        <pc:sldMkLst>
          <pc:docMk/>
          <pc:sldMk cId="0" sldId="295"/>
        </pc:sldMkLst>
        <pc:spChg chg="mod">
          <ac:chgData name="Nisbet, Tina E (DFW)" userId="86aaaece-0f4b-4d83-9d1d-60194954aeda" providerId="ADAL" clId="{6C86A02F-24E3-4AFA-9522-ED5B540A7EF0}" dt="2022-08-18T18:19:02.250" v="425" actId="1035"/>
          <ac:spMkLst>
            <pc:docMk/>
            <pc:sldMk cId="0" sldId="295"/>
            <ac:spMk id="2" creationId="{00000000-0000-0000-0000-000000000000}"/>
          </ac:spMkLst>
        </pc:spChg>
        <pc:spChg chg="mod">
          <ac:chgData name="Nisbet, Tina E (DFW)" userId="86aaaece-0f4b-4d83-9d1d-60194954aeda" providerId="ADAL" clId="{6C86A02F-24E3-4AFA-9522-ED5B540A7EF0}" dt="2022-08-18T18:32:39.418" v="429" actId="27636"/>
          <ac:spMkLst>
            <pc:docMk/>
            <pc:sldMk cId="0" sldId="295"/>
            <ac:spMk id="3" creationId="{00000000-0000-0000-0000-000000000000}"/>
          </ac:spMkLst>
        </pc:spChg>
        <pc:picChg chg="mod">
          <ac:chgData name="Nisbet, Tina E (DFW)" userId="86aaaece-0f4b-4d83-9d1d-60194954aeda" providerId="ADAL" clId="{6C86A02F-24E3-4AFA-9522-ED5B540A7EF0}" dt="2022-08-18T18:18:48.697" v="422" actId="14100"/>
          <ac:picMkLst>
            <pc:docMk/>
            <pc:sldMk cId="0" sldId="295"/>
            <ac:picMk id="1026" creationId="{AA214687-D58C-4B32-862A-9FE80472C3FB}"/>
          </ac:picMkLst>
        </pc:picChg>
      </pc:sldChg>
      <pc:sldChg chg="add">
        <pc:chgData name="Nisbet, Tina E (DFW)" userId="86aaaece-0f4b-4d83-9d1d-60194954aeda" providerId="ADAL" clId="{6C86A02F-24E3-4AFA-9522-ED5B540A7EF0}" dt="2022-08-17T17:45:51.697" v="141"/>
        <pc:sldMkLst>
          <pc:docMk/>
          <pc:sldMk cId="3690756959" sldId="331"/>
        </pc:sldMkLst>
      </pc:sldChg>
      <pc:sldChg chg="modSp add mod">
        <pc:chgData name="Nisbet, Tina E (DFW)" userId="86aaaece-0f4b-4d83-9d1d-60194954aeda" providerId="ADAL" clId="{6C86A02F-24E3-4AFA-9522-ED5B540A7EF0}" dt="2022-08-18T22:02:57.130" v="557" actId="207"/>
        <pc:sldMkLst>
          <pc:docMk/>
          <pc:sldMk cId="183073869" sldId="333"/>
        </pc:sldMkLst>
        <pc:spChg chg="mod">
          <ac:chgData name="Nisbet, Tina E (DFW)" userId="86aaaece-0f4b-4d83-9d1d-60194954aeda" providerId="ADAL" clId="{6C86A02F-24E3-4AFA-9522-ED5B540A7EF0}" dt="2022-08-18T22:02:57.130" v="557" actId="207"/>
          <ac:spMkLst>
            <pc:docMk/>
            <pc:sldMk cId="183073869" sldId="333"/>
            <ac:spMk id="2" creationId="{8FD0AF8E-CBCB-4539-B5B1-423C46FF0F46}"/>
          </ac:spMkLst>
        </pc:spChg>
        <pc:spChg chg="mod">
          <ac:chgData name="Nisbet, Tina E (DFW)" userId="86aaaece-0f4b-4d83-9d1d-60194954aeda" providerId="ADAL" clId="{6C86A02F-24E3-4AFA-9522-ED5B540A7EF0}" dt="2022-08-18T22:02:44.563" v="556" actId="207"/>
          <ac:spMkLst>
            <pc:docMk/>
            <pc:sldMk cId="183073869" sldId="333"/>
            <ac:spMk id="4" creationId="{195360ED-7E0B-4A1B-A2C9-5A30917470D3}"/>
          </ac:spMkLst>
        </pc:spChg>
      </pc:sldChg>
      <pc:sldChg chg="add">
        <pc:chgData name="Nisbet, Tina E (DFW)" userId="86aaaece-0f4b-4d83-9d1d-60194954aeda" providerId="ADAL" clId="{6C86A02F-24E3-4AFA-9522-ED5B540A7EF0}" dt="2022-08-17T17:47:44.062" v="145"/>
        <pc:sldMkLst>
          <pc:docMk/>
          <pc:sldMk cId="1338645513" sldId="340"/>
        </pc:sldMkLst>
      </pc:sldChg>
      <pc:sldChg chg="modSp mod">
        <pc:chgData name="Nisbet, Tina E (DFW)" userId="86aaaece-0f4b-4d83-9d1d-60194954aeda" providerId="ADAL" clId="{6C86A02F-24E3-4AFA-9522-ED5B540A7EF0}" dt="2022-08-18T17:47:27.332" v="180" actId="1036"/>
        <pc:sldMkLst>
          <pc:docMk/>
          <pc:sldMk cId="3856867210" sldId="345"/>
        </pc:sldMkLst>
        <pc:spChg chg="mod">
          <ac:chgData name="Nisbet, Tina E (DFW)" userId="86aaaece-0f4b-4d83-9d1d-60194954aeda" providerId="ADAL" clId="{6C86A02F-24E3-4AFA-9522-ED5B540A7EF0}" dt="2022-08-18T17:47:27.332" v="180" actId="1036"/>
          <ac:spMkLst>
            <pc:docMk/>
            <pc:sldMk cId="3856867210" sldId="345"/>
            <ac:spMk id="2" creationId="{0F2FE882-66BF-458E-941B-F129D7A61462}"/>
          </ac:spMkLst>
        </pc:spChg>
        <pc:spChg chg="mod">
          <ac:chgData name="Nisbet, Tina E (DFW)" userId="86aaaece-0f4b-4d83-9d1d-60194954aeda" providerId="ADAL" clId="{6C86A02F-24E3-4AFA-9522-ED5B540A7EF0}" dt="2022-08-18T17:46:15.398" v="169" actId="1035"/>
          <ac:spMkLst>
            <pc:docMk/>
            <pc:sldMk cId="3856867210" sldId="345"/>
            <ac:spMk id="3" creationId="{072FD121-2AE0-4E42-BD6F-9963462714BD}"/>
          </ac:spMkLst>
        </pc:spChg>
        <pc:picChg chg="mod">
          <ac:chgData name="Nisbet, Tina E (DFW)" userId="86aaaece-0f4b-4d83-9d1d-60194954aeda" providerId="ADAL" clId="{6C86A02F-24E3-4AFA-9522-ED5B540A7EF0}" dt="2022-08-18T17:47:11.692" v="174" actId="1076"/>
          <ac:picMkLst>
            <pc:docMk/>
            <pc:sldMk cId="3856867210" sldId="345"/>
            <ac:picMk id="5" creationId="{0A51CB28-1100-4205-91A7-051307160567}"/>
          </ac:picMkLst>
        </pc:picChg>
      </pc:sldChg>
      <pc:sldChg chg="modSp mod">
        <pc:chgData name="Nisbet, Tina E (DFW)" userId="86aaaece-0f4b-4d83-9d1d-60194954aeda" providerId="ADAL" clId="{6C86A02F-24E3-4AFA-9522-ED5B540A7EF0}" dt="2022-08-18T17:51:53.978" v="273" actId="1035"/>
        <pc:sldMkLst>
          <pc:docMk/>
          <pc:sldMk cId="1927137228" sldId="346"/>
        </pc:sldMkLst>
        <pc:spChg chg="mod">
          <ac:chgData name="Nisbet, Tina E (DFW)" userId="86aaaece-0f4b-4d83-9d1d-60194954aeda" providerId="ADAL" clId="{6C86A02F-24E3-4AFA-9522-ED5B540A7EF0}" dt="2022-08-18T17:51:53.978" v="273" actId="1035"/>
          <ac:spMkLst>
            <pc:docMk/>
            <pc:sldMk cId="1927137228" sldId="346"/>
            <ac:spMk id="2" creationId="{95F75E6D-9683-4194-9041-021224C73680}"/>
          </ac:spMkLst>
        </pc:spChg>
        <pc:spChg chg="mod">
          <ac:chgData name="Nisbet, Tina E (DFW)" userId="86aaaece-0f4b-4d83-9d1d-60194954aeda" providerId="ADAL" clId="{6C86A02F-24E3-4AFA-9522-ED5B540A7EF0}" dt="2022-08-18T17:51:50.392" v="271" actId="948"/>
          <ac:spMkLst>
            <pc:docMk/>
            <pc:sldMk cId="1927137228" sldId="346"/>
            <ac:spMk id="4" creationId="{2BB4E2F5-96F7-4715-8394-B20F9B1BB285}"/>
          </ac:spMkLst>
        </pc:spChg>
      </pc:sldChg>
      <pc:sldChg chg="delSp modSp add mod">
        <pc:chgData name="Nisbet, Tina E (DFW)" userId="86aaaece-0f4b-4d83-9d1d-60194954aeda" providerId="ADAL" clId="{6C86A02F-24E3-4AFA-9522-ED5B540A7EF0}" dt="2022-08-18T18:48:46.906" v="431"/>
        <pc:sldMkLst>
          <pc:docMk/>
          <pc:sldMk cId="3735272190" sldId="348"/>
        </pc:sldMkLst>
        <pc:spChg chg="mod">
          <ac:chgData name="Nisbet, Tina E (DFW)" userId="86aaaece-0f4b-4d83-9d1d-60194954aeda" providerId="ADAL" clId="{6C86A02F-24E3-4AFA-9522-ED5B540A7EF0}" dt="2022-08-18T18:08:32.290" v="339" actId="1035"/>
          <ac:spMkLst>
            <pc:docMk/>
            <pc:sldMk cId="3735272190" sldId="348"/>
            <ac:spMk id="29" creationId="{00000000-0000-0000-0000-000000000000}"/>
          </ac:spMkLst>
        </pc:spChg>
        <pc:picChg chg="del mod">
          <ac:chgData name="Nisbet, Tina E (DFW)" userId="86aaaece-0f4b-4d83-9d1d-60194954aeda" providerId="ADAL" clId="{6C86A02F-24E3-4AFA-9522-ED5B540A7EF0}" dt="2022-08-18T18:48:46.906" v="431"/>
          <ac:picMkLst>
            <pc:docMk/>
            <pc:sldMk cId="3735272190" sldId="348"/>
            <ac:picMk id="2" creationId="{9787620B-C9EA-4B4C-9B48-342430B24372}"/>
          </ac:picMkLst>
        </pc:picChg>
      </pc:sldChg>
      <pc:sldChg chg="ord">
        <pc:chgData name="Nisbet, Tina E (DFW)" userId="86aaaece-0f4b-4d83-9d1d-60194954aeda" providerId="ADAL" clId="{6C86A02F-24E3-4AFA-9522-ED5B540A7EF0}" dt="2022-08-17T22:57:10.966" v="150"/>
        <pc:sldMkLst>
          <pc:docMk/>
          <pc:sldMk cId="2062715138" sldId="377"/>
        </pc:sldMkLst>
      </pc:sldChg>
      <pc:sldChg chg="new del">
        <pc:chgData name="Nisbet, Tina E (DFW)" userId="86aaaece-0f4b-4d83-9d1d-60194954aeda" providerId="ADAL" clId="{6C86A02F-24E3-4AFA-9522-ED5B540A7EF0}" dt="2022-08-17T22:56:56.574" v="148" actId="2696"/>
        <pc:sldMkLst>
          <pc:docMk/>
          <pc:sldMk cId="42133163" sldId="378"/>
        </pc:sldMkLst>
      </pc:sldChg>
      <pc:sldChg chg="modSp new del mod ord">
        <pc:chgData name="Nisbet, Tina E (DFW)" userId="86aaaece-0f4b-4d83-9d1d-60194954aeda" providerId="ADAL" clId="{6C86A02F-24E3-4AFA-9522-ED5B540A7EF0}" dt="2022-08-17T17:48:07.562" v="146" actId="2696"/>
        <pc:sldMkLst>
          <pc:docMk/>
          <pc:sldMk cId="3209229955" sldId="379"/>
        </pc:sldMkLst>
        <pc:spChg chg="mod">
          <ac:chgData name="Nisbet, Tina E (DFW)" userId="86aaaece-0f4b-4d83-9d1d-60194954aeda" providerId="ADAL" clId="{6C86A02F-24E3-4AFA-9522-ED5B540A7EF0}" dt="2022-08-17T17:37:58.776" v="14" actId="20577"/>
          <ac:spMkLst>
            <pc:docMk/>
            <pc:sldMk cId="3209229955" sldId="379"/>
            <ac:spMk id="2" creationId="{887788D8-90EF-436C-8A68-25693407F7FB}"/>
          </ac:spMkLst>
        </pc:spChg>
      </pc:sldChg>
      <pc:sldChg chg="modSp add mod">
        <pc:chgData name="Nisbet, Tina E (DFW)" userId="86aaaece-0f4b-4d83-9d1d-60194954aeda" providerId="ADAL" clId="{6C86A02F-24E3-4AFA-9522-ED5B540A7EF0}" dt="2022-08-18T23:15:19.581" v="1068" actId="14100"/>
        <pc:sldMkLst>
          <pc:docMk/>
          <pc:sldMk cId="4116936960" sldId="379"/>
        </pc:sldMkLst>
        <pc:spChg chg="mod">
          <ac:chgData name="Nisbet, Tina E (DFW)" userId="86aaaece-0f4b-4d83-9d1d-60194954aeda" providerId="ADAL" clId="{6C86A02F-24E3-4AFA-9522-ED5B540A7EF0}" dt="2022-08-18T23:15:19.581" v="1068" actId="14100"/>
          <ac:spMkLst>
            <pc:docMk/>
            <pc:sldMk cId="4116936960" sldId="379"/>
            <ac:spMk id="4" creationId="{2BB4E2F5-96F7-4715-8394-B20F9B1BB285}"/>
          </ac:spMkLst>
        </pc:spChg>
      </pc:sldChg>
      <pc:sldChg chg="modSp add mod ord">
        <pc:chgData name="Nisbet, Tina E (DFW)" userId="86aaaece-0f4b-4d83-9d1d-60194954aeda" providerId="ADAL" clId="{6C86A02F-24E3-4AFA-9522-ED5B540A7EF0}" dt="2022-08-17T17:39:20.535" v="67" actId="20577"/>
        <pc:sldMkLst>
          <pc:docMk/>
          <pc:sldMk cId="1772850087" sldId="380"/>
        </pc:sldMkLst>
        <pc:spChg chg="mod">
          <ac:chgData name="Nisbet, Tina E (DFW)" userId="86aaaece-0f4b-4d83-9d1d-60194954aeda" providerId="ADAL" clId="{6C86A02F-24E3-4AFA-9522-ED5B540A7EF0}" dt="2022-08-17T17:39:20.535" v="67" actId="20577"/>
          <ac:spMkLst>
            <pc:docMk/>
            <pc:sldMk cId="1772850087" sldId="380"/>
            <ac:spMk id="2" creationId="{887788D8-90EF-436C-8A68-25693407F7FB}"/>
          </ac:spMkLst>
        </pc:spChg>
      </pc:sldChg>
      <pc:sldChg chg="delSp modSp add mod ord">
        <pc:chgData name="Nisbet, Tina E (DFW)" userId="86aaaece-0f4b-4d83-9d1d-60194954aeda" providerId="ADAL" clId="{6C86A02F-24E3-4AFA-9522-ED5B540A7EF0}" dt="2022-08-17T17:41:25.817" v="132"/>
        <pc:sldMkLst>
          <pc:docMk/>
          <pc:sldMk cId="3931962294" sldId="381"/>
        </pc:sldMkLst>
        <pc:spChg chg="mod">
          <ac:chgData name="Nisbet, Tina E (DFW)" userId="86aaaece-0f4b-4d83-9d1d-60194954aeda" providerId="ADAL" clId="{6C86A02F-24E3-4AFA-9522-ED5B540A7EF0}" dt="2022-08-17T17:38:23.053" v="18" actId="27636"/>
          <ac:spMkLst>
            <pc:docMk/>
            <pc:sldMk cId="3931962294" sldId="381"/>
            <ac:spMk id="2" creationId="{887788D8-90EF-436C-8A68-25693407F7FB}"/>
          </ac:spMkLst>
        </pc:spChg>
        <pc:picChg chg="del">
          <ac:chgData name="Nisbet, Tina E (DFW)" userId="86aaaece-0f4b-4d83-9d1d-60194954aeda" providerId="ADAL" clId="{6C86A02F-24E3-4AFA-9522-ED5B540A7EF0}" dt="2022-08-17T17:41:25.817" v="132"/>
          <ac:picMkLst>
            <pc:docMk/>
            <pc:sldMk cId="3931962294" sldId="381"/>
            <ac:picMk id="3" creationId="{7EEAB5C5-2CDA-43C9-A81B-182FB8CE86C3}"/>
          </ac:picMkLst>
        </pc:picChg>
      </pc:sldChg>
      <pc:sldChg chg="modSp add mod ord">
        <pc:chgData name="Nisbet, Tina E (DFW)" userId="86aaaece-0f4b-4d83-9d1d-60194954aeda" providerId="ADAL" clId="{6C86A02F-24E3-4AFA-9522-ED5B540A7EF0}" dt="2022-08-17T17:38:48.064" v="51" actId="20577"/>
        <pc:sldMkLst>
          <pc:docMk/>
          <pc:sldMk cId="2776383537" sldId="382"/>
        </pc:sldMkLst>
        <pc:spChg chg="mod">
          <ac:chgData name="Nisbet, Tina E (DFW)" userId="86aaaece-0f4b-4d83-9d1d-60194954aeda" providerId="ADAL" clId="{6C86A02F-24E3-4AFA-9522-ED5B540A7EF0}" dt="2022-08-17T17:38:48.064" v="51" actId="20577"/>
          <ac:spMkLst>
            <pc:docMk/>
            <pc:sldMk cId="2776383537" sldId="382"/>
            <ac:spMk id="2" creationId="{887788D8-90EF-436C-8A68-25693407F7FB}"/>
          </ac:spMkLst>
        </pc:spChg>
      </pc:sldChg>
      <pc:sldChg chg="modSp add mod">
        <pc:chgData name="Nisbet, Tina E (DFW)" userId="86aaaece-0f4b-4d83-9d1d-60194954aeda" providerId="ADAL" clId="{6C86A02F-24E3-4AFA-9522-ED5B540A7EF0}" dt="2022-08-17T17:39:33.161" v="92" actId="20577"/>
        <pc:sldMkLst>
          <pc:docMk/>
          <pc:sldMk cId="3190951609" sldId="383"/>
        </pc:sldMkLst>
        <pc:spChg chg="mod">
          <ac:chgData name="Nisbet, Tina E (DFW)" userId="86aaaece-0f4b-4d83-9d1d-60194954aeda" providerId="ADAL" clId="{6C86A02F-24E3-4AFA-9522-ED5B540A7EF0}" dt="2022-08-17T17:39:33.161" v="92" actId="20577"/>
          <ac:spMkLst>
            <pc:docMk/>
            <pc:sldMk cId="3190951609" sldId="383"/>
            <ac:spMk id="2" creationId="{887788D8-90EF-436C-8A68-25693407F7FB}"/>
          </ac:spMkLst>
        </pc:spChg>
      </pc:sldChg>
      <pc:sldChg chg="modSp add mod">
        <pc:chgData name="Nisbet, Tina E (DFW)" userId="86aaaece-0f4b-4d83-9d1d-60194954aeda" providerId="ADAL" clId="{6C86A02F-24E3-4AFA-9522-ED5B540A7EF0}" dt="2022-08-17T17:39:47.715" v="112" actId="20577"/>
        <pc:sldMkLst>
          <pc:docMk/>
          <pc:sldMk cId="1487007599" sldId="384"/>
        </pc:sldMkLst>
        <pc:spChg chg="mod">
          <ac:chgData name="Nisbet, Tina E (DFW)" userId="86aaaece-0f4b-4d83-9d1d-60194954aeda" providerId="ADAL" clId="{6C86A02F-24E3-4AFA-9522-ED5B540A7EF0}" dt="2022-08-17T17:39:47.715" v="112" actId="20577"/>
          <ac:spMkLst>
            <pc:docMk/>
            <pc:sldMk cId="1487007599" sldId="384"/>
            <ac:spMk id="2" creationId="{887788D8-90EF-436C-8A68-25693407F7FB}"/>
          </ac:spMkLst>
        </pc:spChg>
      </pc:sldChg>
      <pc:sldChg chg="modSp add mod">
        <pc:chgData name="Nisbet, Tina E (DFW)" userId="86aaaece-0f4b-4d83-9d1d-60194954aeda" providerId="ADAL" clId="{6C86A02F-24E3-4AFA-9522-ED5B540A7EF0}" dt="2022-08-17T17:39:55.139" v="131" actId="20577"/>
        <pc:sldMkLst>
          <pc:docMk/>
          <pc:sldMk cId="4130323657" sldId="385"/>
        </pc:sldMkLst>
        <pc:spChg chg="mod">
          <ac:chgData name="Nisbet, Tina E (DFW)" userId="86aaaece-0f4b-4d83-9d1d-60194954aeda" providerId="ADAL" clId="{6C86A02F-24E3-4AFA-9522-ED5B540A7EF0}" dt="2022-08-17T17:39:55.139" v="131" actId="20577"/>
          <ac:spMkLst>
            <pc:docMk/>
            <pc:sldMk cId="4130323657" sldId="385"/>
            <ac:spMk id="2" creationId="{887788D8-90EF-436C-8A68-25693407F7FB}"/>
          </ac:spMkLst>
        </pc:spChg>
      </pc:sldChg>
      <pc:sldChg chg="modSp add mod">
        <pc:chgData name="Nisbet, Tina E (DFW)" userId="86aaaece-0f4b-4d83-9d1d-60194954aeda" providerId="ADAL" clId="{6C86A02F-24E3-4AFA-9522-ED5B540A7EF0}" dt="2022-08-18T17:53:28.425" v="279" actId="14100"/>
        <pc:sldMkLst>
          <pc:docMk/>
          <pc:sldMk cId="1315213032" sldId="386"/>
        </pc:sldMkLst>
        <pc:spChg chg="mod">
          <ac:chgData name="Nisbet, Tina E (DFW)" userId="86aaaece-0f4b-4d83-9d1d-60194954aeda" providerId="ADAL" clId="{6C86A02F-24E3-4AFA-9522-ED5B540A7EF0}" dt="2022-08-18T17:53:28.425" v="279" actId="14100"/>
          <ac:spMkLst>
            <pc:docMk/>
            <pc:sldMk cId="1315213032" sldId="386"/>
            <ac:spMk id="4" creationId="{17B11603-461D-4D41-9EBB-D26B9F56776D}"/>
          </ac:spMkLst>
        </pc:spChg>
      </pc:sldChg>
      <pc:sldChg chg="modSp add mod">
        <pc:chgData name="Nisbet, Tina E (DFW)" userId="86aaaece-0f4b-4d83-9d1d-60194954aeda" providerId="ADAL" clId="{6C86A02F-24E3-4AFA-9522-ED5B540A7EF0}" dt="2022-08-18T18:04:32.490" v="297" actId="14100"/>
        <pc:sldMkLst>
          <pc:docMk/>
          <pc:sldMk cId="2583370629" sldId="387"/>
        </pc:sldMkLst>
        <pc:spChg chg="mod">
          <ac:chgData name="Nisbet, Tina E (DFW)" userId="86aaaece-0f4b-4d83-9d1d-60194954aeda" providerId="ADAL" clId="{6C86A02F-24E3-4AFA-9522-ED5B540A7EF0}" dt="2022-08-18T18:02:53.914" v="288" actId="14100"/>
          <ac:spMkLst>
            <pc:docMk/>
            <pc:sldMk cId="2583370629" sldId="387"/>
            <ac:spMk id="2" creationId="{7DF40631-9437-4004-AD86-A9CB627DB839}"/>
          </ac:spMkLst>
        </pc:spChg>
        <pc:spChg chg="mod">
          <ac:chgData name="Nisbet, Tina E (DFW)" userId="86aaaece-0f4b-4d83-9d1d-60194954aeda" providerId="ADAL" clId="{6C86A02F-24E3-4AFA-9522-ED5B540A7EF0}" dt="2022-08-18T18:04:32.490" v="297" actId="14100"/>
          <ac:spMkLst>
            <pc:docMk/>
            <pc:sldMk cId="2583370629" sldId="387"/>
            <ac:spMk id="4" creationId="{17B11603-461D-4D41-9EBB-D26B9F56776D}"/>
          </ac:spMkLst>
        </pc:spChg>
        <pc:picChg chg="mod">
          <ac:chgData name="Nisbet, Tina E (DFW)" userId="86aaaece-0f4b-4d83-9d1d-60194954aeda" providerId="ADAL" clId="{6C86A02F-24E3-4AFA-9522-ED5B540A7EF0}" dt="2022-08-18T18:03:10.363" v="290" actId="1076"/>
          <ac:picMkLst>
            <pc:docMk/>
            <pc:sldMk cId="2583370629" sldId="387"/>
            <ac:picMk id="7" creationId="{F34AE303-364A-4DBA-A8EC-C4489B0AE607}"/>
          </ac:picMkLst>
        </pc:picChg>
      </pc:sldChg>
      <pc:sldChg chg="modSp add mod">
        <pc:chgData name="Nisbet, Tina E (DFW)" userId="86aaaece-0f4b-4d83-9d1d-60194954aeda" providerId="ADAL" clId="{6C86A02F-24E3-4AFA-9522-ED5B540A7EF0}" dt="2022-08-18T18:07:12.989" v="334" actId="1036"/>
        <pc:sldMkLst>
          <pc:docMk/>
          <pc:sldMk cId="379076403" sldId="388"/>
        </pc:sldMkLst>
        <pc:spChg chg="mod">
          <ac:chgData name="Nisbet, Tina E (DFW)" userId="86aaaece-0f4b-4d83-9d1d-60194954aeda" providerId="ADAL" clId="{6C86A02F-24E3-4AFA-9522-ED5B540A7EF0}" dt="2022-08-18T18:05:08.420" v="301" actId="14100"/>
          <ac:spMkLst>
            <pc:docMk/>
            <pc:sldMk cId="379076403" sldId="388"/>
            <ac:spMk id="2" creationId="{7DF40631-9437-4004-AD86-A9CB627DB839}"/>
          </ac:spMkLst>
        </pc:spChg>
        <pc:spChg chg="mod">
          <ac:chgData name="Nisbet, Tina E (DFW)" userId="86aaaece-0f4b-4d83-9d1d-60194954aeda" providerId="ADAL" clId="{6C86A02F-24E3-4AFA-9522-ED5B540A7EF0}" dt="2022-08-18T18:07:12.989" v="334" actId="1036"/>
          <ac:spMkLst>
            <pc:docMk/>
            <pc:sldMk cId="379076403" sldId="388"/>
            <ac:spMk id="4" creationId="{17B11603-461D-4D41-9EBB-D26B9F56776D}"/>
          </ac:spMkLst>
        </pc:spChg>
      </pc:sldChg>
      <pc:sldChg chg="add del">
        <pc:chgData name="Nisbet, Tina E (DFW)" userId="86aaaece-0f4b-4d83-9d1d-60194954aeda" providerId="ADAL" clId="{6C86A02F-24E3-4AFA-9522-ED5B540A7EF0}" dt="2022-08-17T17:42:34.560" v="137" actId="2696"/>
        <pc:sldMkLst>
          <pc:docMk/>
          <pc:sldMk cId="3044365854" sldId="389"/>
        </pc:sldMkLst>
      </pc:sldChg>
      <pc:sldChg chg="modSp add mod">
        <pc:chgData name="Nisbet, Tina E (DFW)" userId="86aaaece-0f4b-4d83-9d1d-60194954aeda" providerId="ADAL" clId="{6C86A02F-24E3-4AFA-9522-ED5B540A7EF0}" dt="2022-08-18T22:16:50.216" v="676" actId="20577"/>
        <pc:sldMkLst>
          <pc:docMk/>
          <pc:sldMk cId="1954542909" sldId="390"/>
        </pc:sldMkLst>
        <pc:spChg chg="mod ord">
          <ac:chgData name="Nisbet, Tina E (DFW)" userId="86aaaece-0f4b-4d83-9d1d-60194954aeda" providerId="ADAL" clId="{6C86A02F-24E3-4AFA-9522-ED5B540A7EF0}" dt="2022-08-18T22:13:15.310" v="639" actId="166"/>
          <ac:spMkLst>
            <pc:docMk/>
            <pc:sldMk cId="1954542909" sldId="390"/>
            <ac:spMk id="2" creationId="{1E0B9F83-7769-4581-AE10-A7BBFC62A475}"/>
          </ac:spMkLst>
        </pc:spChg>
        <pc:spChg chg="mod">
          <ac:chgData name="Nisbet, Tina E (DFW)" userId="86aaaece-0f4b-4d83-9d1d-60194954aeda" providerId="ADAL" clId="{6C86A02F-24E3-4AFA-9522-ED5B540A7EF0}" dt="2022-08-18T22:16:50.216" v="676" actId="20577"/>
          <ac:spMkLst>
            <pc:docMk/>
            <pc:sldMk cId="1954542909" sldId="390"/>
            <ac:spMk id="3" creationId="{575A30C5-0DBF-401B-8F2B-34AAF30F2F4F}"/>
          </ac:spMkLst>
        </pc:spChg>
      </pc:sldChg>
      <pc:sldChg chg="modSp add mod">
        <pc:chgData name="Nisbet, Tina E (DFW)" userId="86aaaece-0f4b-4d83-9d1d-60194954aeda" providerId="ADAL" clId="{6C86A02F-24E3-4AFA-9522-ED5B540A7EF0}" dt="2022-08-18T22:19:38.609" v="730" actId="1037"/>
        <pc:sldMkLst>
          <pc:docMk/>
          <pc:sldMk cId="2421086334" sldId="400"/>
        </pc:sldMkLst>
        <pc:spChg chg="mod">
          <ac:chgData name="Nisbet, Tina E (DFW)" userId="86aaaece-0f4b-4d83-9d1d-60194954aeda" providerId="ADAL" clId="{6C86A02F-24E3-4AFA-9522-ED5B540A7EF0}" dt="2022-08-18T22:18:48.246" v="727" actId="20577"/>
          <ac:spMkLst>
            <pc:docMk/>
            <pc:sldMk cId="2421086334" sldId="400"/>
            <ac:spMk id="9" creationId="{BC0ADC7E-A2F4-47B4-B4BA-7A5A6DE40544}"/>
          </ac:spMkLst>
        </pc:spChg>
        <pc:picChg chg="mod">
          <ac:chgData name="Nisbet, Tina E (DFW)" userId="86aaaece-0f4b-4d83-9d1d-60194954aeda" providerId="ADAL" clId="{6C86A02F-24E3-4AFA-9522-ED5B540A7EF0}" dt="2022-08-18T22:19:38.609" v="730" actId="1037"/>
          <ac:picMkLst>
            <pc:docMk/>
            <pc:sldMk cId="2421086334" sldId="400"/>
            <ac:picMk id="4" creationId="{01C62814-2991-48D8-8552-8005C235EF9B}"/>
          </ac:picMkLst>
        </pc:picChg>
      </pc:sldChg>
      <pc:sldChg chg="add">
        <pc:chgData name="Nisbet, Tina E (DFW)" userId="86aaaece-0f4b-4d83-9d1d-60194954aeda" providerId="ADAL" clId="{6C86A02F-24E3-4AFA-9522-ED5B540A7EF0}" dt="2022-08-17T17:44:29.703" v="140"/>
        <pc:sldMkLst>
          <pc:docMk/>
          <pc:sldMk cId="2368764529" sldId="431"/>
        </pc:sldMkLst>
      </pc:sldChg>
      <pc:sldChg chg="add">
        <pc:chgData name="Nisbet, Tina E (DFW)" userId="86aaaece-0f4b-4d83-9d1d-60194954aeda" providerId="ADAL" clId="{6C86A02F-24E3-4AFA-9522-ED5B540A7EF0}" dt="2022-08-17T17:44:29.703" v="140"/>
        <pc:sldMkLst>
          <pc:docMk/>
          <pc:sldMk cId="404934834" sldId="432"/>
        </pc:sldMkLst>
      </pc:sldChg>
      <pc:sldChg chg="modSp add mod">
        <pc:chgData name="Nisbet, Tina E (DFW)" userId="86aaaece-0f4b-4d83-9d1d-60194954aeda" providerId="ADAL" clId="{6C86A02F-24E3-4AFA-9522-ED5B540A7EF0}" dt="2022-08-18T22:59:04.554" v="876" actId="255"/>
        <pc:sldMkLst>
          <pc:docMk/>
          <pc:sldMk cId="403099954" sldId="445"/>
        </pc:sldMkLst>
        <pc:spChg chg="mod">
          <ac:chgData name="Nisbet, Tina E (DFW)" userId="86aaaece-0f4b-4d83-9d1d-60194954aeda" providerId="ADAL" clId="{6C86A02F-24E3-4AFA-9522-ED5B540A7EF0}" dt="2022-08-18T22:30:19.799" v="845" actId="6549"/>
          <ac:spMkLst>
            <pc:docMk/>
            <pc:sldMk cId="403099954" sldId="445"/>
            <ac:spMk id="2" creationId="{BB444866-CA26-4DB4-97F1-5AAD49097D4F}"/>
          </ac:spMkLst>
        </pc:spChg>
        <pc:spChg chg="mod">
          <ac:chgData name="Nisbet, Tina E (DFW)" userId="86aaaece-0f4b-4d83-9d1d-60194954aeda" providerId="ADAL" clId="{6C86A02F-24E3-4AFA-9522-ED5B540A7EF0}" dt="2022-08-18T22:59:04.554" v="876" actId="255"/>
          <ac:spMkLst>
            <pc:docMk/>
            <pc:sldMk cId="403099954" sldId="445"/>
            <ac:spMk id="3" creationId="{19BA221A-5F88-4391-AD3E-0B663ED0B4EF}"/>
          </ac:spMkLst>
        </pc:spChg>
      </pc:sldChg>
      <pc:sldChg chg="modSp add mod modNotes">
        <pc:chgData name="Nisbet, Tina E (DFW)" userId="86aaaece-0f4b-4d83-9d1d-60194954aeda" providerId="ADAL" clId="{6C86A02F-24E3-4AFA-9522-ED5B540A7EF0}" dt="2022-08-18T23:01:26.168" v="932" actId="20577"/>
        <pc:sldMkLst>
          <pc:docMk/>
          <pc:sldMk cId="2279947290" sldId="454"/>
        </pc:sldMkLst>
        <pc:spChg chg="mod">
          <ac:chgData name="Nisbet, Tina E (DFW)" userId="86aaaece-0f4b-4d83-9d1d-60194954aeda" providerId="ADAL" clId="{6C86A02F-24E3-4AFA-9522-ED5B540A7EF0}" dt="2022-08-18T23:00:48.966" v="910" actId="1076"/>
          <ac:spMkLst>
            <pc:docMk/>
            <pc:sldMk cId="2279947290" sldId="454"/>
            <ac:spMk id="2" creationId="{A2D05C54-827D-43AD-8FB0-0DC0EB389FEA}"/>
          </ac:spMkLst>
        </pc:spChg>
        <pc:spChg chg="mod">
          <ac:chgData name="Nisbet, Tina E (DFW)" userId="86aaaece-0f4b-4d83-9d1d-60194954aeda" providerId="ADAL" clId="{6C86A02F-24E3-4AFA-9522-ED5B540A7EF0}" dt="2022-08-18T23:01:26.168" v="932" actId="20577"/>
          <ac:spMkLst>
            <pc:docMk/>
            <pc:sldMk cId="2279947290" sldId="454"/>
            <ac:spMk id="3" creationId="{BDC2C22E-7C9E-4F5F-BDD8-1342D3A2B37C}"/>
          </ac:spMkLst>
        </pc:spChg>
      </pc:sldChg>
      <pc:sldChg chg="modSp add mod">
        <pc:chgData name="Nisbet, Tina E (DFW)" userId="86aaaece-0f4b-4d83-9d1d-60194954aeda" providerId="ADAL" clId="{6C86A02F-24E3-4AFA-9522-ED5B540A7EF0}" dt="2022-08-18T23:10:28.485" v="1035" actId="2085"/>
        <pc:sldMkLst>
          <pc:docMk/>
          <pc:sldMk cId="1217547360" sldId="455"/>
        </pc:sldMkLst>
        <pc:spChg chg="mod">
          <ac:chgData name="Nisbet, Tina E (DFW)" userId="86aaaece-0f4b-4d83-9d1d-60194954aeda" providerId="ADAL" clId="{6C86A02F-24E3-4AFA-9522-ED5B540A7EF0}" dt="2022-08-18T23:09:58.099" v="1034" actId="14100"/>
          <ac:spMkLst>
            <pc:docMk/>
            <pc:sldMk cId="1217547360" sldId="455"/>
            <ac:spMk id="2" creationId="{E996DBAB-9B1C-4EBE-BDFB-F88382399595}"/>
          </ac:spMkLst>
        </pc:spChg>
        <pc:spChg chg="mod">
          <ac:chgData name="Nisbet, Tina E (DFW)" userId="86aaaece-0f4b-4d83-9d1d-60194954aeda" providerId="ADAL" clId="{6C86A02F-24E3-4AFA-9522-ED5B540A7EF0}" dt="2022-08-18T23:10:28.485" v="1035" actId="2085"/>
          <ac:spMkLst>
            <pc:docMk/>
            <pc:sldMk cId="1217547360" sldId="455"/>
            <ac:spMk id="6" creationId="{99299650-5EA5-4F22-96F4-24605C021099}"/>
          </ac:spMkLst>
        </pc:spChg>
      </pc:sldChg>
      <pc:sldChg chg="modSp add mod modAnim">
        <pc:chgData name="Nisbet, Tina E (DFW)" userId="86aaaece-0f4b-4d83-9d1d-60194954aeda" providerId="ADAL" clId="{6C86A02F-24E3-4AFA-9522-ED5B540A7EF0}" dt="2022-08-18T23:09:36.917" v="1033" actId="255"/>
        <pc:sldMkLst>
          <pc:docMk/>
          <pc:sldMk cId="639724791" sldId="456"/>
        </pc:sldMkLst>
        <pc:spChg chg="mod">
          <ac:chgData name="Nisbet, Tina E (DFW)" userId="86aaaece-0f4b-4d83-9d1d-60194954aeda" providerId="ADAL" clId="{6C86A02F-24E3-4AFA-9522-ED5B540A7EF0}" dt="2022-08-18T23:04:27.343" v="1017" actId="1035"/>
          <ac:spMkLst>
            <pc:docMk/>
            <pc:sldMk cId="639724791" sldId="456"/>
            <ac:spMk id="2" creationId="{3439C09D-2DEB-4905-965C-586AE0D25713}"/>
          </ac:spMkLst>
        </pc:spChg>
        <pc:spChg chg="mod">
          <ac:chgData name="Nisbet, Tina E (DFW)" userId="86aaaece-0f4b-4d83-9d1d-60194954aeda" providerId="ADAL" clId="{6C86A02F-24E3-4AFA-9522-ED5B540A7EF0}" dt="2022-08-18T23:09:36.917" v="1033" actId="255"/>
          <ac:spMkLst>
            <pc:docMk/>
            <pc:sldMk cId="639724791" sldId="456"/>
            <ac:spMk id="3" creationId="{C26E7BCF-BEAA-4997-A9AB-9D19A147C310}"/>
          </ac:spMkLst>
        </pc:spChg>
        <pc:spChg chg="mod">
          <ac:chgData name="Nisbet, Tina E (DFW)" userId="86aaaece-0f4b-4d83-9d1d-60194954aeda" providerId="ADAL" clId="{6C86A02F-24E3-4AFA-9522-ED5B540A7EF0}" dt="2022-08-18T23:05:25.852" v="1025" actId="20577"/>
          <ac:spMkLst>
            <pc:docMk/>
            <pc:sldMk cId="639724791" sldId="456"/>
            <ac:spMk id="4" creationId="{37AF145F-2AFC-41F6-B01B-955B71D5E17F}"/>
          </ac:spMkLst>
        </pc:spChg>
      </pc:sldChg>
      <pc:sldChg chg="modSp add mod">
        <pc:chgData name="Nisbet, Tina E (DFW)" userId="86aaaece-0f4b-4d83-9d1d-60194954aeda" providerId="ADAL" clId="{6C86A02F-24E3-4AFA-9522-ED5B540A7EF0}" dt="2022-08-18T21:57:13.021" v="480" actId="27636"/>
        <pc:sldMkLst>
          <pc:docMk/>
          <pc:sldMk cId="3349991719" sldId="513"/>
        </pc:sldMkLst>
        <pc:spChg chg="mod">
          <ac:chgData name="Nisbet, Tina E (DFW)" userId="86aaaece-0f4b-4d83-9d1d-60194954aeda" providerId="ADAL" clId="{6C86A02F-24E3-4AFA-9522-ED5B540A7EF0}" dt="2022-08-18T21:57:13.021" v="480" actId="27636"/>
          <ac:spMkLst>
            <pc:docMk/>
            <pc:sldMk cId="3349991719" sldId="513"/>
            <ac:spMk id="3" creationId="{176A7AB8-C29E-4474-ABFC-D8647B3E2D2B}"/>
          </ac:spMkLst>
        </pc:spChg>
        <pc:picChg chg="mod">
          <ac:chgData name="Nisbet, Tina E (DFW)" userId="86aaaece-0f4b-4d83-9d1d-60194954aeda" providerId="ADAL" clId="{6C86A02F-24E3-4AFA-9522-ED5B540A7EF0}" dt="2022-08-18T21:56:39.219" v="476" actId="1035"/>
          <ac:picMkLst>
            <pc:docMk/>
            <pc:sldMk cId="3349991719" sldId="513"/>
            <ac:picMk id="18" creationId="{DF7F4A9E-4615-4472-8FF0-81D8CF47FEC7}"/>
          </ac:picMkLst>
        </pc:picChg>
      </pc:sldChg>
      <pc:sldChg chg="modSp add mod">
        <pc:chgData name="Nisbet, Tina E (DFW)" userId="86aaaece-0f4b-4d83-9d1d-60194954aeda" providerId="ADAL" clId="{6C86A02F-24E3-4AFA-9522-ED5B540A7EF0}" dt="2022-08-18T22:22:10.527" v="744" actId="1035"/>
        <pc:sldMkLst>
          <pc:docMk/>
          <pc:sldMk cId="2779711526" sldId="584"/>
        </pc:sldMkLst>
        <pc:spChg chg="mod">
          <ac:chgData name="Nisbet, Tina E (DFW)" userId="86aaaece-0f4b-4d83-9d1d-60194954aeda" providerId="ADAL" clId="{6C86A02F-24E3-4AFA-9522-ED5B540A7EF0}" dt="2022-08-18T22:22:05.359" v="739" actId="1035"/>
          <ac:spMkLst>
            <pc:docMk/>
            <pc:sldMk cId="2779711526" sldId="584"/>
            <ac:spMk id="2" creationId="{6CE82F0C-0264-4118-914F-194EA20B9DF7}"/>
          </ac:spMkLst>
        </pc:spChg>
        <pc:spChg chg="mod">
          <ac:chgData name="Nisbet, Tina E (DFW)" userId="86aaaece-0f4b-4d83-9d1d-60194954aeda" providerId="ADAL" clId="{6C86A02F-24E3-4AFA-9522-ED5B540A7EF0}" dt="2022-08-18T22:22:10.527" v="744" actId="1035"/>
          <ac:spMkLst>
            <pc:docMk/>
            <pc:sldMk cId="2779711526" sldId="584"/>
            <ac:spMk id="3" creationId="{4FD8BADB-AFBE-41DA-832B-6DEC604333BB}"/>
          </ac:spMkLst>
        </pc:spChg>
      </pc:sldChg>
      <pc:sldChg chg="delSp modSp add mod setBg delDesignElem">
        <pc:chgData name="Nisbet, Tina E (DFW)" userId="86aaaece-0f4b-4d83-9d1d-60194954aeda" providerId="ADAL" clId="{6C86A02F-24E3-4AFA-9522-ED5B540A7EF0}" dt="2022-08-18T22:01:46.315" v="555" actId="14100"/>
        <pc:sldMkLst>
          <pc:docMk/>
          <pc:sldMk cId="1876367568" sldId="667"/>
        </pc:sldMkLst>
        <pc:spChg chg="mod">
          <ac:chgData name="Nisbet, Tina E (DFW)" userId="86aaaece-0f4b-4d83-9d1d-60194954aeda" providerId="ADAL" clId="{6C86A02F-24E3-4AFA-9522-ED5B540A7EF0}" dt="2022-08-18T22:01:38.906" v="554" actId="14100"/>
          <ac:spMkLst>
            <pc:docMk/>
            <pc:sldMk cId="1876367568" sldId="667"/>
            <ac:spMk id="4" creationId="{E6F41A18-52D8-9F06-80CA-7B94A6F9215A}"/>
          </ac:spMkLst>
        </pc:spChg>
        <pc:spChg chg="del">
          <ac:chgData name="Nisbet, Tina E (DFW)" userId="86aaaece-0f4b-4d83-9d1d-60194954aeda" providerId="ADAL" clId="{6C86A02F-24E3-4AFA-9522-ED5B540A7EF0}" dt="2022-08-17T17:47:44.062" v="145"/>
          <ac:spMkLst>
            <pc:docMk/>
            <pc:sldMk cId="1876367568" sldId="667"/>
            <ac:spMk id="8" creationId="{870A1295-61BC-4214-AA3E-D396673024D0}"/>
          </ac:spMkLst>
        </pc:spChg>
        <pc:spChg chg="mod">
          <ac:chgData name="Nisbet, Tina E (DFW)" userId="86aaaece-0f4b-4d83-9d1d-60194954aeda" providerId="ADAL" clId="{6C86A02F-24E3-4AFA-9522-ED5B540A7EF0}" dt="2022-08-18T22:01:46.315" v="555" actId="14100"/>
          <ac:spMkLst>
            <pc:docMk/>
            <pc:sldMk cId="1876367568" sldId="667"/>
            <ac:spMk id="15" creationId="{655B4A79-2DAF-E6CE-B6AC-D17942CB247F}"/>
          </ac:spMkLst>
        </pc:spChg>
        <pc:grpChg chg="del">
          <ac:chgData name="Nisbet, Tina E (DFW)" userId="86aaaece-0f4b-4d83-9d1d-60194954aeda" providerId="ADAL" clId="{6C86A02F-24E3-4AFA-9522-ED5B540A7EF0}" dt="2022-08-17T17:47:44.062" v="145"/>
          <ac:grpSpMkLst>
            <pc:docMk/>
            <pc:sldMk cId="1876367568" sldId="667"/>
            <ac:grpSpMk id="10" creationId="{0B139475-2B26-4CA9-9413-DE741E49F7BB}"/>
          </ac:grpSpMkLst>
        </pc:grpChg>
        <pc:picChg chg="mod modCrop">
          <ac:chgData name="Nisbet, Tina E (DFW)" userId="86aaaece-0f4b-4d83-9d1d-60194954aeda" providerId="ADAL" clId="{6C86A02F-24E3-4AFA-9522-ED5B540A7EF0}" dt="2022-08-18T21:58:38.138" v="518" actId="1035"/>
          <ac:picMkLst>
            <pc:docMk/>
            <pc:sldMk cId="1876367568" sldId="667"/>
            <ac:picMk id="2" creationId="{00000000-0000-0000-0000-000000000000}"/>
          </ac:picMkLst>
        </pc:picChg>
        <pc:picChg chg="del mod">
          <ac:chgData name="Nisbet, Tina E (DFW)" userId="86aaaece-0f4b-4d83-9d1d-60194954aeda" providerId="ADAL" clId="{6C86A02F-24E3-4AFA-9522-ED5B540A7EF0}" dt="2022-08-18T21:59:10.594" v="520" actId="478"/>
          <ac:picMkLst>
            <pc:docMk/>
            <pc:sldMk cId="1876367568" sldId="667"/>
            <ac:picMk id="5" creationId="{39AF393A-1819-4865-8961-AB3F68F746D4}"/>
          </ac:picMkLst>
        </pc:picChg>
      </pc:sldChg>
      <pc:sldChg chg="modSp add">
        <pc:chgData name="Nisbet, Tina E (DFW)" userId="86aaaece-0f4b-4d83-9d1d-60194954aeda" providerId="ADAL" clId="{6C86A02F-24E3-4AFA-9522-ED5B540A7EF0}" dt="2022-08-18T22:26:27.039" v="762" actId="20577"/>
        <pc:sldMkLst>
          <pc:docMk/>
          <pc:sldMk cId="2631476746" sldId="815"/>
        </pc:sldMkLst>
        <pc:graphicFrameChg chg="mod">
          <ac:chgData name="Nisbet, Tina E (DFW)" userId="86aaaece-0f4b-4d83-9d1d-60194954aeda" providerId="ADAL" clId="{6C86A02F-24E3-4AFA-9522-ED5B540A7EF0}" dt="2022-08-18T22:26:27.039" v="762" actId="20577"/>
          <ac:graphicFrameMkLst>
            <pc:docMk/>
            <pc:sldMk cId="2631476746" sldId="815"/>
            <ac:graphicFrameMk id="7" creationId="{42B2D3DB-67DF-41EF-B40C-2A145A7F00E5}"/>
          </ac:graphicFrameMkLst>
        </pc:graphicFrameChg>
      </pc:sldChg>
      <pc:sldChg chg="modSp add mod">
        <pc:chgData name="Nisbet, Tina E (DFW)" userId="86aaaece-0f4b-4d83-9d1d-60194954aeda" providerId="ADAL" clId="{6C86A02F-24E3-4AFA-9522-ED5B540A7EF0}" dt="2022-08-18T22:05:54.394" v="600" actId="14100"/>
        <pc:sldMkLst>
          <pc:docMk/>
          <pc:sldMk cId="2086764003" sldId="816"/>
        </pc:sldMkLst>
        <pc:spChg chg="mod">
          <ac:chgData name="Nisbet, Tina E (DFW)" userId="86aaaece-0f4b-4d83-9d1d-60194954aeda" providerId="ADAL" clId="{6C86A02F-24E3-4AFA-9522-ED5B540A7EF0}" dt="2022-08-18T22:05:54.394" v="600" actId="14100"/>
          <ac:spMkLst>
            <pc:docMk/>
            <pc:sldMk cId="2086764003" sldId="816"/>
            <ac:spMk id="4" creationId="{1E4AEA7B-8CC2-3CC9-B0BF-6630CFA00AAD}"/>
          </ac:spMkLst>
        </pc:spChg>
      </pc:sldChg>
      <pc:sldChg chg="modSp add mod">
        <pc:chgData name="Nisbet, Tina E (DFW)" userId="86aaaece-0f4b-4d83-9d1d-60194954aeda" providerId="ADAL" clId="{6C86A02F-24E3-4AFA-9522-ED5B540A7EF0}" dt="2022-08-18T22:06:29.897" v="609" actId="1036"/>
        <pc:sldMkLst>
          <pc:docMk/>
          <pc:sldMk cId="1335584625" sldId="817"/>
        </pc:sldMkLst>
        <pc:spChg chg="mod">
          <ac:chgData name="Nisbet, Tina E (DFW)" userId="86aaaece-0f4b-4d83-9d1d-60194954aeda" providerId="ADAL" clId="{6C86A02F-24E3-4AFA-9522-ED5B540A7EF0}" dt="2022-08-18T22:06:29.897" v="609" actId="1036"/>
          <ac:spMkLst>
            <pc:docMk/>
            <pc:sldMk cId="1335584625" sldId="817"/>
            <ac:spMk id="2" creationId="{C16C8C0E-73EF-009E-7D3A-83F60F67D251}"/>
          </ac:spMkLst>
        </pc:spChg>
        <pc:spChg chg="mod">
          <ac:chgData name="Nisbet, Tina E (DFW)" userId="86aaaece-0f4b-4d83-9d1d-60194954aeda" providerId="ADAL" clId="{6C86A02F-24E3-4AFA-9522-ED5B540A7EF0}" dt="2022-08-18T22:06:26.067" v="603" actId="14100"/>
          <ac:spMkLst>
            <pc:docMk/>
            <pc:sldMk cId="1335584625" sldId="817"/>
            <ac:spMk id="4" creationId="{A92B7E3A-9CC3-4F6E-507D-F0B1AE10E27C}"/>
          </ac:spMkLst>
        </pc:spChg>
      </pc:sldChg>
      <pc:sldChg chg="modSp add mod">
        <pc:chgData name="Nisbet, Tina E (DFW)" userId="86aaaece-0f4b-4d83-9d1d-60194954aeda" providerId="ADAL" clId="{6C86A02F-24E3-4AFA-9522-ED5B540A7EF0}" dt="2022-08-18T22:08:15.072" v="624" actId="948"/>
        <pc:sldMkLst>
          <pc:docMk/>
          <pc:sldMk cId="3027091189" sldId="818"/>
        </pc:sldMkLst>
        <pc:spChg chg="mod">
          <ac:chgData name="Nisbet, Tina E (DFW)" userId="86aaaece-0f4b-4d83-9d1d-60194954aeda" providerId="ADAL" clId="{6C86A02F-24E3-4AFA-9522-ED5B540A7EF0}" dt="2022-08-18T22:08:15.072" v="624" actId="948"/>
          <ac:spMkLst>
            <pc:docMk/>
            <pc:sldMk cId="3027091189" sldId="818"/>
            <ac:spMk id="4" creationId="{11B511FD-6E23-A787-5959-07E19636CB24}"/>
          </ac:spMkLst>
        </pc:spChg>
      </pc:sldChg>
      <pc:sldChg chg="add">
        <pc:chgData name="Nisbet, Tina E (DFW)" userId="86aaaece-0f4b-4d83-9d1d-60194954aeda" providerId="ADAL" clId="{6C86A02F-24E3-4AFA-9522-ED5B540A7EF0}" dt="2022-08-17T22:56:29.052" v="147"/>
        <pc:sldMkLst>
          <pc:docMk/>
          <pc:sldMk cId="768528254" sldId="819"/>
        </pc:sldMkLst>
      </pc:sldChg>
      <pc:sldChg chg="modSp add mod">
        <pc:chgData name="Nisbet, Tina E (DFW)" userId="86aaaece-0f4b-4d83-9d1d-60194954aeda" providerId="ADAL" clId="{6C86A02F-24E3-4AFA-9522-ED5B540A7EF0}" dt="2022-08-18T23:20:02.321" v="1123" actId="255"/>
        <pc:sldMkLst>
          <pc:docMk/>
          <pc:sldMk cId="1277996644" sldId="820"/>
        </pc:sldMkLst>
        <pc:spChg chg="mod">
          <ac:chgData name="Nisbet, Tina E (DFW)" userId="86aaaece-0f4b-4d83-9d1d-60194954aeda" providerId="ADAL" clId="{6C86A02F-24E3-4AFA-9522-ED5B540A7EF0}" dt="2022-08-18T23:20:02.321" v="1123" actId="255"/>
          <ac:spMkLst>
            <pc:docMk/>
            <pc:sldMk cId="1277996644" sldId="820"/>
            <ac:spMk id="4" creationId="{2BB4E2F5-96F7-4715-8394-B20F9B1BB285}"/>
          </ac:spMkLst>
        </pc:spChg>
        <pc:picChg chg="mod">
          <ac:chgData name="Nisbet, Tina E (DFW)" userId="86aaaece-0f4b-4d83-9d1d-60194954aeda" providerId="ADAL" clId="{6C86A02F-24E3-4AFA-9522-ED5B540A7EF0}" dt="2022-08-18T23:15:41.488" v="1092" actId="1036"/>
          <ac:picMkLst>
            <pc:docMk/>
            <pc:sldMk cId="1277996644" sldId="820"/>
            <ac:picMk id="42" creationId="{344B1626-EAA8-4629-9A29-0AF9D8289167}"/>
          </ac:picMkLst>
        </pc:picChg>
      </pc:sldChg>
      <pc:sldChg chg="modSp add mod">
        <pc:chgData name="Nisbet, Tina E (DFW)" userId="86aaaece-0f4b-4d83-9d1d-60194954aeda" providerId="ADAL" clId="{6C86A02F-24E3-4AFA-9522-ED5B540A7EF0}" dt="2022-08-18T23:19:14.083" v="1120" actId="20577"/>
        <pc:sldMkLst>
          <pc:docMk/>
          <pc:sldMk cId="1223228172" sldId="821"/>
        </pc:sldMkLst>
        <pc:spChg chg="mod">
          <ac:chgData name="Nisbet, Tina E (DFW)" userId="86aaaece-0f4b-4d83-9d1d-60194954aeda" providerId="ADAL" clId="{6C86A02F-24E3-4AFA-9522-ED5B540A7EF0}" dt="2022-08-18T23:19:14.083" v="1120" actId="20577"/>
          <ac:spMkLst>
            <pc:docMk/>
            <pc:sldMk cId="1223228172" sldId="821"/>
            <ac:spMk id="4" creationId="{2BB4E2F5-96F7-4715-8394-B20F9B1BB285}"/>
          </ac:spMkLst>
        </pc:spChg>
      </pc:sldChg>
      <pc:sldChg chg="modSp add mod">
        <pc:chgData name="Nisbet, Tina E (DFW)" userId="86aaaece-0f4b-4d83-9d1d-60194954aeda" providerId="ADAL" clId="{6C86A02F-24E3-4AFA-9522-ED5B540A7EF0}" dt="2022-08-18T18:55:55.688" v="457" actId="14100"/>
        <pc:sldMkLst>
          <pc:docMk/>
          <pc:sldMk cId="493908936" sldId="822"/>
        </pc:sldMkLst>
        <pc:spChg chg="mod">
          <ac:chgData name="Nisbet, Tina E (DFW)" userId="86aaaece-0f4b-4d83-9d1d-60194954aeda" providerId="ADAL" clId="{6C86A02F-24E3-4AFA-9522-ED5B540A7EF0}" dt="2022-08-18T18:54:31.015" v="452" actId="1076"/>
          <ac:spMkLst>
            <pc:docMk/>
            <pc:sldMk cId="493908936" sldId="822"/>
            <ac:spMk id="29" creationId="{00000000-0000-0000-0000-000000000000}"/>
          </ac:spMkLst>
        </pc:spChg>
        <pc:picChg chg="mod">
          <ac:chgData name="Nisbet, Tina E (DFW)" userId="86aaaece-0f4b-4d83-9d1d-60194954aeda" providerId="ADAL" clId="{6C86A02F-24E3-4AFA-9522-ED5B540A7EF0}" dt="2022-08-18T18:55:02.267" v="453" actId="14100"/>
          <ac:picMkLst>
            <pc:docMk/>
            <pc:sldMk cId="493908936" sldId="822"/>
            <ac:picMk id="7" creationId="{00000000-0000-0000-0000-000000000000}"/>
          </ac:picMkLst>
        </pc:picChg>
        <pc:cxnChg chg="mod">
          <ac:chgData name="Nisbet, Tina E (DFW)" userId="86aaaece-0f4b-4d83-9d1d-60194954aeda" providerId="ADAL" clId="{6C86A02F-24E3-4AFA-9522-ED5B540A7EF0}" dt="2022-08-18T18:52:49.838" v="446" actId="14100"/>
          <ac:cxnSpMkLst>
            <pc:docMk/>
            <pc:sldMk cId="493908936" sldId="822"/>
            <ac:cxnSpMk id="8" creationId="{00000000-0000-0000-0000-000000000000}"/>
          </ac:cxnSpMkLst>
        </pc:cxnChg>
        <pc:cxnChg chg="mod">
          <ac:chgData name="Nisbet, Tina E (DFW)" userId="86aaaece-0f4b-4d83-9d1d-60194954aeda" providerId="ADAL" clId="{6C86A02F-24E3-4AFA-9522-ED5B540A7EF0}" dt="2022-08-18T18:55:26.089" v="456" actId="14100"/>
          <ac:cxnSpMkLst>
            <pc:docMk/>
            <pc:sldMk cId="493908936" sldId="822"/>
            <ac:cxnSpMk id="15" creationId="{00000000-0000-0000-0000-000000000000}"/>
          </ac:cxnSpMkLst>
        </pc:cxnChg>
        <pc:cxnChg chg="mod">
          <ac:chgData name="Nisbet, Tina E (DFW)" userId="86aaaece-0f4b-4d83-9d1d-60194954aeda" providerId="ADAL" clId="{6C86A02F-24E3-4AFA-9522-ED5B540A7EF0}" dt="2022-08-18T18:52:02.185" v="441" actId="14100"/>
          <ac:cxnSpMkLst>
            <pc:docMk/>
            <pc:sldMk cId="493908936" sldId="822"/>
            <ac:cxnSpMk id="19" creationId="{00000000-0000-0000-0000-000000000000}"/>
          </ac:cxnSpMkLst>
        </pc:cxnChg>
        <pc:cxnChg chg="mod">
          <ac:chgData name="Nisbet, Tina E (DFW)" userId="86aaaece-0f4b-4d83-9d1d-60194954aeda" providerId="ADAL" clId="{6C86A02F-24E3-4AFA-9522-ED5B540A7EF0}" dt="2022-08-18T18:55:09.637" v="454" actId="14100"/>
          <ac:cxnSpMkLst>
            <pc:docMk/>
            <pc:sldMk cId="493908936" sldId="822"/>
            <ac:cxnSpMk id="21" creationId="{00000000-0000-0000-0000-000000000000}"/>
          </ac:cxnSpMkLst>
        </pc:cxnChg>
        <pc:cxnChg chg="mod">
          <ac:chgData name="Nisbet, Tina E (DFW)" userId="86aaaece-0f4b-4d83-9d1d-60194954aeda" providerId="ADAL" clId="{6C86A02F-24E3-4AFA-9522-ED5B540A7EF0}" dt="2022-08-18T18:55:55.688" v="457" actId="14100"/>
          <ac:cxnSpMkLst>
            <pc:docMk/>
            <pc:sldMk cId="493908936" sldId="822"/>
            <ac:cxnSpMk id="24" creationId="{00000000-0000-0000-0000-000000000000}"/>
          </ac:cxnSpMkLst>
        </pc:cxnChg>
        <pc:cxnChg chg="mod">
          <ac:chgData name="Nisbet, Tina E (DFW)" userId="86aaaece-0f4b-4d83-9d1d-60194954aeda" providerId="ADAL" clId="{6C86A02F-24E3-4AFA-9522-ED5B540A7EF0}" dt="2022-08-18T18:55:18.255" v="455" actId="14100"/>
          <ac:cxnSpMkLst>
            <pc:docMk/>
            <pc:sldMk cId="493908936" sldId="822"/>
            <ac:cxnSpMk id="27" creationId="{00000000-0000-0000-0000-000000000000}"/>
          </ac:cxnSpMkLst>
        </pc:cxnChg>
      </pc:sldChg>
      <pc:sldChg chg="add del">
        <pc:chgData name="Nisbet, Tina E (DFW)" userId="86aaaece-0f4b-4d83-9d1d-60194954aeda" providerId="ADAL" clId="{6C86A02F-24E3-4AFA-9522-ED5B540A7EF0}" dt="2022-08-18T18:49:28.541" v="433" actId="2696"/>
        <pc:sldMkLst>
          <pc:docMk/>
          <pc:sldMk cId="3144830971" sldId="823"/>
        </pc:sldMkLst>
      </pc:sldChg>
      <pc:sldMasterChg chg="del delSldLayout">
        <pc:chgData name="Nisbet, Tina E (DFW)" userId="86aaaece-0f4b-4d83-9d1d-60194954aeda" providerId="ADAL" clId="{6C86A02F-24E3-4AFA-9522-ED5B540A7EF0}" dt="2022-08-18T18:49:28.541" v="433" actId="2696"/>
        <pc:sldMasterMkLst>
          <pc:docMk/>
          <pc:sldMasterMk cId="1983536113" sldId="2147483696"/>
        </pc:sldMasterMkLst>
        <pc:sldLayoutChg chg="del">
          <pc:chgData name="Nisbet, Tina E (DFW)" userId="86aaaece-0f4b-4d83-9d1d-60194954aeda" providerId="ADAL" clId="{6C86A02F-24E3-4AFA-9522-ED5B540A7EF0}" dt="2022-08-18T18:49:28.541" v="433" actId="2696"/>
          <pc:sldLayoutMkLst>
            <pc:docMk/>
            <pc:sldMasterMk cId="1983536113" sldId="2147483696"/>
            <pc:sldLayoutMk cId="4068007018" sldId="2147483697"/>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3175485950" sldId="2147483698"/>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2486976888" sldId="2147483699"/>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3682401860" sldId="2147483700"/>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720333110" sldId="2147483701"/>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4163753531" sldId="2147483702"/>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598023717" sldId="2147483703"/>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3644730022" sldId="2147483704"/>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1979847585" sldId="2147483705"/>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3603632150" sldId="2147483706"/>
          </pc:sldLayoutMkLst>
        </pc:sldLayoutChg>
        <pc:sldLayoutChg chg="del">
          <pc:chgData name="Nisbet, Tina E (DFW)" userId="86aaaece-0f4b-4d83-9d1d-60194954aeda" providerId="ADAL" clId="{6C86A02F-24E3-4AFA-9522-ED5B540A7EF0}" dt="2022-08-18T18:49:28.541" v="433" actId="2696"/>
          <pc:sldLayoutMkLst>
            <pc:docMk/>
            <pc:sldMasterMk cId="1983536113" sldId="2147483696"/>
            <pc:sldLayoutMk cId="3046302490" sldId="214748370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7D717-4D8B-4940-9148-6C12E5F5BE3D}" type="datetimeFigureOut">
              <a:rPr lang="en-US" smtClean="0"/>
              <a:t>8/21/2022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03118-7FA3-42D7-AD81-C7415331BB63}" type="slidenum">
              <a:rPr lang="en-US" smtClean="0"/>
              <a:t>‹#›</a:t>
            </a:fld>
            <a:endParaRPr lang="en-US"/>
          </a:p>
        </p:txBody>
      </p:sp>
    </p:spTree>
    <p:extLst>
      <p:ext uri="{BB962C8B-B14F-4D97-AF65-F5344CB8AC3E}">
        <p14:creationId xmlns:p14="http://schemas.microsoft.com/office/powerpoint/2010/main" val="6549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pp.leg.wa.gov/RCW/default.aspx?cite=77.65.61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369D0-53E2-49C0-BA1C-076D07710A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05/02/2011</a:t>
            </a: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Header Placeholder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Challenges in Managing Washington State’s Fish and Wildlife Resources</a:t>
            </a:r>
          </a:p>
        </p:txBody>
      </p:sp>
    </p:spTree>
    <p:extLst>
      <p:ext uri="{BB962C8B-B14F-4D97-AF65-F5344CB8AC3E}">
        <p14:creationId xmlns:p14="http://schemas.microsoft.com/office/powerpoint/2010/main" val="295129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conservation plan (CP) is required to apply for an Incidental Take Permit. Permit application and issuance is a long process – estimated to take from 3-5 years.</a:t>
            </a:r>
          </a:p>
          <a:p>
            <a:r>
              <a:rPr lang="en-US" dirty="0"/>
              <a:t>This is the first step in our process. </a:t>
            </a:r>
          </a:p>
          <a:p>
            <a:r>
              <a:rPr lang="en-US" dirty="0"/>
              <a:t>But it is NOT a check-the-box exercise.</a:t>
            </a:r>
          </a:p>
          <a:p>
            <a:pPr marL="171450" indent="-171450">
              <a:buFont typeface="Arial" panose="020B0604020202020204" pitchFamily="34" charset="0"/>
              <a:buChar char="•"/>
            </a:pPr>
            <a:r>
              <a:rPr lang="en-US" dirty="0"/>
              <a:t>It is an applicant-driven process, WDFW is the applicant. </a:t>
            </a:r>
          </a:p>
          <a:p>
            <a:pPr marL="171450" indent="-171450">
              <a:buFont typeface="Arial" panose="020B0604020202020204" pitchFamily="34" charset="0"/>
              <a:buChar char="•"/>
            </a:pPr>
            <a:r>
              <a:rPr lang="en-US" dirty="0"/>
              <a:t>Minimum requirements under ESA statutes are that the impacts to listed species are FULLY OFFSET or that impacts are minimized and mitigated TO THE MAXIMUM EXTENT PRACTICABLE. These are really high bars.</a:t>
            </a:r>
          </a:p>
          <a:p>
            <a:pPr marL="171450" indent="-171450">
              <a:buFont typeface="Arial" panose="020B0604020202020204" pitchFamily="34" charset="0"/>
              <a:buChar char="•"/>
            </a:pPr>
            <a:r>
              <a:rPr lang="en-US" dirty="0"/>
              <a:t>And most examples of these types of plans are large-scale, regional habitat conservation plans to support development and long-term land use planning at the county level, for example, Thurston County recently released a habitat conservation plan that is rather comprehensive. </a:t>
            </a:r>
          </a:p>
          <a:p>
            <a:endParaRPr lang="en-US" dirty="0"/>
          </a:p>
          <a:p>
            <a:r>
              <a:rPr lang="en-US" dirty="0"/>
              <a:t>An ITP has never been issued for ESA listed marine mammals</a:t>
            </a:r>
          </a:p>
          <a:p>
            <a:r>
              <a:rPr lang="en-US" dirty="0"/>
              <a:t>What we do and don’t do could have ramifications on the national scale for fishery permitting, so we’re proceeding with caution</a:t>
            </a:r>
          </a:p>
        </p:txBody>
      </p:sp>
      <p:sp>
        <p:nvSpPr>
          <p:cNvPr id="4" name="Slide Number Placeholder 3"/>
          <p:cNvSpPr>
            <a:spLocks noGrp="1"/>
          </p:cNvSpPr>
          <p:nvPr>
            <p:ph type="sldNum" sz="quarter" idx="5"/>
          </p:nvPr>
        </p:nvSpPr>
        <p:spPr/>
        <p:txBody>
          <a:bodyPr/>
          <a:lstStyle/>
          <a:p>
            <a:fld id="{9A628E4F-335F-45F5-A2FC-FE9487D09098}" type="slidenum">
              <a:rPr lang="en-US" smtClean="0"/>
              <a:pPr/>
              <a:t>19</a:t>
            </a:fld>
            <a:endParaRPr lang="en-US"/>
          </a:p>
        </p:txBody>
      </p:sp>
    </p:spTree>
    <p:extLst>
      <p:ext uri="{BB962C8B-B14F-4D97-AF65-F5344CB8AC3E}">
        <p14:creationId xmlns:p14="http://schemas.microsoft.com/office/powerpoint/2010/main" val="2163336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Acknowledge significant work done so far.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Three primary management measures implemented: 1/3 pot limit reduction, gear recovery program expansion, and elimination of replacement buoy tags.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Additional management measures continue to supplement these core efforts to reduce risk of entanglement, and we’ll talk about some of those in a bit.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Preliminary study by NWFSC suggests main management measures have been successful at reducing risk of entanglement while maintaining little, if any, economic impacts to the fleet.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Learning from ODFW and CDFW's processes regarding the release of their public drafts last summer </a:t>
            </a:r>
            <a:r>
              <a:rPr lang="en-US" sz="1800">
                <a:effectLst/>
                <a:latin typeface="Calibri" panose="020F0502020204030204" pitchFamily="34" charset="0"/>
              </a:rPr>
              <a:t>prior our </a:t>
            </a:r>
            <a:r>
              <a:rPr lang="en-US" sz="1800" dirty="0">
                <a:effectLst/>
                <a:latin typeface="Calibri" panose="020F0502020204030204" pitchFamily="34" charset="0"/>
              </a:rPr>
              <a:t>to public release, rolling lessons learned into our plan before releasing it. We want our public draft plan to be close to what ends up getting submitted to NMFS.</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Currently focused on monitoring, see next slide</a:t>
            </a:r>
          </a:p>
        </p:txBody>
      </p:sp>
      <p:sp>
        <p:nvSpPr>
          <p:cNvPr id="4" name="Slide Number Placeholder 3"/>
          <p:cNvSpPr>
            <a:spLocks noGrp="1"/>
          </p:cNvSpPr>
          <p:nvPr>
            <p:ph type="sldNum" sz="quarter" idx="5"/>
          </p:nvPr>
        </p:nvSpPr>
        <p:spPr/>
        <p:txBody>
          <a:bodyPr/>
          <a:lstStyle/>
          <a:p>
            <a:fld id="{9A628E4F-335F-45F5-A2FC-FE9487D09098}" type="slidenum">
              <a:rPr lang="en-US" smtClean="0"/>
              <a:pPr/>
              <a:t>20</a:t>
            </a:fld>
            <a:endParaRPr lang="en-US"/>
          </a:p>
        </p:txBody>
      </p:sp>
    </p:spTree>
    <p:extLst>
      <p:ext uri="{BB962C8B-B14F-4D97-AF65-F5344CB8AC3E}">
        <p14:creationId xmlns:p14="http://schemas.microsoft.com/office/powerpoint/2010/main" val="967110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recently received guidance from NMFS about expectations for our CP’s Monitoring Program (left) and have translated these into action items (right).</a:t>
            </a:r>
          </a:p>
          <a:p>
            <a:endParaRPr lang="en-US" dirty="0"/>
          </a:p>
          <a:p>
            <a:r>
              <a:rPr lang="en-US" dirty="0"/>
              <a:t>Two of these items require your help to be successful.</a:t>
            </a:r>
          </a:p>
        </p:txBody>
      </p:sp>
      <p:sp>
        <p:nvSpPr>
          <p:cNvPr id="4" name="Slide Number Placeholder 3"/>
          <p:cNvSpPr>
            <a:spLocks noGrp="1"/>
          </p:cNvSpPr>
          <p:nvPr>
            <p:ph type="sldNum" sz="quarter" idx="5"/>
          </p:nvPr>
        </p:nvSpPr>
        <p:spPr/>
        <p:txBody>
          <a:bodyPr/>
          <a:lstStyle/>
          <a:p>
            <a:fld id="{9A628E4F-335F-45F5-A2FC-FE9487D09098}" type="slidenum">
              <a:rPr lang="en-US" smtClean="0"/>
              <a:pPr/>
              <a:t>21</a:t>
            </a:fld>
            <a:endParaRPr lang="en-US"/>
          </a:p>
        </p:txBody>
      </p:sp>
    </p:spTree>
    <p:extLst>
      <p:ext uri="{BB962C8B-B14F-4D97-AF65-F5344CB8AC3E}">
        <p14:creationId xmlns:p14="http://schemas.microsoft.com/office/powerpoint/2010/main" val="2964294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information and materials are available on WDFW’s Marine Life and Entanglement Information webpage. </a:t>
            </a:r>
          </a:p>
          <a:p>
            <a:r>
              <a:rPr lang="en-US"/>
              <a:t>And you can always contact us with questions, comments, concerns.</a:t>
            </a:r>
          </a:p>
          <a:p>
            <a:r>
              <a:rPr lang="en-US"/>
              <a:t>Heather.Hall@dfw.wa.gov</a:t>
            </a:r>
          </a:p>
          <a:p>
            <a:r>
              <a:rPr lang="en-US"/>
              <a:t>Victoria.Knorr@dfw.wa.gov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628E4F-335F-45F5-A2FC-FE9487D090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52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notes 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department </a:t>
            </a:r>
            <a:r>
              <a:rPr lang="en-US" b="1" i="1" dirty="0"/>
              <a:t>must adopt rules </a:t>
            </a:r>
            <a:r>
              <a:rPr lang="en-US" b="1" dirty="0"/>
              <a:t>for holders of a commercial whale watching license </a:t>
            </a:r>
            <a:r>
              <a:rPr lang="en-US" dirty="0"/>
              <a:t>established in RCW </a:t>
            </a:r>
            <a:r>
              <a:rPr lang="en-US" b="1" dirty="0">
                <a:hlinkClick r:id="rId3"/>
              </a:rPr>
              <a:t>77.65.615</a:t>
            </a:r>
            <a:r>
              <a:rPr lang="en-US" dirty="0"/>
              <a:t> </a:t>
            </a:r>
            <a:r>
              <a:rPr lang="en-US" b="1" dirty="0"/>
              <a:t>for the viewing of southern resident orca whales</a:t>
            </a:r>
            <a:r>
              <a:rPr lang="en-US" dirty="0"/>
              <a:t> for the inland waters of Washington by January 1, 2021...”</a:t>
            </a:r>
          </a:p>
          <a:p>
            <a:endParaRPr lang="en-US" sz="1200" dirty="0"/>
          </a:p>
          <a:p>
            <a:r>
              <a:rPr lang="en-US" sz="1200" dirty="0"/>
              <a:t>“The department must use the </a:t>
            </a:r>
            <a:r>
              <a:rPr lang="en-US" sz="1200" b="1" dirty="0"/>
              <a:t>best available science </a:t>
            </a:r>
            <a:r>
              <a:rPr lang="en-US" sz="1200" dirty="0"/>
              <a:t>in the establishment of the southern resident orca whale watching rules and continue to </a:t>
            </a:r>
            <a:r>
              <a:rPr lang="en-US" sz="1200" b="1" dirty="0"/>
              <a:t>adaptively manage the program </a:t>
            </a:r>
            <a:r>
              <a:rPr lang="en-US" sz="1200" dirty="0"/>
              <a:t>using the most current and best available science.”</a:t>
            </a:r>
          </a:p>
          <a:p>
            <a:endParaRPr lang="en-US" sz="1200" dirty="0"/>
          </a:p>
          <a:p>
            <a:r>
              <a:rPr lang="en-US" sz="1200" dirty="0"/>
              <a:t>Links if anyone is curious/wants to learn more:</a:t>
            </a:r>
          </a:p>
          <a:p>
            <a:pPr lvl="1"/>
            <a:r>
              <a:rPr lang="en-US" dirty="0"/>
              <a:t>https://wdfw.wa.gov/species-habitats/at-risk/species-recovery/orca</a:t>
            </a:r>
          </a:p>
          <a:p>
            <a:pPr lvl="1"/>
            <a:r>
              <a:rPr lang="en-US" dirty="0"/>
              <a:t>https://wdfw.wa.gov/sites/default/files/2021-10/sb5577amoverview.pdf</a:t>
            </a:r>
          </a:p>
          <a:p>
            <a:pPr lvl="1"/>
            <a:r>
              <a:rPr lang="en-US" dirty="0"/>
              <a:t>https://wdfw.wa.gov/sites/default/files/2021-10/scientificassessmentguidance.pdf</a:t>
            </a:r>
          </a:p>
          <a:p>
            <a:pPr lvl="1"/>
            <a:r>
              <a:rPr lang="en-US" dirty="0"/>
              <a:t>https://wdfw.wa.gov/sites/default/files/2021-10/srkwmonitoringfactsheet2021.pdf</a:t>
            </a:r>
          </a:p>
          <a:p>
            <a:pPr lvl="1"/>
            <a:r>
              <a:rPr lang="en-US" dirty="0"/>
              <a:t>https://wdfw.wa.gov/sites/default/files/2020-09/wsasadaptivemanagementfinal.pdf</a:t>
            </a:r>
          </a:p>
          <a:p>
            <a:endParaRPr lang="en-US" sz="1200"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116817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48754E-E2AF-CBC6-1185-A7FB81AEF8A3}"/>
              </a:ext>
            </a:extLst>
          </p:cNvPr>
          <p:cNvSpPr>
            <a:spLocks noGrp="1"/>
          </p:cNvSpPr>
          <p:nvPr>
            <p:ph type="body" idx="1"/>
          </p:nvPr>
        </p:nvSpPr>
        <p:spPr/>
        <p:txBody>
          <a:bodyPr/>
          <a:lstStyle/>
          <a:p>
            <a:r>
              <a:rPr lang="en-US" dirty="0"/>
              <a:t>See notes on slides</a:t>
            </a:r>
          </a:p>
          <a:p>
            <a:endParaRPr lang="en-US" dirty="0"/>
          </a:p>
          <a:p>
            <a:r>
              <a:rPr lang="en-US" dirty="0"/>
              <a:t>As of 8/16/2022 (2022 license stats)</a:t>
            </a:r>
          </a:p>
          <a:p>
            <a:pPr marL="708660" lvl="1" indent="-342900">
              <a:lnSpc>
                <a:spcPct val="90000"/>
              </a:lnSpc>
              <a:buFont typeface="Wingdings" panose="05000000000000000000" pitchFamily="2" charset="2"/>
              <a:buChar char="Ø"/>
            </a:pPr>
            <a:r>
              <a:rPr lang="en-US" sz="1200" dirty="0"/>
              <a:t>36 licensed businesses…. Of those:</a:t>
            </a:r>
          </a:p>
          <a:p>
            <a:pPr marL="1165860" lvl="2" indent="-342900">
              <a:lnSpc>
                <a:spcPct val="90000"/>
              </a:lnSpc>
              <a:buFont typeface="Wingdings" panose="05000000000000000000" pitchFamily="2" charset="2"/>
              <a:buChar char="Ø"/>
            </a:pPr>
            <a:r>
              <a:rPr lang="en-US" sz="1200" dirty="0"/>
              <a:t>22 Washington; 14 B</a:t>
            </a:r>
          </a:p>
          <a:p>
            <a:pPr marL="1165860" lvl="2" indent="-342900">
              <a:lnSpc>
                <a:spcPct val="90000"/>
              </a:lnSpc>
              <a:buFont typeface="Wingdings" panose="05000000000000000000" pitchFamily="2" charset="2"/>
              <a:buChar char="Ø"/>
            </a:pPr>
            <a:r>
              <a:rPr lang="en-US" sz="1200" dirty="0"/>
              <a:t>4 kayak-only, 2 are both motorized + kayak (all WA)</a:t>
            </a:r>
          </a:p>
          <a:p>
            <a:pPr marL="1165860" lvl="2" indent="-342900">
              <a:lnSpc>
                <a:spcPct val="90000"/>
              </a:lnSpc>
              <a:buFont typeface="Wingdings" panose="05000000000000000000" pitchFamily="2" charset="2"/>
              <a:buChar char="Ø"/>
            </a:pPr>
            <a:r>
              <a:rPr lang="en-US" sz="1200" dirty="0"/>
              <a:t>98 motorized CWW vessels</a:t>
            </a:r>
          </a:p>
          <a:p>
            <a:pPr marL="708660" lvl="1" indent="-342900">
              <a:lnSpc>
                <a:spcPct val="90000"/>
              </a:lnSpc>
              <a:buFont typeface="Wingdings" panose="05000000000000000000" pitchFamily="2" charset="2"/>
              <a:buChar char="Ø"/>
            </a:pPr>
            <a:r>
              <a:rPr lang="en-US" sz="1200" dirty="0"/>
              <a:t>158 operators/guides…. Of those:</a:t>
            </a:r>
          </a:p>
          <a:p>
            <a:pPr marL="1165860" lvl="2" indent="-342900">
              <a:lnSpc>
                <a:spcPct val="90000"/>
              </a:lnSpc>
              <a:buFont typeface="Wingdings" panose="05000000000000000000" pitchFamily="2" charset="2"/>
              <a:buChar char="Ø"/>
            </a:pPr>
            <a:r>
              <a:rPr lang="en-US" sz="1200" dirty="0"/>
              <a:t>45 kayak guides</a:t>
            </a:r>
          </a:p>
          <a:p>
            <a:pPr marL="1165860" lvl="2" indent="-342900">
              <a:lnSpc>
                <a:spcPct val="90000"/>
              </a:lnSpc>
              <a:buFont typeface="Wingdings" panose="05000000000000000000" pitchFamily="2" charset="2"/>
              <a:buChar char="Ø"/>
            </a:pPr>
            <a:r>
              <a:rPr lang="en-US" sz="1200" dirty="0"/>
              <a:t>103 operators</a:t>
            </a:r>
          </a:p>
          <a:p>
            <a:pPr marL="1165860" lvl="2" indent="-342900">
              <a:lnSpc>
                <a:spcPct val="90000"/>
              </a:lnSpc>
              <a:buFont typeface="Wingdings" panose="05000000000000000000" pitchFamily="2" charset="2"/>
              <a:buChar char="Ø"/>
            </a:pPr>
            <a:r>
              <a:rPr lang="en-US" sz="1200" dirty="0"/>
              <a:t>10 both kayak guides and operators</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Criteria:</a:t>
            </a:r>
          </a:p>
          <a:p>
            <a:pPr marL="171450" indent="-171450">
              <a:buFontTx/>
              <a:buChar char="-"/>
            </a:pPr>
            <a:r>
              <a:rPr lang="en-US" dirty="0"/>
              <a:t>Lowest 20% body condition for age/sex (associated with a 2-3x higher risk of mortality in the near-term)</a:t>
            </a:r>
          </a:p>
          <a:p>
            <a:pPr marL="171450" indent="-171450">
              <a:buFontTx/>
              <a:buChar char="-"/>
            </a:pPr>
            <a:r>
              <a:rPr lang="en-US" dirty="0"/>
              <a:t>Late-stage pregnancy (picture shows J36, who unfortunately did not return with a calf after being documented as pregnant in September 2021)</a:t>
            </a:r>
          </a:p>
          <a:p>
            <a:pPr marL="171450" indent="-171450">
              <a:buFontTx/>
              <a:buChar char="-"/>
            </a:pPr>
            <a:r>
              <a:rPr lang="en-US" dirty="0"/>
              <a:t>Illness/injury/etc. </a:t>
            </a:r>
          </a:p>
          <a:p>
            <a:pPr marL="0" indent="0">
              <a:buFontTx/>
              <a:buNone/>
            </a:pPr>
            <a:endParaRPr lang="en-US" dirty="0"/>
          </a:p>
          <a:p>
            <a:pPr marL="0" indent="0">
              <a:buFontTx/>
              <a:buNone/>
            </a:pPr>
            <a:r>
              <a:rPr lang="en-US" dirty="0"/>
              <a:t>In 2021 the rulemaking was based on ad-hoc reports, but in 2022 we had a research group (SR3) that does overhead photogrammetry and body condition analysis provide us a report in June on the best available information about whale condition for the whole SRKW population.</a:t>
            </a:r>
          </a:p>
          <a:p>
            <a:pPr marL="0" indent="0">
              <a:buFontTx/>
              <a:buNone/>
            </a:pPr>
            <a:endParaRPr lang="en-US" dirty="0"/>
          </a:p>
          <a:p>
            <a:pPr marL="0" indent="0">
              <a:buFontTx/>
              <a:buNone/>
            </a:pPr>
            <a:endParaRPr lang="en-US" dirty="0"/>
          </a:p>
          <a:p>
            <a:pPr marL="0" indent="0">
              <a:buFontTx/>
              <a:buNone/>
            </a:pPr>
            <a:r>
              <a:rPr lang="en-US" dirty="0"/>
              <a:t>Note: Calves under the age of 1 already can’t be approached by CWW closer than ½ NM per the WAC– no additional rulemaking needed. There were three calves in 2021 and 2 more in 2022 (as of August 16) who fell in this designation. </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3319321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B03118-7FA3-42D7-AD81-C7415331BB63}" type="slidenum">
              <a:rPr lang="en-US" smtClean="0"/>
              <a:t>10</a:t>
            </a:fld>
            <a:endParaRPr lang="en-US"/>
          </a:p>
        </p:txBody>
      </p:sp>
    </p:spTree>
    <p:extLst>
      <p:ext uri="{BB962C8B-B14F-4D97-AF65-F5344CB8AC3E}">
        <p14:creationId xmlns:p14="http://schemas.microsoft.com/office/powerpoint/2010/main" val="99962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338608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2448748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71039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recent years, there has been an increase in entanglements off the U.S. West Coast, including off Washington, with coastal commercial Dungeness crab gear and marine life protected under the Endangered Species Act (ESA) and/or the Marine Mammal Protection Act (MMPA). Humpback and blue whales are ESA-listed, most gray whales along the west coast are not. This recent spike, as you can see, is largely driven by interactions with humpback whales. However, it’s worth noting that the “unidentified/other” category depicted here includes killer whale entanglements, a relatively uncommon occurrence, but three of these were reported last year in WA, and another has been reported off OR this year. These are high-profile species that include some endangered or even critically endangered populations.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be clear, this means that the fishery currently operates in violation of the Endangered Species Act; every entanglement of an ESA-listed animal without an incidental take permit from National Marine Fisheries Service is illegal. These violations leave the Department vulnerable to lawsuits that can end up shutting the fishery down. So the urgency of the situation cannot be understated. And it’s important we maintain some level of focus on this, even in the face of offshore wind and all these other issues the fishery is facing.</a:t>
            </a:r>
          </a:p>
        </p:txBody>
      </p:sp>
      <p:sp>
        <p:nvSpPr>
          <p:cNvPr id="4" name="Slide Number Placeholder 3"/>
          <p:cNvSpPr>
            <a:spLocks noGrp="1"/>
          </p:cNvSpPr>
          <p:nvPr>
            <p:ph type="sldNum" sz="quarter" idx="5"/>
          </p:nvPr>
        </p:nvSpPr>
        <p:spPr/>
        <p:txBody>
          <a:bodyPr/>
          <a:lstStyle/>
          <a:p>
            <a:fld id="{9A628E4F-335F-45F5-A2FC-FE9487D09098}" type="slidenum">
              <a:rPr lang="en-US" smtClean="0"/>
              <a:pPr/>
              <a:t>18</a:t>
            </a:fld>
            <a:endParaRPr lang="en-US"/>
          </a:p>
        </p:txBody>
      </p:sp>
    </p:spTree>
    <p:extLst>
      <p:ext uri="{BB962C8B-B14F-4D97-AF65-F5344CB8AC3E}">
        <p14:creationId xmlns:p14="http://schemas.microsoft.com/office/powerpoint/2010/main" val="176317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448" y="1494925"/>
            <a:ext cx="10352405" cy="3180151"/>
          </a:xfrm>
        </p:spPr>
        <p:txBody>
          <a:bodyPr anchor="b"/>
          <a:lstStyle>
            <a:lvl1pPr algn="ctr">
              <a:defRPr sz="8000"/>
            </a:lvl1pPr>
          </a:lstStyle>
          <a:p>
            <a:r>
              <a:rPr lang="en-US" dirty="0"/>
              <a:t>Click to edit Master title style</a:t>
            </a:r>
          </a:p>
        </p:txBody>
      </p:sp>
      <p:sp>
        <p:nvSpPr>
          <p:cNvPr id="3" name="Subtitle 2"/>
          <p:cNvSpPr>
            <a:spLocks noGrp="1"/>
          </p:cNvSpPr>
          <p:nvPr>
            <p:ph type="subTitle" idx="1"/>
          </p:nvPr>
        </p:nvSpPr>
        <p:spPr>
          <a:xfrm>
            <a:off x="1522413" y="4797715"/>
            <a:ext cx="9134475" cy="22053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2112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6804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5812" y="486326"/>
            <a:ext cx="2626162" cy="774104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7328" y="486326"/>
            <a:ext cx="7726243" cy="774104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984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948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0984" y="2277278"/>
            <a:ext cx="10504646" cy="3799687"/>
          </a:xfrm>
        </p:spPr>
        <p:txBody>
          <a:bodyPr anchor="b"/>
          <a:lstStyle>
            <a:lvl1pPr>
              <a:defRPr sz="8000"/>
            </a:lvl1pPr>
          </a:lstStyle>
          <a:p>
            <a:r>
              <a:rPr lang="en-US" dirty="0"/>
              <a:t>Click to edit Master title style</a:t>
            </a:r>
          </a:p>
        </p:txBody>
      </p:sp>
      <p:sp>
        <p:nvSpPr>
          <p:cNvPr id="3" name="Text Placeholder 2"/>
          <p:cNvSpPr>
            <a:spLocks noGrp="1"/>
          </p:cNvSpPr>
          <p:nvPr>
            <p:ph type="body" idx="1"/>
          </p:nvPr>
        </p:nvSpPr>
        <p:spPr>
          <a:xfrm>
            <a:off x="830984" y="6112912"/>
            <a:ext cx="10504646" cy="1998166"/>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01875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7327" y="2431631"/>
            <a:ext cx="5176203" cy="57957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65770" y="2431631"/>
            <a:ext cx="5176203" cy="57957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229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13" y="486328"/>
            <a:ext cx="10504646" cy="1765576"/>
          </a:xfrm>
        </p:spPr>
        <p:txBody>
          <a:bodyPr/>
          <a:lstStyle/>
          <a:p>
            <a:r>
              <a:rPr lang="en-US" dirty="0"/>
              <a:t>Click to edit Master title style</a:t>
            </a:r>
          </a:p>
        </p:txBody>
      </p:sp>
      <p:sp>
        <p:nvSpPr>
          <p:cNvPr id="3" name="Text Placeholder 2"/>
          <p:cNvSpPr>
            <a:spLocks noGrp="1"/>
          </p:cNvSpPr>
          <p:nvPr>
            <p:ph type="body" idx="1"/>
          </p:nvPr>
        </p:nvSpPr>
        <p:spPr>
          <a:xfrm>
            <a:off x="838915" y="2239216"/>
            <a:ext cx="5152414" cy="1097405"/>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838915" y="3336620"/>
            <a:ext cx="5152414" cy="49076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65771" y="2239216"/>
            <a:ext cx="5177789" cy="1097405"/>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65771" y="3336620"/>
            <a:ext cx="5177789" cy="49076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8737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05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2729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3" y="608965"/>
            <a:ext cx="3928141" cy="2131378"/>
          </a:xfrm>
        </p:spPr>
        <p:txBody>
          <a:bodyPr anchor="b"/>
          <a:lstStyle>
            <a:lvl1pPr>
              <a:defRPr sz="4267"/>
            </a:lvl1pPr>
          </a:lstStyle>
          <a:p>
            <a:r>
              <a:rPr lang="en-US" dirty="0"/>
              <a:t>Click to edit Master title style</a:t>
            </a:r>
          </a:p>
        </p:txBody>
      </p:sp>
      <p:sp>
        <p:nvSpPr>
          <p:cNvPr id="3" name="Content Placeholder 2"/>
          <p:cNvSpPr>
            <a:spLocks noGrp="1"/>
          </p:cNvSpPr>
          <p:nvPr>
            <p:ph idx="1"/>
          </p:nvPr>
        </p:nvSpPr>
        <p:spPr>
          <a:xfrm>
            <a:off x="5177789" y="1315197"/>
            <a:ext cx="6165771" cy="6491398"/>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8913" y="2740343"/>
            <a:ext cx="3928141" cy="5076823"/>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677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3" y="608965"/>
            <a:ext cx="3928141" cy="2131378"/>
          </a:xfrm>
        </p:spPr>
        <p:txBody>
          <a:bodyPr anchor="b"/>
          <a:lstStyle>
            <a:lvl1pPr>
              <a:defRPr sz="4267"/>
            </a:lvl1pPr>
          </a:lstStyle>
          <a:p>
            <a:r>
              <a:rPr lang="en-US" dirty="0"/>
              <a:t>Click to edit Master title style</a:t>
            </a:r>
          </a:p>
        </p:txBody>
      </p:sp>
      <p:sp>
        <p:nvSpPr>
          <p:cNvPr id="3" name="Picture Placeholder 2"/>
          <p:cNvSpPr>
            <a:spLocks noGrp="1" noChangeAspect="1"/>
          </p:cNvSpPr>
          <p:nvPr>
            <p:ph type="pic" idx="1"/>
          </p:nvPr>
        </p:nvSpPr>
        <p:spPr>
          <a:xfrm>
            <a:off x="5177789" y="1315197"/>
            <a:ext cx="6165771" cy="6491398"/>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838913" y="2740343"/>
            <a:ext cx="3928141" cy="5076823"/>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504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327" y="486328"/>
            <a:ext cx="10504646" cy="17655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7327" y="2431631"/>
            <a:ext cx="10504646" cy="5795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7327" y="8466307"/>
            <a:ext cx="2740343" cy="486326"/>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8/21/2022</a:t>
            </a:fld>
            <a:endParaRPr lang="en-US" dirty="0"/>
          </a:p>
        </p:txBody>
      </p:sp>
      <p:sp>
        <p:nvSpPr>
          <p:cNvPr id="5" name="Footer Placeholder 4"/>
          <p:cNvSpPr>
            <a:spLocks noGrp="1"/>
          </p:cNvSpPr>
          <p:nvPr>
            <p:ph type="ftr" sz="quarter" idx="3"/>
          </p:nvPr>
        </p:nvSpPr>
        <p:spPr>
          <a:xfrm>
            <a:off x="4034393" y="8466307"/>
            <a:ext cx="4110514" cy="486326"/>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01630" y="8466307"/>
            <a:ext cx="2740343" cy="486326"/>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9241928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dfw.wa.gov/fishing/where-to-buy-local-seafoo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dfw.wa.gov/fishing/commercial/crab/coastal/marine-entanglements" TargetMode="Externa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hyperlink" Target="https://wdfw.wa.gov/fishing/management/puget-sound-management-plan"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E882-66BF-458E-941B-F129D7A61462}"/>
              </a:ext>
            </a:extLst>
          </p:cNvPr>
          <p:cNvSpPr>
            <a:spLocks noGrp="1"/>
          </p:cNvSpPr>
          <p:nvPr>
            <p:ph type="ctrTitle"/>
          </p:nvPr>
        </p:nvSpPr>
        <p:spPr>
          <a:xfrm>
            <a:off x="-245660" y="321171"/>
            <a:ext cx="12132859" cy="1603163"/>
          </a:xfrm>
        </p:spPr>
        <p:txBody>
          <a:bodyPr>
            <a:normAutofit/>
          </a:bodyPr>
          <a:lstStyle/>
          <a:p>
            <a:r>
              <a:rPr lang="en-US" dirty="0"/>
              <a:t>WDFW Update to PSMFC</a:t>
            </a:r>
          </a:p>
        </p:txBody>
      </p:sp>
      <p:sp>
        <p:nvSpPr>
          <p:cNvPr id="3" name="Subtitle 2">
            <a:extLst>
              <a:ext uri="{FF2B5EF4-FFF2-40B4-BE49-F238E27FC236}">
                <a16:creationId xmlns:a16="http://schemas.microsoft.com/office/drawing/2014/main" id="{072FD121-2AE0-4E42-BD6F-9963462714BD}"/>
              </a:ext>
            </a:extLst>
          </p:cNvPr>
          <p:cNvSpPr>
            <a:spLocks noGrp="1"/>
          </p:cNvSpPr>
          <p:nvPr>
            <p:ph type="subTitle" idx="1"/>
          </p:nvPr>
        </p:nvSpPr>
        <p:spPr>
          <a:xfrm>
            <a:off x="1522412" y="2148138"/>
            <a:ext cx="9134475" cy="787400"/>
          </a:xfrm>
        </p:spPr>
        <p:txBody>
          <a:bodyPr>
            <a:noAutofit/>
          </a:bodyPr>
          <a:lstStyle/>
          <a:p>
            <a:r>
              <a:rPr lang="en-US" sz="3600" dirty="0"/>
              <a:t>Nate Pamplin, Director of External Affairs</a:t>
            </a:r>
          </a:p>
          <a:p>
            <a:r>
              <a:rPr lang="en-US" sz="3600" dirty="0"/>
              <a:t>Washington Department of Fish and Wildlife</a:t>
            </a:r>
          </a:p>
          <a:p>
            <a:r>
              <a:rPr lang="en-US" sz="3600" dirty="0"/>
              <a:t>August 2022</a:t>
            </a:r>
          </a:p>
        </p:txBody>
      </p:sp>
      <p:pic>
        <p:nvPicPr>
          <p:cNvPr id="7" name="Picture 6">
            <a:extLst>
              <a:ext uri="{FF2B5EF4-FFF2-40B4-BE49-F238E27FC236}">
                <a16:creationId xmlns:a16="http://schemas.microsoft.com/office/drawing/2014/main" id="{0B3985EF-2D59-4E55-8E9B-7EAE7FDB2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758" y="4244006"/>
            <a:ext cx="6092398" cy="4569298"/>
          </a:xfrm>
          <a:prstGeom prst="rect">
            <a:avLst/>
          </a:prstGeom>
        </p:spPr>
      </p:pic>
    </p:spTree>
    <p:extLst>
      <p:ext uri="{BB962C8B-B14F-4D97-AF65-F5344CB8AC3E}">
        <p14:creationId xmlns:p14="http://schemas.microsoft.com/office/powerpoint/2010/main" val="385686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BA4A-B6B8-04B8-6317-86D1A035FEA3}"/>
              </a:ext>
            </a:extLst>
          </p:cNvPr>
          <p:cNvSpPr>
            <a:spLocks noGrp="1"/>
          </p:cNvSpPr>
          <p:nvPr>
            <p:ph type="title"/>
          </p:nvPr>
        </p:nvSpPr>
        <p:spPr>
          <a:xfrm>
            <a:off x="838913" y="608965"/>
            <a:ext cx="10501474" cy="848360"/>
          </a:xfrm>
        </p:spPr>
        <p:txBody>
          <a:bodyPr>
            <a:noAutofit/>
          </a:bodyPr>
          <a:lstStyle/>
          <a:p>
            <a:r>
              <a:rPr lang="en-US" sz="4800" dirty="0"/>
              <a:t>Columbia River Pinniped Management</a:t>
            </a:r>
          </a:p>
        </p:txBody>
      </p:sp>
      <p:sp>
        <p:nvSpPr>
          <p:cNvPr id="4" name="Text Placeholder 3">
            <a:extLst>
              <a:ext uri="{FF2B5EF4-FFF2-40B4-BE49-F238E27FC236}">
                <a16:creationId xmlns:a16="http://schemas.microsoft.com/office/drawing/2014/main" id="{1E4AEA7B-8CC2-3CC9-B0BF-6630CFA00AAD}"/>
              </a:ext>
            </a:extLst>
          </p:cNvPr>
          <p:cNvSpPr>
            <a:spLocks noGrp="1"/>
          </p:cNvSpPr>
          <p:nvPr>
            <p:ph type="body" sz="half" idx="2"/>
          </p:nvPr>
        </p:nvSpPr>
        <p:spPr>
          <a:xfrm>
            <a:off x="838913" y="1857375"/>
            <a:ext cx="10748250" cy="6668135"/>
          </a:xfrm>
        </p:spPr>
        <p:txBody>
          <a:bodyPr>
            <a:normAutofit/>
          </a:bodyPr>
          <a:lstStyle/>
          <a:p>
            <a:pPr marL="457200" indent="-457200">
              <a:buFont typeface="Arial" panose="020B0604020202020204" pitchFamily="34" charset="0"/>
              <a:buChar char="•"/>
            </a:pPr>
            <a:r>
              <a:rPr lang="en-US" sz="2800" dirty="0"/>
              <a:t>Since new authorization granted in August 2020 under MMPA 120(f):</a:t>
            </a:r>
          </a:p>
          <a:p>
            <a:pPr marL="1066785" lvl="1" indent="-457200">
              <a:buFontTx/>
              <a:buChar char="-"/>
            </a:pPr>
            <a:r>
              <a:rPr lang="en-US" sz="2800" dirty="0"/>
              <a:t>53 Steller sea lions and 46 California sea lions removed (WA/OR)</a:t>
            </a:r>
          </a:p>
          <a:p>
            <a:pPr marL="1066785" lvl="1" indent="-457200">
              <a:buFontTx/>
              <a:buChar char="-"/>
            </a:pPr>
            <a:r>
              <a:rPr lang="en-US" sz="2800" dirty="0"/>
              <a:t>Estimated cumulative &gt;11,000 salmon will be “saved” by one year of removals under new authorization (2020-2021)</a:t>
            </a:r>
          </a:p>
          <a:p>
            <a:pPr marL="457200" indent="-457200">
              <a:buFont typeface="Arial" panose="020B0604020202020204" pitchFamily="34" charset="0"/>
              <a:buChar char="•"/>
            </a:pPr>
            <a:r>
              <a:rPr lang="en-US" sz="2800" dirty="0"/>
              <a:t>Immediate future:</a:t>
            </a:r>
          </a:p>
          <a:p>
            <a:pPr marL="1066785" lvl="1" indent="-457200">
              <a:buFontTx/>
              <a:buChar char="-"/>
            </a:pPr>
            <a:r>
              <a:rPr lang="en-US" sz="2800" dirty="0"/>
              <a:t>Continued removals at Bonneville Dam in partnership with ODFW, IDFG, CRITFC</a:t>
            </a:r>
          </a:p>
          <a:p>
            <a:pPr marL="1066785" lvl="1" indent="-457200">
              <a:buFontTx/>
              <a:buChar char="-"/>
            </a:pPr>
            <a:r>
              <a:rPr lang="en-US" sz="2800" dirty="0"/>
              <a:t>Updated equipment and protocols to better handle Steller SLs</a:t>
            </a:r>
          </a:p>
          <a:p>
            <a:pPr marL="1066785" lvl="1" indent="-457200">
              <a:buFontTx/>
              <a:buChar char="-"/>
            </a:pPr>
            <a:r>
              <a:rPr lang="en-US" sz="2800" dirty="0"/>
              <a:t>Expansion into Washington’s tributaries (monitoring, removals)</a:t>
            </a:r>
          </a:p>
          <a:p>
            <a:pPr marL="457200" indent="-457200">
              <a:buFont typeface="Arial" panose="020B0604020202020204" pitchFamily="34" charset="0"/>
              <a:buChar char="•"/>
            </a:pPr>
            <a:r>
              <a:rPr lang="en-US" sz="2800" dirty="0"/>
              <a:t>Slated to receive $892,000 in </a:t>
            </a:r>
            <a:r>
              <a:rPr lang="en-US" sz="2800" u="sng" dirty="0"/>
              <a:t>one-time</a:t>
            </a:r>
            <a:r>
              <a:rPr lang="en-US" sz="2800" dirty="0"/>
              <a:t> Community Project Funding routed through NOAA to begin in October 2022</a:t>
            </a:r>
          </a:p>
          <a:p>
            <a:pPr marL="457200" indent="-457200">
              <a:buFont typeface="Arial" panose="020B0604020202020204" pitchFamily="34" charset="0"/>
              <a:buChar char="•"/>
            </a:pPr>
            <a:r>
              <a:rPr lang="en-US" sz="2800" dirty="0"/>
              <a:t>BUT, concern about loss of annual $300,000 from NOAA (split with ODFW, $150,000 to WDFW) historically routed through PSMFC</a:t>
            </a:r>
          </a:p>
          <a:p>
            <a:pPr marL="457200" indent="-457200">
              <a:buFont typeface="Arial" panose="020B0604020202020204" pitchFamily="34" charset="0"/>
              <a:buChar char="•"/>
            </a:pPr>
            <a:r>
              <a:rPr lang="en-US" sz="2800" dirty="0"/>
              <a:t>Future of state funding unknown, currently ends June 2023</a:t>
            </a:r>
          </a:p>
        </p:txBody>
      </p:sp>
    </p:spTree>
    <p:extLst>
      <p:ext uri="{BB962C8B-B14F-4D97-AF65-F5344CB8AC3E}">
        <p14:creationId xmlns:p14="http://schemas.microsoft.com/office/powerpoint/2010/main" val="2086764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C8C0E-73EF-009E-7D3A-83F60F67D251}"/>
              </a:ext>
            </a:extLst>
          </p:cNvPr>
          <p:cNvSpPr>
            <a:spLocks noGrp="1"/>
          </p:cNvSpPr>
          <p:nvPr>
            <p:ph type="title"/>
          </p:nvPr>
        </p:nvSpPr>
        <p:spPr>
          <a:xfrm>
            <a:off x="838913" y="689647"/>
            <a:ext cx="10748250" cy="708344"/>
          </a:xfrm>
        </p:spPr>
        <p:txBody>
          <a:bodyPr>
            <a:noAutofit/>
          </a:bodyPr>
          <a:lstStyle/>
          <a:p>
            <a:r>
              <a:rPr lang="en-US" sz="4800" dirty="0"/>
              <a:t>WDFW Puget Sound Pinniped Work</a:t>
            </a:r>
          </a:p>
        </p:txBody>
      </p:sp>
      <p:sp>
        <p:nvSpPr>
          <p:cNvPr id="4" name="Text Placeholder 3">
            <a:extLst>
              <a:ext uri="{FF2B5EF4-FFF2-40B4-BE49-F238E27FC236}">
                <a16:creationId xmlns:a16="http://schemas.microsoft.com/office/drawing/2014/main" id="{A92B7E3A-9CC3-4F6E-507D-F0B1AE10E27C}"/>
              </a:ext>
            </a:extLst>
          </p:cNvPr>
          <p:cNvSpPr>
            <a:spLocks noGrp="1"/>
          </p:cNvSpPr>
          <p:nvPr>
            <p:ph type="body" sz="half" idx="2"/>
          </p:nvPr>
        </p:nvSpPr>
        <p:spPr>
          <a:xfrm>
            <a:off x="571500" y="2097740"/>
            <a:ext cx="11401425" cy="6660497"/>
          </a:xfrm>
        </p:spPr>
        <p:txBody>
          <a:bodyPr>
            <a:noAutofit/>
          </a:bodyPr>
          <a:lstStyle/>
          <a:p>
            <a:pPr marL="342900" indent="-342900">
              <a:buFont typeface="Arial" panose="020B0604020202020204" pitchFamily="34" charset="0"/>
              <a:buChar char="•"/>
            </a:pPr>
            <a:r>
              <a:rPr lang="en-US" sz="2800" dirty="0"/>
              <a:t>Harbor seal diet studies:</a:t>
            </a:r>
          </a:p>
          <a:p>
            <a:pPr marL="1066785" lvl="1" indent="-457200">
              <a:buFontTx/>
              <a:buChar char="-"/>
            </a:pPr>
            <a:r>
              <a:rPr lang="en-US" sz="2800" dirty="0"/>
              <a:t>Major, year-round harbor seal diet in Southern Puget Sound</a:t>
            </a:r>
          </a:p>
          <a:p>
            <a:pPr marL="1066785" lvl="1" indent="-457200">
              <a:buFontTx/>
              <a:buChar char="-"/>
            </a:pPr>
            <a:r>
              <a:rPr lang="en-US" sz="2800" dirty="0"/>
              <a:t>New method for estimating Chinook length from vertebra size</a:t>
            </a:r>
          </a:p>
          <a:p>
            <a:pPr marL="1066785" lvl="1" indent="-457200">
              <a:buFontTx/>
              <a:buChar char="-"/>
            </a:pPr>
            <a:r>
              <a:rPr lang="en-US" sz="2800" dirty="0"/>
              <a:t>Improving genetic techniques for improvement of diet studies</a:t>
            </a:r>
          </a:p>
          <a:p>
            <a:pPr marL="342900" indent="-342900">
              <a:buFont typeface="Arial" panose="020B0604020202020204" pitchFamily="34" charset="0"/>
              <a:buChar char="•"/>
            </a:pPr>
            <a:r>
              <a:rPr lang="en-US" sz="2800" dirty="0"/>
              <a:t>Aerial surveys (harbor seals, Steller sea lions)</a:t>
            </a:r>
          </a:p>
          <a:p>
            <a:pPr marL="1066785" lvl="1" indent="-457200">
              <a:buFontTx/>
              <a:buChar char="-"/>
            </a:pPr>
            <a:r>
              <a:rPr lang="en-US" sz="2800" dirty="0"/>
              <a:t>Abundance estimates for WA’s four harbor seal stocks, Steller SLs</a:t>
            </a:r>
          </a:p>
          <a:p>
            <a:pPr marL="1066785" lvl="1" indent="-457200">
              <a:buFontTx/>
              <a:buChar char="-"/>
            </a:pPr>
            <a:r>
              <a:rPr lang="en-US" sz="2800" dirty="0"/>
              <a:t>Will update NOAA’s stock assessments; research paper forthcoming</a:t>
            </a:r>
          </a:p>
          <a:p>
            <a:pPr marL="342900" indent="-342900">
              <a:buFont typeface="Arial" panose="020B0604020202020204" pitchFamily="34" charset="0"/>
              <a:buChar char="•"/>
            </a:pPr>
            <a:r>
              <a:rPr lang="en-US" sz="2800" dirty="0"/>
              <a:t>Stillaguamish Chinook predator project</a:t>
            </a:r>
          </a:p>
          <a:p>
            <a:pPr marL="1066785" lvl="1" indent="-457200">
              <a:buFontTx/>
              <a:buChar char="-"/>
            </a:pPr>
            <a:r>
              <a:rPr lang="en-US" sz="2800" dirty="0"/>
              <a:t>Investigating pinniped/avian predation on Chinook in river/estuary</a:t>
            </a:r>
          </a:p>
          <a:p>
            <a:pPr marL="1066785" lvl="1" indent="-457200">
              <a:buFontTx/>
              <a:buChar char="-"/>
            </a:pPr>
            <a:r>
              <a:rPr lang="en-US" sz="2800" dirty="0"/>
              <a:t>Seasonal changes in predator abundance and distribution</a:t>
            </a:r>
          </a:p>
          <a:p>
            <a:pPr marL="1066785" lvl="1" indent="-457200">
              <a:buFontTx/>
              <a:buChar char="-"/>
            </a:pPr>
            <a:r>
              <a:rPr lang="en-US" sz="2800" dirty="0"/>
              <a:t>Predator mark/scar rate on adult Chinook collected for hatchery</a:t>
            </a:r>
          </a:p>
          <a:p>
            <a:pPr marL="1066785" lvl="1" indent="-457200">
              <a:buFontTx/>
              <a:buChar char="-"/>
            </a:pPr>
            <a:r>
              <a:rPr lang="en-US" sz="2800" dirty="0"/>
              <a:t>Satellite tagging of harbor seals to assess seasonal movements, river use, foraging behavior</a:t>
            </a:r>
          </a:p>
          <a:p>
            <a:pPr marL="342900" indent="-342900">
              <a:buFont typeface="Arial" panose="020B0604020202020204" pitchFamily="34" charset="0"/>
              <a:buChar char="•"/>
            </a:pPr>
            <a:r>
              <a:rPr lang="en-US" sz="2800" dirty="0"/>
              <a:t>Partnership with Oceans Initiative, Acoustic Startle Device</a:t>
            </a:r>
          </a:p>
          <a:p>
            <a:pPr marL="1066785" lvl="1" indent="-457200">
              <a:buFontTx/>
              <a:buChar char="-"/>
            </a:pPr>
            <a:r>
              <a:rPr lang="en-US" sz="2800" dirty="0"/>
              <a:t>Deschutes River, Olympia</a:t>
            </a:r>
          </a:p>
          <a:p>
            <a:pPr marL="1066785" lvl="1" indent="-457200">
              <a:buFontTx/>
              <a:buChar char="-"/>
            </a:pPr>
            <a:endParaRPr lang="en-US" sz="2800" dirty="0"/>
          </a:p>
        </p:txBody>
      </p:sp>
    </p:spTree>
    <p:extLst>
      <p:ext uri="{BB962C8B-B14F-4D97-AF65-F5344CB8AC3E}">
        <p14:creationId xmlns:p14="http://schemas.microsoft.com/office/powerpoint/2010/main" val="1335584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EE747-3E50-8D2E-5592-78F9C140C37A}"/>
              </a:ext>
            </a:extLst>
          </p:cNvPr>
          <p:cNvSpPr>
            <a:spLocks noGrp="1"/>
          </p:cNvSpPr>
          <p:nvPr>
            <p:ph type="title"/>
          </p:nvPr>
        </p:nvSpPr>
        <p:spPr>
          <a:xfrm>
            <a:off x="838913" y="608965"/>
            <a:ext cx="10501474" cy="834073"/>
          </a:xfrm>
        </p:spPr>
        <p:txBody>
          <a:bodyPr>
            <a:normAutofit/>
          </a:bodyPr>
          <a:lstStyle/>
          <a:p>
            <a:r>
              <a:rPr lang="en-US" sz="4800" dirty="0"/>
              <a:t>WSAS Pinniped Predation Report</a:t>
            </a:r>
          </a:p>
        </p:txBody>
      </p:sp>
      <p:sp>
        <p:nvSpPr>
          <p:cNvPr id="4" name="Text Placeholder 3">
            <a:extLst>
              <a:ext uri="{FF2B5EF4-FFF2-40B4-BE49-F238E27FC236}">
                <a16:creationId xmlns:a16="http://schemas.microsoft.com/office/drawing/2014/main" id="{11B511FD-6E23-A787-5959-07E19636CB24}"/>
              </a:ext>
            </a:extLst>
          </p:cNvPr>
          <p:cNvSpPr>
            <a:spLocks noGrp="1"/>
          </p:cNvSpPr>
          <p:nvPr>
            <p:ph type="body" sz="half" idx="2"/>
          </p:nvPr>
        </p:nvSpPr>
        <p:spPr>
          <a:xfrm>
            <a:off x="663816" y="2014539"/>
            <a:ext cx="11009377" cy="4211163"/>
          </a:xfrm>
        </p:spPr>
        <p:txBody>
          <a:bodyPr>
            <a:normAutofit/>
          </a:bodyPr>
          <a:lstStyle/>
          <a:p>
            <a:pPr marL="342900" indent="-342900">
              <a:spcBef>
                <a:spcPts val="1800"/>
              </a:spcBef>
              <a:buFont typeface="Arial" panose="020B0604020202020204" pitchFamily="34" charset="0"/>
              <a:buChar char="•"/>
            </a:pPr>
            <a:r>
              <a:rPr lang="en-US" sz="2800" dirty="0"/>
              <a:t>Washington State Academy of Sciences contracted to assemble a panel to assess pinniped predation on salmonids in Washington</a:t>
            </a:r>
          </a:p>
          <a:p>
            <a:pPr marL="342900" indent="-342900">
              <a:spcBef>
                <a:spcPts val="1800"/>
              </a:spcBef>
              <a:buFont typeface="Arial" panose="020B0604020202020204" pitchFamily="34" charset="0"/>
              <a:buChar char="•"/>
            </a:pPr>
            <a:r>
              <a:rPr lang="en-US" sz="2800" dirty="0"/>
              <a:t>Panel convened workshops with state and tribal, researchers, other stakeholders</a:t>
            </a:r>
          </a:p>
          <a:p>
            <a:pPr marL="342900" indent="-342900">
              <a:spcBef>
                <a:spcPts val="1800"/>
              </a:spcBef>
              <a:buFont typeface="Arial" panose="020B0604020202020204" pitchFamily="34" charset="0"/>
              <a:buChar char="•"/>
            </a:pPr>
            <a:r>
              <a:rPr lang="en-US" sz="2800" dirty="0"/>
              <a:t>Literature review and summary of current state of knowledge</a:t>
            </a:r>
          </a:p>
          <a:p>
            <a:pPr marL="342900" indent="-342900">
              <a:spcBef>
                <a:spcPts val="1800"/>
              </a:spcBef>
              <a:buFont typeface="Arial" panose="020B0604020202020204" pitchFamily="34" charset="0"/>
              <a:buChar char="•"/>
            </a:pPr>
            <a:r>
              <a:rPr lang="en-US" sz="2800" dirty="0"/>
              <a:t>Report due Nov. 2022 including evaluation of potential management actions, recommendations for future research</a:t>
            </a:r>
          </a:p>
          <a:p>
            <a:pPr>
              <a:spcBef>
                <a:spcPts val="1800"/>
              </a:spcBef>
            </a:pPr>
            <a:endParaRPr lang="en-US" sz="2800" dirty="0"/>
          </a:p>
        </p:txBody>
      </p:sp>
      <p:pic>
        <p:nvPicPr>
          <p:cNvPr id="5" name="Picture 4" descr="A seal lying on a rock&#10;&#10;Description automatically generated with medium confidence">
            <a:extLst>
              <a:ext uri="{FF2B5EF4-FFF2-40B4-BE49-F238E27FC236}">
                <a16:creationId xmlns:a16="http://schemas.microsoft.com/office/drawing/2014/main" id="{E22BBAA8-2FC4-E4C0-4450-FD89723827C6}"/>
              </a:ext>
            </a:extLst>
          </p:cNvPr>
          <p:cNvPicPr>
            <a:picLocks noChangeAspect="1"/>
          </p:cNvPicPr>
          <p:nvPr/>
        </p:nvPicPr>
        <p:blipFill rotWithShape="1">
          <a:blip r:embed="rId2" cstate="hqprint">
            <a:alphaModFix/>
            <a:extLst>
              <a:ext uri="{28A0092B-C50C-407E-A947-70E740481C1C}">
                <a14:useLocalDpi xmlns:a14="http://schemas.microsoft.com/office/drawing/2010/main"/>
              </a:ext>
            </a:extLst>
          </a:blip>
          <a:srcRect t="31373" b="29961"/>
          <a:stretch/>
        </p:blipFill>
        <p:spPr>
          <a:xfrm>
            <a:off x="0" y="6405564"/>
            <a:ext cx="12191980" cy="2728911"/>
          </a:xfrm>
          <a:prstGeom prst="rect">
            <a:avLst/>
          </a:prstGeom>
        </p:spPr>
      </p:pic>
    </p:spTree>
    <p:extLst>
      <p:ext uri="{BB962C8B-B14F-4D97-AF65-F5344CB8AC3E}">
        <p14:creationId xmlns:p14="http://schemas.microsoft.com/office/powerpoint/2010/main" val="3027091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A30C5-0DBF-401B-8F2B-34AAF30F2F4F}"/>
              </a:ext>
            </a:extLst>
          </p:cNvPr>
          <p:cNvSpPr>
            <a:spLocks noGrp="1"/>
          </p:cNvSpPr>
          <p:nvPr>
            <p:ph idx="1"/>
          </p:nvPr>
        </p:nvSpPr>
        <p:spPr>
          <a:xfrm>
            <a:off x="858117" y="2456555"/>
            <a:ext cx="4224871" cy="6445398"/>
          </a:xfrm>
          <a:solidFill>
            <a:schemeClr val="bg1"/>
          </a:solidFill>
        </p:spPr>
        <p:txBody>
          <a:bodyPr>
            <a:noAutofit/>
          </a:bodyPr>
          <a:lstStyle/>
          <a:p>
            <a:pPr marL="0" indent="0">
              <a:spcAft>
                <a:spcPts val="799"/>
              </a:spcAft>
              <a:buNone/>
            </a:pPr>
            <a:r>
              <a:rPr lang="en-US" sz="2900" dirty="0"/>
              <a:t>Objectives</a:t>
            </a:r>
          </a:p>
          <a:p>
            <a:pPr>
              <a:spcAft>
                <a:spcPts val="799"/>
              </a:spcAft>
            </a:pPr>
            <a:r>
              <a:rPr lang="en-US" sz="2900" dirty="0"/>
              <a:t>Instill a sense of pride </a:t>
            </a:r>
            <a:br>
              <a:rPr lang="en-US" sz="2900" dirty="0"/>
            </a:br>
            <a:r>
              <a:rPr lang="en-US" sz="2900" dirty="0"/>
              <a:t>in Washington caught seafood products and sustainably managed fisheries</a:t>
            </a:r>
          </a:p>
          <a:p>
            <a:pPr>
              <a:spcAft>
                <a:spcPts val="799"/>
              </a:spcAft>
            </a:pPr>
            <a:r>
              <a:rPr lang="en-US" sz="2900" dirty="0"/>
              <a:t>Improve understanding of fisheries management</a:t>
            </a:r>
          </a:p>
          <a:p>
            <a:pPr>
              <a:spcAft>
                <a:spcPts val="799"/>
              </a:spcAft>
            </a:pPr>
            <a:r>
              <a:rPr lang="en-US" sz="2900" dirty="0"/>
              <a:t>Increase consumer awareness of where and how to purchase Washington caught seafood</a:t>
            </a:r>
          </a:p>
        </p:txBody>
      </p:sp>
      <p:pic>
        <p:nvPicPr>
          <p:cNvPr id="8" name="Picture 7">
            <a:extLst>
              <a:ext uri="{FF2B5EF4-FFF2-40B4-BE49-F238E27FC236}">
                <a16:creationId xmlns:a16="http://schemas.microsoft.com/office/drawing/2014/main" id="{5AC7BBA6-5A01-4287-B989-D940452CE7D8}"/>
              </a:ext>
            </a:extLst>
          </p:cNvPr>
          <p:cNvPicPr/>
          <p:nvPr/>
        </p:nvPicPr>
        <p:blipFill rotWithShape="1">
          <a:blip r:embed="rId3">
            <a:extLst>
              <a:ext uri="{28A0092B-C50C-407E-A947-70E740481C1C}">
                <a14:useLocalDpi xmlns:a14="http://schemas.microsoft.com/office/drawing/2010/main" val="0"/>
              </a:ext>
            </a:extLst>
          </a:blip>
          <a:srcRect l="19556" t="-11780" r="17602" b="-9581"/>
          <a:stretch/>
        </p:blipFill>
        <p:spPr bwMode="auto">
          <a:xfrm>
            <a:off x="4872946" y="-549596"/>
            <a:ext cx="7538582" cy="10436866"/>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E0B9F83-7769-4581-AE10-A7BBFC62A475}"/>
              </a:ext>
            </a:extLst>
          </p:cNvPr>
          <p:cNvSpPr>
            <a:spLocks noGrp="1"/>
          </p:cNvSpPr>
          <p:nvPr>
            <p:ph type="title"/>
          </p:nvPr>
        </p:nvSpPr>
        <p:spPr>
          <a:xfrm>
            <a:off x="858117" y="493684"/>
            <a:ext cx="4821167" cy="2477826"/>
          </a:xfrm>
        </p:spPr>
        <p:txBody>
          <a:bodyPr>
            <a:normAutofit fontScale="90000"/>
          </a:bodyPr>
          <a:lstStyle/>
          <a:p>
            <a:r>
              <a:rPr lang="en-US" b="1" dirty="0"/>
              <a:t>SEAFOOD MARKETING INITIATIVE</a:t>
            </a:r>
            <a:br>
              <a:rPr lang="en-US" dirty="0"/>
            </a:br>
            <a:br>
              <a:rPr lang="en-US" dirty="0"/>
            </a:br>
            <a:endParaRPr lang="en-US" dirty="0"/>
          </a:p>
        </p:txBody>
      </p:sp>
    </p:spTree>
    <p:extLst>
      <p:ext uri="{BB962C8B-B14F-4D97-AF65-F5344CB8AC3E}">
        <p14:creationId xmlns:p14="http://schemas.microsoft.com/office/powerpoint/2010/main" val="195454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F9EDB-F40C-4FC2-BA8C-4D26F819886E}"/>
              </a:ext>
            </a:extLst>
          </p:cNvPr>
          <p:cNvSpPr>
            <a:spLocks noGrp="1"/>
          </p:cNvSpPr>
          <p:nvPr>
            <p:ph type="title"/>
          </p:nvPr>
        </p:nvSpPr>
        <p:spPr>
          <a:xfrm>
            <a:off x="710459" y="101494"/>
            <a:ext cx="10504646" cy="1765576"/>
          </a:xfrm>
        </p:spPr>
        <p:txBody>
          <a:bodyPr>
            <a:normAutofit/>
          </a:bodyPr>
          <a:lstStyle/>
          <a:p>
            <a:r>
              <a:rPr lang="en-US" b="1" dirty="0"/>
              <a:t>APPROACH</a:t>
            </a:r>
          </a:p>
        </p:txBody>
      </p:sp>
      <p:sp>
        <p:nvSpPr>
          <p:cNvPr id="9" name="Content Placeholder 2">
            <a:extLst>
              <a:ext uri="{FF2B5EF4-FFF2-40B4-BE49-F238E27FC236}">
                <a16:creationId xmlns:a16="http://schemas.microsoft.com/office/drawing/2014/main" id="{BC0ADC7E-A2F4-47B4-B4BA-7A5A6DE40544}"/>
              </a:ext>
            </a:extLst>
          </p:cNvPr>
          <p:cNvSpPr>
            <a:spLocks noGrp="1"/>
          </p:cNvSpPr>
          <p:nvPr>
            <p:ph idx="1"/>
          </p:nvPr>
        </p:nvSpPr>
        <p:spPr>
          <a:xfrm>
            <a:off x="860903" y="1968166"/>
            <a:ext cx="4480353" cy="6409352"/>
          </a:xfrm>
        </p:spPr>
        <p:txBody>
          <a:bodyPr>
            <a:normAutofit fontScale="92500" lnSpcReduction="10000"/>
          </a:bodyPr>
          <a:lstStyle/>
          <a:p>
            <a:pPr marL="0" indent="0">
              <a:spcBef>
                <a:spcPts val="1598"/>
              </a:spcBef>
              <a:buNone/>
            </a:pPr>
            <a:r>
              <a:rPr lang="en-US" sz="2930" b="1" dirty="0">
                <a:solidFill>
                  <a:schemeClr val="tx2"/>
                </a:solidFill>
              </a:rPr>
              <a:t>Audience</a:t>
            </a:r>
          </a:p>
          <a:p>
            <a:pPr marL="347663" indent="-347663">
              <a:spcBef>
                <a:spcPts val="1598"/>
              </a:spcBef>
            </a:pPr>
            <a:r>
              <a:rPr lang="en-US" sz="2930" dirty="0">
                <a:solidFill>
                  <a:schemeClr val="tx1">
                    <a:lumMod val="75000"/>
                    <a:lumOff val="25000"/>
                  </a:schemeClr>
                </a:solidFill>
              </a:rPr>
              <a:t>General Public</a:t>
            </a:r>
          </a:p>
          <a:p>
            <a:pPr marL="347663" indent="-347663">
              <a:spcBef>
                <a:spcPts val="1598"/>
              </a:spcBef>
            </a:pPr>
            <a:r>
              <a:rPr lang="en-US" sz="2930" dirty="0">
                <a:solidFill>
                  <a:schemeClr val="tx1">
                    <a:lumMod val="75000"/>
                    <a:lumOff val="25000"/>
                  </a:schemeClr>
                </a:solidFill>
              </a:rPr>
              <a:t>Seafood buyers and retailers</a:t>
            </a:r>
          </a:p>
          <a:p>
            <a:pPr marL="347663" indent="-347663">
              <a:spcBef>
                <a:spcPts val="1598"/>
              </a:spcBef>
            </a:pPr>
            <a:r>
              <a:rPr lang="en-US" sz="2930" dirty="0">
                <a:solidFill>
                  <a:schemeClr val="tx1">
                    <a:lumMod val="75000"/>
                    <a:lumOff val="25000"/>
                  </a:schemeClr>
                </a:solidFill>
              </a:rPr>
              <a:t>Restaurants and chefs</a:t>
            </a:r>
          </a:p>
          <a:p>
            <a:pPr marL="0" lvl="0" indent="0">
              <a:buNone/>
            </a:pPr>
            <a:endParaRPr lang="en-US" sz="2930" dirty="0">
              <a:solidFill>
                <a:schemeClr val="tx1">
                  <a:lumMod val="75000"/>
                  <a:lumOff val="25000"/>
                </a:schemeClr>
              </a:solidFill>
            </a:endParaRPr>
          </a:p>
          <a:p>
            <a:pPr marL="0" lvl="0" indent="0">
              <a:buNone/>
            </a:pPr>
            <a:r>
              <a:rPr lang="en-US" sz="2930" b="1" dirty="0">
                <a:solidFill>
                  <a:schemeClr val="tx2"/>
                </a:solidFill>
              </a:rPr>
              <a:t>Partners</a:t>
            </a:r>
          </a:p>
          <a:p>
            <a:pPr marL="347663" indent="-347663">
              <a:spcBef>
                <a:spcPts val="1200"/>
              </a:spcBef>
            </a:pPr>
            <a:r>
              <a:rPr lang="en-US" sz="2930" dirty="0">
                <a:solidFill>
                  <a:schemeClr val="tx1">
                    <a:lumMod val="75000"/>
                    <a:lumOff val="25000"/>
                  </a:schemeClr>
                </a:solidFill>
              </a:rPr>
              <a:t>Industry - harvesters, seafood processors, retailers</a:t>
            </a:r>
          </a:p>
          <a:p>
            <a:pPr marL="347663" indent="-347663">
              <a:spcBef>
                <a:spcPts val="1200"/>
              </a:spcBef>
            </a:pPr>
            <a:r>
              <a:rPr lang="en-US" sz="2930" dirty="0">
                <a:solidFill>
                  <a:schemeClr val="tx1">
                    <a:lumMod val="75000"/>
                    <a:lumOff val="25000"/>
                  </a:schemeClr>
                </a:solidFill>
              </a:rPr>
              <a:t>Local governments, ports</a:t>
            </a:r>
          </a:p>
          <a:p>
            <a:pPr marL="347663" indent="-347663">
              <a:spcBef>
                <a:spcPts val="1200"/>
              </a:spcBef>
            </a:pPr>
            <a:r>
              <a:rPr lang="en-US" sz="2930" dirty="0">
                <a:solidFill>
                  <a:schemeClr val="tx1">
                    <a:lumMod val="75000"/>
                    <a:lumOff val="25000"/>
                  </a:schemeClr>
                </a:solidFill>
              </a:rPr>
              <a:t>Non-governmental Organizations (NGOs)</a:t>
            </a:r>
          </a:p>
          <a:p>
            <a:pPr marL="347663" indent="-347663">
              <a:spcBef>
                <a:spcPts val="1200"/>
              </a:spcBef>
            </a:pPr>
            <a:r>
              <a:rPr lang="en-US" sz="2930" dirty="0">
                <a:solidFill>
                  <a:schemeClr val="tx1">
                    <a:lumMod val="75000"/>
                    <a:lumOff val="25000"/>
                  </a:schemeClr>
                </a:solidFill>
              </a:rPr>
              <a:t>State, federal, tribal government representatives</a:t>
            </a:r>
          </a:p>
          <a:p>
            <a:endParaRPr lang="en-US" sz="2930" dirty="0">
              <a:solidFill>
                <a:schemeClr val="tx1">
                  <a:lumMod val="75000"/>
                  <a:lumOff val="25000"/>
                </a:schemeClr>
              </a:solidFill>
            </a:endParaRPr>
          </a:p>
          <a:p>
            <a:endParaRPr lang="en-US" sz="2930" dirty="0">
              <a:solidFill>
                <a:schemeClr val="tx1">
                  <a:lumMod val="75000"/>
                  <a:lumOff val="25000"/>
                </a:schemeClr>
              </a:solidFill>
            </a:endParaRPr>
          </a:p>
        </p:txBody>
      </p:sp>
      <p:pic>
        <p:nvPicPr>
          <p:cNvPr id="4" name="Picture 3">
            <a:extLst>
              <a:ext uri="{FF2B5EF4-FFF2-40B4-BE49-F238E27FC236}">
                <a16:creationId xmlns:a16="http://schemas.microsoft.com/office/drawing/2014/main" id="{01C62814-2991-48D8-8552-8005C235EF9B}"/>
              </a:ext>
            </a:extLst>
          </p:cNvPr>
          <p:cNvPicPr>
            <a:picLocks noChangeAspect="1"/>
          </p:cNvPicPr>
          <p:nvPr/>
        </p:nvPicPr>
        <p:blipFill rotWithShape="1">
          <a:blip r:embed="rId3"/>
          <a:srcRect l="53904" t="26216" r="9715" b="7031"/>
          <a:stretch/>
        </p:blipFill>
        <p:spPr>
          <a:xfrm>
            <a:off x="5645180" y="2010482"/>
            <a:ext cx="6046689" cy="6030859"/>
          </a:xfrm>
          <a:prstGeom prst="rect">
            <a:avLst/>
          </a:prstGeom>
        </p:spPr>
      </p:pic>
    </p:spTree>
    <p:extLst>
      <p:ext uri="{BB962C8B-B14F-4D97-AF65-F5344CB8AC3E}">
        <p14:creationId xmlns:p14="http://schemas.microsoft.com/office/powerpoint/2010/main" val="2421086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51D48CD-1DB3-4C4D-9FCA-36216936AE54}"/>
              </a:ext>
            </a:extLst>
          </p:cNvPr>
          <p:cNvPicPr>
            <a:picLocks noGrp="1" noChangeAspect="1"/>
          </p:cNvPicPr>
          <p:nvPr>
            <p:ph idx="1"/>
          </p:nvPr>
        </p:nvPicPr>
        <p:blipFill rotWithShape="1">
          <a:blip r:embed="rId3"/>
          <a:srcRect l="25701" t="20649" r="4213" b="2103"/>
          <a:stretch/>
        </p:blipFill>
        <p:spPr>
          <a:xfrm>
            <a:off x="620495" y="410981"/>
            <a:ext cx="10932875" cy="8423275"/>
          </a:xfrm>
          <a:prstGeom prst="rect">
            <a:avLst/>
          </a:prstGeom>
        </p:spPr>
      </p:pic>
      <p:sp>
        <p:nvSpPr>
          <p:cNvPr id="5" name="Rectangle 4">
            <a:extLst>
              <a:ext uri="{FF2B5EF4-FFF2-40B4-BE49-F238E27FC236}">
                <a16:creationId xmlns:a16="http://schemas.microsoft.com/office/drawing/2014/main" id="{2A4E3514-6D39-4771-881C-AF0E1852CDEF}"/>
              </a:ext>
            </a:extLst>
          </p:cNvPr>
          <p:cNvSpPr/>
          <p:nvPr/>
        </p:nvSpPr>
        <p:spPr>
          <a:xfrm>
            <a:off x="5660571" y="8723494"/>
            <a:ext cx="7713557" cy="420243"/>
          </a:xfrm>
          <a:prstGeom prst="rect">
            <a:avLst/>
          </a:prstGeom>
        </p:spPr>
        <p:txBody>
          <a:bodyPr wrap="square">
            <a:spAutoFit/>
          </a:bodyPr>
          <a:lstStyle/>
          <a:p>
            <a:pPr>
              <a:spcBef>
                <a:spcPts val="1598"/>
              </a:spcBef>
            </a:pPr>
            <a:r>
              <a:rPr lang="en-US" sz="2131" u="sng" dirty="0">
                <a:hlinkClick r:id="rId4"/>
              </a:rPr>
              <a:t>https://wdfw.wa.gov/fishing/where-to-buy-local-seafood</a:t>
            </a:r>
            <a:endParaRPr lang="en-US" sz="2131" u="sng" dirty="0"/>
          </a:p>
        </p:txBody>
      </p:sp>
    </p:spTree>
    <p:extLst>
      <p:ext uri="{BB962C8B-B14F-4D97-AF65-F5344CB8AC3E}">
        <p14:creationId xmlns:p14="http://schemas.microsoft.com/office/powerpoint/2010/main" val="2368764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751D-84C7-4D1D-ACE1-DC830A170513}"/>
              </a:ext>
            </a:extLst>
          </p:cNvPr>
          <p:cNvSpPr>
            <a:spLocks noGrp="1"/>
          </p:cNvSpPr>
          <p:nvPr>
            <p:ph type="title"/>
          </p:nvPr>
        </p:nvSpPr>
        <p:spPr>
          <a:xfrm>
            <a:off x="456042" y="591314"/>
            <a:ext cx="11267216" cy="1311289"/>
          </a:xfrm>
        </p:spPr>
        <p:txBody>
          <a:bodyPr anchor="b">
            <a:normAutofit fontScale="90000"/>
          </a:bodyPr>
          <a:lstStyle/>
          <a:p>
            <a:r>
              <a:rPr lang="en-US" sz="5395" dirty="0"/>
              <a:t>COLUMBIA RIVER SALMON GILLNET LICENSE REDUCTION PROGRAM STRUCTURE</a:t>
            </a:r>
          </a:p>
        </p:txBody>
      </p:sp>
      <p:sp>
        <p:nvSpPr>
          <p:cNvPr id="3" name="Content Placeholder 2">
            <a:extLst>
              <a:ext uri="{FF2B5EF4-FFF2-40B4-BE49-F238E27FC236}">
                <a16:creationId xmlns:a16="http://schemas.microsoft.com/office/drawing/2014/main" id="{1603397F-E00C-4DDF-BBE5-470BF3C70A02}"/>
              </a:ext>
            </a:extLst>
          </p:cNvPr>
          <p:cNvSpPr>
            <a:spLocks noGrp="1"/>
          </p:cNvSpPr>
          <p:nvPr>
            <p:ph idx="1"/>
          </p:nvPr>
        </p:nvSpPr>
        <p:spPr>
          <a:xfrm>
            <a:off x="300670" y="2438400"/>
            <a:ext cx="5007020" cy="5934024"/>
          </a:xfrm>
          <a:solidFill>
            <a:schemeClr val="bg1"/>
          </a:solidFill>
        </p:spPr>
        <p:txBody>
          <a:bodyPr>
            <a:noAutofit/>
          </a:bodyPr>
          <a:lstStyle/>
          <a:p>
            <a:pPr marL="0" indent="0">
              <a:spcBef>
                <a:spcPts val="1199"/>
              </a:spcBef>
              <a:spcAft>
                <a:spcPts val="1199"/>
              </a:spcAft>
              <a:buNone/>
            </a:pPr>
            <a:r>
              <a:rPr lang="en-US" sz="2400" dirty="0"/>
              <a:t>240 Columbia River-Willapa Bay, Columbia River-Grays Harbor salmon gillnet licenses</a:t>
            </a:r>
          </a:p>
          <a:p>
            <a:pPr>
              <a:spcBef>
                <a:spcPts val="1199"/>
              </a:spcBef>
              <a:spcAft>
                <a:spcPts val="1199"/>
              </a:spcAft>
            </a:pPr>
            <a:r>
              <a:rPr lang="en-US" sz="2400" dirty="0"/>
              <a:t>179 active license holders, defined as activated license at least one year since 2019</a:t>
            </a:r>
          </a:p>
          <a:p>
            <a:pPr marL="457200" lvl="1" indent="0">
              <a:spcBef>
                <a:spcPts val="1199"/>
              </a:spcBef>
              <a:spcAft>
                <a:spcPts val="1199"/>
              </a:spcAft>
              <a:buNone/>
            </a:pPr>
            <a:endParaRPr lang="en-US" dirty="0"/>
          </a:p>
          <a:p>
            <a:pPr>
              <a:spcBef>
                <a:spcPts val="1199"/>
              </a:spcBef>
              <a:spcAft>
                <a:spcPts val="1199"/>
              </a:spcAft>
            </a:pPr>
            <a:r>
              <a:rPr lang="en-US" sz="2400" dirty="0"/>
              <a:t>61 inactive license holders, defined as having a license in waiver status every year since 2019</a:t>
            </a:r>
          </a:p>
          <a:p>
            <a:pPr marL="457200" lvl="1" indent="0">
              <a:spcBef>
                <a:spcPts val="1199"/>
              </a:spcBef>
              <a:spcAft>
                <a:spcPts val="1199"/>
              </a:spcAft>
              <a:buNone/>
            </a:pPr>
            <a:endParaRPr lang="en-US" dirty="0"/>
          </a:p>
          <a:p>
            <a:pPr>
              <a:spcBef>
                <a:spcPts val="1199"/>
              </a:spcBef>
              <a:spcAft>
                <a:spcPts val="1199"/>
              </a:spcAft>
            </a:pPr>
            <a:endParaRPr lang="en-US" sz="2797" dirty="0"/>
          </a:p>
        </p:txBody>
      </p:sp>
      <p:pic>
        <p:nvPicPr>
          <p:cNvPr id="5" name="Picture 4" descr="A picture containing water, outdoor, boat, watercraft&#10;&#10;Description automatically generated">
            <a:extLst>
              <a:ext uri="{FF2B5EF4-FFF2-40B4-BE49-F238E27FC236}">
                <a16:creationId xmlns:a16="http://schemas.microsoft.com/office/drawing/2014/main" id="{37AB0FC8-02A3-4E39-9ED3-591F27139C75}"/>
              </a:ext>
            </a:extLst>
          </p:cNvPr>
          <p:cNvPicPr>
            <a:picLocks noChangeAspect="1"/>
          </p:cNvPicPr>
          <p:nvPr/>
        </p:nvPicPr>
        <p:blipFill rotWithShape="1">
          <a:blip r:embed="rId2">
            <a:extLst>
              <a:ext uri="{28A0092B-C50C-407E-A947-70E740481C1C}">
                <a14:useLocalDpi xmlns:a14="http://schemas.microsoft.com/office/drawing/2010/main" val="0"/>
              </a:ext>
            </a:extLst>
          </a:blip>
          <a:srcRect l="17695" r="15604"/>
          <a:stretch/>
        </p:blipFill>
        <p:spPr>
          <a:xfrm>
            <a:off x="5307690" y="2283629"/>
            <a:ext cx="6871610" cy="685084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189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82F0C-0264-4118-914F-194EA20B9DF7}"/>
              </a:ext>
            </a:extLst>
          </p:cNvPr>
          <p:cNvSpPr>
            <a:spLocks noGrp="1"/>
          </p:cNvSpPr>
          <p:nvPr>
            <p:ph type="title"/>
          </p:nvPr>
        </p:nvSpPr>
        <p:spPr>
          <a:xfrm>
            <a:off x="609600" y="419093"/>
            <a:ext cx="10732373" cy="1765576"/>
          </a:xfrm>
        </p:spPr>
        <p:txBody>
          <a:bodyPr/>
          <a:lstStyle/>
          <a:p>
            <a:r>
              <a:rPr lang="en-US" sz="4400" dirty="0"/>
              <a:t>COLUMBIA RIVER SALMON GILLNET LICENSE REDUCTION PROGRAM</a:t>
            </a:r>
            <a:endParaRPr lang="en-US" dirty="0"/>
          </a:p>
        </p:txBody>
      </p:sp>
      <p:sp>
        <p:nvSpPr>
          <p:cNvPr id="3" name="Content Placeholder 2">
            <a:extLst>
              <a:ext uri="{FF2B5EF4-FFF2-40B4-BE49-F238E27FC236}">
                <a16:creationId xmlns:a16="http://schemas.microsoft.com/office/drawing/2014/main" id="{4FD8BADB-AFBE-41DA-832B-6DEC604333BB}"/>
              </a:ext>
            </a:extLst>
          </p:cNvPr>
          <p:cNvSpPr>
            <a:spLocks noGrp="1"/>
          </p:cNvSpPr>
          <p:nvPr>
            <p:ph idx="1"/>
          </p:nvPr>
        </p:nvSpPr>
        <p:spPr>
          <a:xfrm>
            <a:off x="0" y="2184669"/>
            <a:ext cx="11874818" cy="6882571"/>
          </a:xfrm>
        </p:spPr>
        <p:txBody>
          <a:bodyPr>
            <a:normAutofit/>
          </a:bodyPr>
          <a:lstStyle/>
          <a:p>
            <a:pPr lvl="1" indent="0">
              <a:spcBef>
                <a:spcPts val="1598"/>
              </a:spcBef>
              <a:buNone/>
            </a:pPr>
            <a:r>
              <a:rPr lang="en-US" sz="4800" dirty="0"/>
              <a:t>2022 Proviso</a:t>
            </a:r>
          </a:p>
          <a:p>
            <a:pPr lvl="1" indent="0">
              <a:spcBef>
                <a:spcPts val="1598"/>
              </a:spcBef>
              <a:buNone/>
            </a:pPr>
            <a:r>
              <a:rPr lang="en-US" sz="2664" dirty="0">
                <a:solidFill>
                  <a:schemeClr val="tx1">
                    <a:lumMod val="85000"/>
                    <a:lumOff val="15000"/>
                  </a:schemeClr>
                </a:solidFill>
              </a:rPr>
              <a:t>$14.4M appropriated in SFY23 to reduce gillnet licenses through voluntary buy-back program</a:t>
            </a:r>
          </a:p>
          <a:p>
            <a:pPr lvl="1" indent="0">
              <a:spcBef>
                <a:spcPts val="1598"/>
              </a:spcBef>
              <a:buNone/>
            </a:pPr>
            <a:r>
              <a:rPr lang="en-US" sz="2664" dirty="0">
                <a:solidFill>
                  <a:schemeClr val="tx1">
                    <a:lumMod val="85000"/>
                    <a:lumOff val="15000"/>
                  </a:schemeClr>
                </a:solidFill>
              </a:rPr>
              <a:t>Thru Nov. pay up to $25K for inactive licenses and up to $120K for active licenses.</a:t>
            </a:r>
          </a:p>
          <a:p>
            <a:pPr lvl="1" indent="0">
              <a:spcBef>
                <a:spcPts val="1598"/>
              </a:spcBef>
              <a:buNone/>
            </a:pPr>
            <a:r>
              <a:rPr lang="en-US" sz="2664" dirty="0">
                <a:solidFill>
                  <a:schemeClr val="tx1">
                    <a:lumMod val="85000"/>
                    <a:lumOff val="15000"/>
                  </a:schemeClr>
                </a:solidFill>
              </a:rPr>
              <a:t>After Nov, pay up to $20K for inactive and up to $96K for active licenses</a:t>
            </a:r>
          </a:p>
          <a:p>
            <a:pPr lvl="1" indent="0">
              <a:spcBef>
                <a:spcPts val="1598"/>
              </a:spcBef>
              <a:buNone/>
            </a:pPr>
            <a:r>
              <a:rPr lang="en-US" sz="2664" dirty="0">
                <a:solidFill>
                  <a:schemeClr val="tx1">
                    <a:lumMod val="85000"/>
                    <a:lumOff val="15000"/>
                  </a:schemeClr>
                </a:solidFill>
              </a:rPr>
              <a:t>Legislature indicated this will be last appropriation for this buyback</a:t>
            </a:r>
          </a:p>
          <a:p>
            <a:pPr lvl="1" indent="0">
              <a:spcBef>
                <a:spcPts val="1598"/>
              </a:spcBef>
              <a:buNone/>
            </a:pPr>
            <a:r>
              <a:rPr lang="en-US" sz="2664" dirty="0">
                <a:solidFill>
                  <a:schemeClr val="tx1">
                    <a:lumMod val="85000"/>
                    <a:lumOff val="15000"/>
                  </a:schemeClr>
                </a:solidFill>
              </a:rPr>
              <a:t>Department must:</a:t>
            </a:r>
          </a:p>
          <a:p>
            <a:pPr marL="1143000" lvl="1" indent="-457200">
              <a:spcBef>
                <a:spcPts val="1598"/>
              </a:spcBef>
            </a:pPr>
            <a:r>
              <a:rPr lang="en-US" sz="2664" dirty="0">
                <a:solidFill>
                  <a:schemeClr val="tx1">
                    <a:lumMod val="85000"/>
                    <a:lumOff val="15000"/>
                  </a:schemeClr>
                </a:solidFill>
              </a:rPr>
              <a:t>Calculate reduced impacts and reserve for escapement or mark selective fisheries</a:t>
            </a:r>
          </a:p>
          <a:p>
            <a:pPr marL="1143000" lvl="1" indent="-457200">
              <a:spcBef>
                <a:spcPts val="1598"/>
              </a:spcBef>
            </a:pPr>
            <a:r>
              <a:rPr lang="en-US" sz="2664" dirty="0">
                <a:solidFill>
                  <a:schemeClr val="tx1">
                    <a:lumMod val="85000"/>
                    <a:lumOff val="15000"/>
                  </a:schemeClr>
                </a:solidFill>
              </a:rPr>
              <a:t>Make recommendations for necessary changes to transition to alternative, selected fishing gears.</a:t>
            </a:r>
          </a:p>
          <a:p>
            <a:pPr marL="761181" indent="-761181">
              <a:spcBef>
                <a:spcPts val="1598"/>
              </a:spcBef>
            </a:pPr>
            <a:endParaRPr lang="en-US" sz="3197" dirty="0">
              <a:solidFill>
                <a:schemeClr val="tx1">
                  <a:lumMod val="85000"/>
                  <a:lumOff val="15000"/>
                </a:schemeClr>
              </a:solidFill>
            </a:endParaRPr>
          </a:p>
        </p:txBody>
      </p:sp>
    </p:spTree>
    <p:extLst>
      <p:ext uri="{BB962C8B-B14F-4D97-AF65-F5344CB8AC3E}">
        <p14:creationId xmlns:p14="http://schemas.microsoft.com/office/powerpoint/2010/main" val="2779711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285D06-BA07-4FDA-BC85-AD0DB9500DFF}"/>
              </a:ext>
            </a:extLst>
          </p:cNvPr>
          <p:cNvPicPr>
            <a:picLocks noGrp="1" noChangeAspect="1"/>
          </p:cNvPicPr>
          <p:nvPr>
            <p:ph idx="1"/>
          </p:nvPr>
        </p:nvPicPr>
        <p:blipFill>
          <a:blip r:embed="rId3"/>
          <a:stretch>
            <a:fillRect/>
          </a:stretch>
        </p:blipFill>
        <p:spPr>
          <a:xfrm>
            <a:off x="230844" y="216705"/>
            <a:ext cx="11717612" cy="7454396"/>
          </a:xfrm>
        </p:spPr>
      </p:pic>
      <p:sp>
        <p:nvSpPr>
          <p:cNvPr id="8" name="TextBox 7">
            <a:extLst>
              <a:ext uri="{FF2B5EF4-FFF2-40B4-BE49-F238E27FC236}">
                <a16:creationId xmlns:a16="http://schemas.microsoft.com/office/drawing/2014/main" id="{7D21B353-148C-4244-87BD-65995226E32C}"/>
              </a:ext>
            </a:extLst>
          </p:cNvPr>
          <p:cNvSpPr txBox="1"/>
          <p:nvPr/>
        </p:nvSpPr>
        <p:spPr>
          <a:xfrm>
            <a:off x="1245299" y="7671101"/>
            <a:ext cx="10468725" cy="830099"/>
          </a:xfrm>
          <a:prstGeom prst="rect">
            <a:avLst/>
          </a:prstGeom>
          <a:noFill/>
        </p:spPr>
        <p:txBody>
          <a:bodyPr wrap="square" rtlCol="0">
            <a:spAutoFit/>
          </a:bodyPr>
          <a:lstStyle/>
          <a:p>
            <a:r>
              <a:rPr lang="en-US" sz="2397"/>
              <a:t>NOAA 2022. Number of confirmed entanglements by species reported to the West Coast Region each year from 2002 to 2021.</a:t>
            </a:r>
          </a:p>
        </p:txBody>
      </p:sp>
    </p:spTree>
    <p:extLst>
      <p:ext uri="{BB962C8B-B14F-4D97-AF65-F5344CB8AC3E}">
        <p14:creationId xmlns:p14="http://schemas.microsoft.com/office/powerpoint/2010/main" val="3690756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44866-CA26-4DB4-97F1-5AAD49097D4F}"/>
              </a:ext>
            </a:extLst>
          </p:cNvPr>
          <p:cNvSpPr>
            <a:spLocks noGrp="1"/>
          </p:cNvSpPr>
          <p:nvPr>
            <p:ph type="title"/>
          </p:nvPr>
        </p:nvSpPr>
        <p:spPr>
          <a:xfrm>
            <a:off x="837327" y="230835"/>
            <a:ext cx="10504646" cy="1765576"/>
          </a:xfrm>
        </p:spPr>
        <p:txBody>
          <a:bodyPr/>
          <a:lstStyle/>
          <a:p>
            <a:r>
              <a:rPr lang="en-US" dirty="0"/>
              <a:t>Background – Conservation Plan/Incidental Take Permit</a:t>
            </a:r>
          </a:p>
        </p:txBody>
      </p:sp>
      <p:sp>
        <p:nvSpPr>
          <p:cNvPr id="3" name="Content Placeholder 2">
            <a:extLst>
              <a:ext uri="{FF2B5EF4-FFF2-40B4-BE49-F238E27FC236}">
                <a16:creationId xmlns:a16="http://schemas.microsoft.com/office/drawing/2014/main" id="{19BA221A-5F88-4391-AD3E-0B663ED0B4EF}"/>
              </a:ext>
            </a:extLst>
          </p:cNvPr>
          <p:cNvSpPr>
            <a:spLocks noGrp="1"/>
          </p:cNvSpPr>
          <p:nvPr>
            <p:ph idx="1"/>
          </p:nvPr>
        </p:nvSpPr>
        <p:spPr>
          <a:xfrm>
            <a:off x="901911" y="2193163"/>
            <a:ext cx="10622218" cy="6189670"/>
          </a:xfrm>
        </p:spPr>
        <p:txBody>
          <a:bodyPr>
            <a:normAutofit lnSpcReduction="10000"/>
          </a:bodyPr>
          <a:lstStyle/>
          <a:p>
            <a:pPr marL="0" indent="0">
              <a:spcBef>
                <a:spcPts val="1200"/>
              </a:spcBef>
              <a:buNone/>
            </a:pPr>
            <a:r>
              <a:rPr lang="en-US" sz="3100" dirty="0"/>
              <a:t>To bring the fishery into compliance with the Endangered Species Act (ESA), WDFW has begun to take steps to apply for an incidental take permit (ITP) under Section 10 of the ESA.</a:t>
            </a:r>
          </a:p>
          <a:p>
            <a:pPr marL="761181" indent="-761181">
              <a:spcBef>
                <a:spcPts val="1200"/>
              </a:spcBef>
            </a:pPr>
            <a:r>
              <a:rPr lang="en-US" sz="3100" dirty="0"/>
              <a:t>A conservation plan (CP) must describe the fishery and quantify the risks it poses to covered species and include: </a:t>
            </a:r>
          </a:p>
          <a:p>
            <a:pPr marL="761181" indent="-761181">
              <a:spcBef>
                <a:spcPts val="1200"/>
              </a:spcBef>
            </a:pPr>
            <a:r>
              <a:rPr lang="en-US" sz="3100" dirty="0"/>
              <a:t>Management measures that reduce the risk of entanglement (e.g., reduced pot limit, expanded gear recovery)</a:t>
            </a:r>
          </a:p>
          <a:p>
            <a:pPr marL="761181" indent="-761181">
              <a:spcBef>
                <a:spcPts val="1200"/>
              </a:spcBef>
            </a:pPr>
            <a:r>
              <a:rPr lang="en-US" sz="3100" dirty="0"/>
              <a:t>A monitoring program for compliance and assessing the effectiveness of the management approach</a:t>
            </a:r>
          </a:p>
          <a:p>
            <a:pPr marL="761181" indent="-761181">
              <a:spcBef>
                <a:spcPts val="1200"/>
              </a:spcBef>
            </a:pPr>
            <a:r>
              <a:rPr lang="en-US" sz="3100" dirty="0"/>
              <a:t>An adaptive management plan that clearly describes what we will do to maintain compliance with the terms of the permit (when implemented measures alone fall short of expectations)</a:t>
            </a:r>
          </a:p>
          <a:p>
            <a:pPr marL="608945" indent="-608945">
              <a:spcBef>
                <a:spcPts val="1200"/>
              </a:spcBef>
            </a:pPr>
            <a:endParaRPr lang="en-US" sz="3100" dirty="0"/>
          </a:p>
          <a:p>
            <a:endParaRPr lang="en-US" dirty="0"/>
          </a:p>
        </p:txBody>
      </p:sp>
    </p:spTree>
    <p:extLst>
      <p:ext uri="{BB962C8B-B14F-4D97-AF65-F5344CB8AC3E}">
        <p14:creationId xmlns:p14="http://schemas.microsoft.com/office/powerpoint/2010/main" val="40309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0631-9437-4004-AD86-A9CB627DB839}"/>
              </a:ext>
            </a:extLst>
          </p:cNvPr>
          <p:cNvSpPr>
            <a:spLocks noGrp="1"/>
          </p:cNvSpPr>
          <p:nvPr>
            <p:ph type="title"/>
          </p:nvPr>
        </p:nvSpPr>
        <p:spPr>
          <a:xfrm>
            <a:off x="838913" y="608965"/>
            <a:ext cx="10147334" cy="991235"/>
          </a:xfrm>
        </p:spPr>
        <p:txBody>
          <a:bodyPr>
            <a:normAutofit/>
          </a:bodyPr>
          <a:lstStyle/>
          <a:p>
            <a:r>
              <a:rPr lang="en-US" sz="4000" dirty="0"/>
              <a:t>WDFW Overview</a:t>
            </a:r>
          </a:p>
        </p:txBody>
      </p:sp>
      <p:sp>
        <p:nvSpPr>
          <p:cNvPr id="4" name="Text Placeholder 3">
            <a:extLst>
              <a:ext uri="{FF2B5EF4-FFF2-40B4-BE49-F238E27FC236}">
                <a16:creationId xmlns:a16="http://schemas.microsoft.com/office/drawing/2014/main" id="{17B11603-461D-4D41-9EBB-D26B9F56776D}"/>
              </a:ext>
            </a:extLst>
          </p:cNvPr>
          <p:cNvSpPr>
            <a:spLocks noGrp="1"/>
          </p:cNvSpPr>
          <p:nvPr>
            <p:ph type="body" sz="half" idx="2"/>
          </p:nvPr>
        </p:nvSpPr>
        <p:spPr>
          <a:xfrm>
            <a:off x="874789" y="1854482"/>
            <a:ext cx="10429722" cy="6770902"/>
          </a:xfrm>
        </p:spPr>
        <p:txBody>
          <a:bodyPr>
            <a:normAutofit fontScale="92500" lnSpcReduction="20000"/>
          </a:bodyPr>
          <a:lstStyle/>
          <a:p>
            <a:r>
              <a:rPr lang="en-US" sz="3500" dirty="0">
                <a:solidFill>
                  <a:schemeClr val="tx1"/>
                </a:solidFill>
              </a:rPr>
              <a:t>FTEs:  1,900</a:t>
            </a:r>
          </a:p>
          <a:p>
            <a:r>
              <a:rPr lang="en-US" sz="3500" dirty="0"/>
              <a:t>$611M Operating Budget for 2021-23 Biennium</a:t>
            </a:r>
          </a:p>
          <a:p>
            <a:endParaRPr lang="en-US" sz="3500" dirty="0">
              <a:solidFill>
                <a:schemeClr val="tx1"/>
              </a:solidFill>
            </a:endParaRPr>
          </a:p>
          <a:p>
            <a:r>
              <a:rPr lang="en-US" sz="3500" dirty="0">
                <a:solidFill>
                  <a:schemeClr val="tx1"/>
                </a:solidFill>
              </a:rPr>
              <a:t>Governor</a:t>
            </a:r>
            <a:r>
              <a:rPr lang="en-US" sz="3500" dirty="0"/>
              <a:t>-Appointed F&amp;W Commission</a:t>
            </a:r>
          </a:p>
          <a:p>
            <a:pPr marL="457200" indent="-457200">
              <a:buFont typeface="Arial" panose="020B0604020202020204" pitchFamily="34" charset="0"/>
              <a:buChar char="•"/>
            </a:pPr>
            <a:r>
              <a:rPr lang="en-US" sz="3500" dirty="0">
                <a:solidFill>
                  <a:schemeClr val="tx1"/>
                </a:solidFill>
              </a:rPr>
              <a:t>9 Members</a:t>
            </a:r>
          </a:p>
          <a:p>
            <a:pPr marL="457200" indent="-457200">
              <a:buFont typeface="Arial" panose="020B0604020202020204" pitchFamily="34" charset="0"/>
              <a:buChar char="•"/>
            </a:pPr>
            <a:r>
              <a:rPr lang="en-US" sz="3500" dirty="0">
                <a:solidFill>
                  <a:schemeClr val="tx1"/>
                </a:solidFill>
              </a:rPr>
              <a:t>Policy Body</a:t>
            </a:r>
          </a:p>
          <a:p>
            <a:pPr marL="457200" indent="-457200">
              <a:buFont typeface="Arial" panose="020B0604020202020204" pitchFamily="34" charset="0"/>
              <a:buChar char="•"/>
            </a:pPr>
            <a:r>
              <a:rPr lang="en-US" sz="3500" dirty="0"/>
              <a:t>Appointing Authority for the Director</a:t>
            </a:r>
          </a:p>
          <a:p>
            <a:endParaRPr lang="en-US" sz="3500" dirty="0">
              <a:solidFill>
                <a:schemeClr val="tx1"/>
              </a:solidFill>
            </a:endParaRPr>
          </a:p>
          <a:p>
            <a:r>
              <a:rPr lang="en-US" sz="3500" dirty="0"/>
              <a:t>Strategic Plan—25 years</a:t>
            </a:r>
            <a:endParaRPr lang="en-US" sz="3500" dirty="0">
              <a:solidFill>
                <a:schemeClr val="tx1"/>
              </a:solidFill>
            </a:endParaRPr>
          </a:p>
          <a:p>
            <a:pPr marL="457200" marR="0" indent="-457200">
              <a:lnSpc>
                <a:spcPct val="107000"/>
              </a:lnSpc>
              <a:spcBef>
                <a:spcPts val="0"/>
              </a:spcBef>
              <a:spcAft>
                <a:spcPts val="0"/>
              </a:spcAft>
              <a:buFont typeface="Arial" panose="020B0604020202020204" pitchFamily="34" charset="0"/>
              <a:buChar char="•"/>
            </a:pPr>
            <a:r>
              <a:rPr lang="en-US" sz="3500" dirty="0">
                <a:ea typeface="Calibri" panose="020F0502020204030204" pitchFamily="34" charset="0"/>
                <a:cs typeface="Times New Roman" panose="02020603050405020304" pitchFamily="18" charset="0"/>
              </a:rPr>
              <a:t>Proactively address conservation challenges</a:t>
            </a:r>
          </a:p>
          <a:p>
            <a:pPr marL="457200" marR="0" indent="-457200">
              <a:lnSpc>
                <a:spcPct val="107000"/>
              </a:lnSpc>
              <a:spcBef>
                <a:spcPts val="0"/>
              </a:spcBef>
              <a:spcAft>
                <a:spcPts val="0"/>
              </a:spcAft>
              <a:buFont typeface="Arial" panose="020B0604020202020204" pitchFamily="34" charset="0"/>
              <a:buChar char="•"/>
            </a:pPr>
            <a:r>
              <a:rPr lang="en-US" sz="3500" dirty="0">
                <a:cs typeface="Times New Roman" panose="02020603050405020304" pitchFamily="18" charset="0"/>
              </a:rPr>
              <a:t>Engage communities through recreation and stewardship</a:t>
            </a:r>
          </a:p>
          <a:p>
            <a:pPr marL="457200" marR="0" indent="-457200">
              <a:lnSpc>
                <a:spcPct val="107000"/>
              </a:lnSpc>
              <a:spcBef>
                <a:spcPts val="0"/>
              </a:spcBef>
              <a:spcAft>
                <a:spcPts val="0"/>
              </a:spcAft>
              <a:buFont typeface="Arial" panose="020B0604020202020204" pitchFamily="34" charset="0"/>
              <a:buChar char="•"/>
            </a:pPr>
            <a:r>
              <a:rPr lang="en-US" sz="3500" dirty="0">
                <a:cs typeface="Times New Roman" panose="02020603050405020304" pitchFamily="18" charset="0"/>
              </a:rPr>
              <a:t>Deliver science that informs Washington’s most pressing F&amp;W questions</a:t>
            </a:r>
          </a:p>
          <a:p>
            <a:pPr marL="457200" marR="0" indent="-457200">
              <a:lnSpc>
                <a:spcPct val="107000"/>
              </a:lnSpc>
              <a:spcBef>
                <a:spcPts val="0"/>
              </a:spcBef>
              <a:spcAft>
                <a:spcPts val="0"/>
              </a:spcAft>
              <a:buFont typeface="Arial" panose="020B0604020202020204" pitchFamily="34" charset="0"/>
              <a:buChar char="•"/>
            </a:pPr>
            <a:r>
              <a:rPr lang="en-US" sz="3500" dirty="0">
                <a:cs typeface="Times New Roman" panose="02020603050405020304" pitchFamily="18" charset="0"/>
              </a:rPr>
              <a:t>Model operational and environmental excellence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103530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5C54-827D-43AD-8FB0-0DC0EB389FEA}"/>
              </a:ext>
            </a:extLst>
          </p:cNvPr>
          <p:cNvSpPr>
            <a:spLocks noGrp="1"/>
          </p:cNvSpPr>
          <p:nvPr>
            <p:ph type="title"/>
          </p:nvPr>
        </p:nvSpPr>
        <p:spPr>
          <a:xfrm>
            <a:off x="927847" y="640398"/>
            <a:ext cx="9909558" cy="1444177"/>
          </a:xfrm>
        </p:spPr>
        <p:txBody>
          <a:bodyPr>
            <a:normAutofit/>
          </a:bodyPr>
          <a:lstStyle/>
          <a:p>
            <a:r>
              <a:rPr lang="en-US" dirty="0"/>
              <a:t>WDFW’s CP Status, Focused Efforts, and Timeline</a:t>
            </a:r>
          </a:p>
        </p:txBody>
      </p:sp>
      <p:sp>
        <p:nvSpPr>
          <p:cNvPr id="3" name="Content Placeholder 2">
            <a:extLst>
              <a:ext uri="{FF2B5EF4-FFF2-40B4-BE49-F238E27FC236}">
                <a16:creationId xmlns:a16="http://schemas.microsoft.com/office/drawing/2014/main" id="{BDC2C22E-7C9E-4F5F-BDD8-1342D3A2B37C}"/>
              </a:ext>
            </a:extLst>
          </p:cNvPr>
          <p:cNvSpPr>
            <a:spLocks noGrp="1"/>
          </p:cNvSpPr>
          <p:nvPr>
            <p:ph idx="1"/>
          </p:nvPr>
        </p:nvSpPr>
        <p:spPr>
          <a:xfrm>
            <a:off x="927847" y="2549993"/>
            <a:ext cx="10642488" cy="5719945"/>
          </a:xfrm>
        </p:spPr>
        <p:txBody>
          <a:bodyPr>
            <a:normAutofit/>
          </a:bodyPr>
          <a:lstStyle/>
          <a:p>
            <a:pPr marL="0" indent="0">
              <a:buNone/>
            </a:pPr>
            <a:r>
              <a:rPr lang="en-US" dirty="0"/>
              <a:t>To date:</a:t>
            </a:r>
          </a:p>
          <a:p>
            <a:pPr marL="761181" indent="-761181"/>
            <a:r>
              <a:rPr lang="en-US" dirty="0"/>
              <a:t>Primary management measures implemented, additional measures under development </a:t>
            </a:r>
          </a:p>
          <a:p>
            <a:pPr marL="761181" indent="-761181"/>
            <a:r>
              <a:rPr lang="en-US" dirty="0"/>
              <a:t>Preliminary (not yet published) research by NWFSC indicates success of primary management measures</a:t>
            </a:r>
          </a:p>
          <a:p>
            <a:pPr marL="0" indent="0">
              <a:buNone/>
            </a:pPr>
            <a:r>
              <a:rPr lang="en-US" dirty="0"/>
              <a:t>Currently:</a:t>
            </a:r>
          </a:p>
          <a:p>
            <a:pPr marL="761181" indent="-761181"/>
            <a:r>
              <a:rPr lang="en-US" dirty="0"/>
              <a:t>Learning from ODFW and CDFW</a:t>
            </a:r>
          </a:p>
          <a:p>
            <a:pPr marL="761181" indent="-761181"/>
            <a:r>
              <a:rPr lang="en-US" dirty="0"/>
              <a:t>Focused on Monitoring Program</a:t>
            </a:r>
          </a:p>
          <a:p>
            <a:pPr marL="0" indent="0">
              <a:buNone/>
            </a:pPr>
            <a:r>
              <a:rPr lang="en-US" dirty="0"/>
              <a:t>Timeline:</a:t>
            </a:r>
          </a:p>
          <a:p>
            <a:pPr marL="761181" indent="-761181"/>
            <a:r>
              <a:rPr lang="en-US" dirty="0"/>
              <a:t>Some uncertainty</a:t>
            </a:r>
          </a:p>
          <a:p>
            <a:pPr marL="761181" indent="-761181"/>
            <a:r>
              <a:rPr lang="en-US" dirty="0"/>
              <a:t>Targeting late-fall for public release of draft</a:t>
            </a:r>
          </a:p>
        </p:txBody>
      </p:sp>
    </p:spTree>
    <p:extLst>
      <p:ext uri="{BB962C8B-B14F-4D97-AF65-F5344CB8AC3E}">
        <p14:creationId xmlns:p14="http://schemas.microsoft.com/office/powerpoint/2010/main" val="2279947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9C09D-2DEB-4905-965C-586AE0D25713}"/>
              </a:ext>
            </a:extLst>
          </p:cNvPr>
          <p:cNvSpPr>
            <a:spLocks noGrp="1"/>
          </p:cNvSpPr>
          <p:nvPr>
            <p:ph type="title"/>
          </p:nvPr>
        </p:nvSpPr>
        <p:spPr>
          <a:xfrm>
            <a:off x="837327" y="419093"/>
            <a:ext cx="10504646" cy="1369366"/>
          </a:xfrm>
        </p:spPr>
        <p:txBody>
          <a:bodyPr>
            <a:normAutofit/>
          </a:bodyPr>
          <a:lstStyle/>
          <a:p>
            <a:r>
              <a:rPr lang="en-US" dirty="0"/>
              <a:t>Monitoring Program Required Elements</a:t>
            </a:r>
          </a:p>
        </p:txBody>
      </p:sp>
      <p:sp>
        <p:nvSpPr>
          <p:cNvPr id="3" name="Content Placeholder 2">
            <a:extLst>
              <a:ext uri="{FF2B5EF4-FFF2-40B4-BE49-F238E27FC236}">
                <a16:creationId xmlns:a16="http://schemas.microsoft.com/office/drawing/2014/main" id="{C26E7BCF-BEAA-4997-A9AB-9D19A147C310}"/>
              </a:ext>
            </a:extLst>
          </p:cNvPr>
          <p:cNvSpPr>
            <a:spLocks noGrp="1"/>
          </p:cNvSpPr>
          <p:nvPr>
            <p:ph sz="half" idx="1"/>
          </p:nvPr>
        </p:nvSpPr>
        <p:spPr>
          <a:xfrm>
            <a:off x="618565" y="2073740"/>
            <a:ext cx="5471086" cy="6089649"/>
          </a:xfrm>
        </p:spPr>
        <p:txBody>
          <a:bodyPr>
            <a:normAutofit/>
          </a:bodyPr>
          <a:lstStyle/>
          <a:p>
            <a:pPr marL="731520" indent="-731520">
              <a:buAutoNum type="alphaLcParenR"/>
            </a:pPr>
            <a:r>
              <a:rPr lang="en-US" dirty="0"/>
              <a:t>Improve the reporting and documentation of entanglements using standardized protocols.</a:t>
            </a:r>
          </a:p>
          <a:p>
            <a:pPr marL="0" indent="0">
              <a:buNone/>
            </a:pPr>
            <a:endParaRPr lang="en-US" sz="1800" dirty="0"/>
          </a:p>
          <a:p>
            <a:pPr marL="731520" indent="-731520">
              <a:buAutoNum type="alphaLcParenR"/>
            </a:pPr>
            <a:r>
              <a:rPr lang="en-US" dirty="0"/>
              <a:t>Improve the ability of NMFS and the States to identify the origins of reported entanglements.</a:t>
            </a:r>
          </a:p>
          <a:p>
            <a:pPr marL="0" indent="0">
              <a:buNone/>
            </a:pPr>
            <a:endParaRPr lang="en-US" sz="1800" dirty="0"/>
          </a:p>
          <a:p>
            <a:pPr marL="731520" indent="-731520">
              <a:buAutoNum type="alphaLcParenR"/>
            </a:pPr>
            <a:r>
              <a:rPr lang="en-US" dirty="0"/>
              <a:t>Estimate the number or level of takes that occur but are not observed or reported.</a:t>
            </a:r>
          </a:p>
          <a:p>
            <a:endParaRPr lang="en-US" dirty="0"/>
          </a:p>
        </p:txBody>
      </p:sp>
      <p:sp>
        <p:nvSpPr>
          <p:cNvPr id="4" name="Content Placeholder 3">
            <a:extLst>
              <a:ext uri="{FF2B5EF4-FFF2-40B4-BE49-F238E27FC236}">
                <a16:creationId xmlns:a16="http://schemas.microsoft.com/office/drawing/2014/main" id="{37AF145F-2AFC-41F6-B01B-955B71D5E17F}"/>
              </a:ext>
            </a:extLst>
          </p:cNvPr>
          <p:cNvSpPr>
            <a:spLocks noGrp="1"/>
          </p:cNvSpPr>
          <p:nvPr>
            <p:ph sz="half" idx="2"/>
          </p:nvPr>
        </p:nvSpPr>
        <p:spPr>
          <a:xfrm>
            <a:off x="6089650" y="2114081"/>
            <a:ext cx="5252323" cy="6424799"/>
          </a:xfrm>
        </p:spPr>
        <p:txBody>
          <a:bodyPr>
            <a:normAutofit/>
          </a:bodyPr>
          <a:lstStyle/>
          <a:p>
            <a:pPr marL="608945" indent="-608945">
              <a:buFont typeface="Wingdings" panose="05000000000000000000" pitchFamily="2" charset="2"/>
              <a:buChar char="à"/>
            </a:pPr>
            <a:r>
              <a:rPr lang="en-US" dirty="0">
                <a:sym typeface="Wingdings" panose="05000000000000000000" pitchFamily="2" charset="2"/>
              </a:rPr>
              <a:t>Get more eyes on the water, improve reporting rate.</a:t>
            </a:r>
          </a:p>
          <a:p>
            <a:pPr marL="608945" indent="-608945">
              <a:buFont typeface="Wingdings" panose="05000000000000000000" pitchFamily="2" charset="2"/>
              <a:buChar char="à"/>
            </a:pPr>
            <a:endParaRPr lang="en-US" dirty="0">
              <a:sym typeface="Wingdings" panose="05000000000000000000" pitchFamily="2" charset="2"/>
            </a:endParaRPr>
          </a:p>
          <a:p>
            <a:pPr marL="608945" indent="-608945">
              <a:buFont typeface="Wingdings" panose="05000000000000000000" pitchFamily="2" charset="2"/>
              <a:buChar char="à"/>
            </a:pPr>
            <a:endParaRPr lang="en-US" dirty="0">
              <a:sym typeface="Wingdings" panose="05000000000000000000" pitchFamily="2" charset="2"/>
            </a:endParaRPr>
          </a:p>
          <a:p>
            <a:pPr marL="608945" indent="-608945">
              <a:buFont typeface="Wingdings" panose="05000000000000000000" pitchFamily="2" charset="2"/>
              <a:buChar char="à"/>
            </a:pPr>
            <a:r>
              <a:rPr lang="en-US" dirty="0">
                <a:sym typeface="Wingdings" panose="05000000000000000000" pitchFamily="2" charset="2"/>
              </a:rPr>
              <a:t>Improve gear identification.</a:t>
            </a:r>
          </a:p>
          <a:p>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a:p>
            <a:pPr marL="608945" indent="-608945">
              <a:buFont typeface="Wingdings" panose="05000000000000000000" pitchFamily="2" charset="2"/>
              <a:buChar char="à"/>
            </a:pPr>
            <a:r>
              <a:rPr lang="en-US" dirty="0">
                <a:sym typeface="Wingdings" panose="05000000000000000000" pitchFamily="2" charset="2"/>
              </a:rPr>
              <a:t>Develop co-occurrence models, scar accumulation rate info, and a statistically robust method for estimating unobserved take.</a:t>
            </a:r>
            <a:endParaRPr lang="en-US" dirty="0"/>
          </a:p>
        </p:txBody>
      </p:sp>
    </p:spTree>
    <p:extLst>
      <p:ext uri="{BB962C8B-B14F-4D97-AF65-F5344CB8AC3E}">
        <p14:creationId xmlns:p14="http://schemas.microsoft.com/office/powerpoint/2010/main" val="63972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0"/>
                                  </p:iterate>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5" presetClass="emph" presetSubtype="0" grpId="1" nodeType="clickEffect">
                                  <p:stCondLst>
                                    <p:cond delay="0"/>
                                  </p:stCondLst>
                                  <p:iterate type="lt">
                                    <p:tmAbs val="25"/>
                                  </p:iterate>
                                  <p:childTnLst>
                                    <p:set>
                                      <p:cBhvr override="childStyle">
                                        <p:cTn id="30" dur="indefinite"/>
                                        <p:tgtEl>
                                          <p:spTgt spid="4">
                                            <p:txEl>
                                              <p:pRg st="0" end="0"/>
                                            </p:txEl>
                                          </p:spTgt>
                                        </p:tgtEl>
                                        <p:attrNameLst>
                                          <p:attrName>style.fontWeight</p:attrName>
                                        </p:attrNameLst>
                                      </p:cBhvr>
                                      <p:to>
                                        <p:strVal val="bold"/>
                                      </p:to>
                                    </p:set>
                                  </p:childTnLst>
                                </p:cTn>
                              </p:par>
                            </p:childTnLst>
                          </p:cTn>
                        </p:par>
                      </p:childTnLst>
                    </p:cTn>
                  </p:par>
                  <p:par>
                    <p:cTn id="31" fill="hold">
                      <p:stCondLst>
                        <p:cond delay="indefinite"/>
                      </p:stCondLst>
                      <p:childTnLst>
                        <p:par>
                          <p:cTn id="32" fill="hold">
                            <p:stCondLst>
                              <p:cond delay="0"/>
                            </p:stCondLst>
                            <p:childTnLst>
                              <p:par>
                                <p:cTn id="33" presetID="15" presetClass="emph" presetSubtype="0" grpId="1" nodeType="clickEffect">
                                  <p:stCondLst>
                                    <p:cond delay="0"/>
                                  </p:stCondLst>
                                  <p:iterate type="lt">
                                    <p:tmAbs val="25"/>
                                  </p:iterate>
                                  <p:childTnLst>
                                    <p:set>
                                      <p:cBhvr override="childStyle">
                                        <p:cTn id="34" dur="indefinite"/>
                                        <p:tgtEl>
                                          <p:spTgt spid="4">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4" grpId="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DBAB-9B1C-4EBE-BDFB-F88382399595}"/>
              </a:ext>
            </a:extLst>
          </p:cNvPr>
          <p:cNvSpPr>
            <a:spLocks noGrp="1"/>
          </p:cNvSpPr>
          <p:nvPr>
            <p:ph type="title"/>
          </p:nvPr>
        </p:nvSpPr>
        <p:spPr>
          <a:xfrm>
            <a:off x="837327" y="486328"/>
            <a:ext cx="10504646" cy="1036085"/>
          </a:xfrm>
        </p:spPr>
        <p:txBody>
          <a:bodyPr/>
          <a:lstStyle/>
          <a:p>
            <a:r>
              <a:rPr lang="en-US" dirty="0"/>
              <a:t>Stay up-to-date:</a:t>
            </a:r>
          </a:p>
        </p:txBody>
      </p:sp>
      <p:pic>
        <p:nvPicPr>
          <p:cNvPr id="5" name="Content Placeholder 4">
            <a:extLst>
              <a:ext uri="{FF2B5EF4-FFF2-40B4-BE49-F238E27FC236}">
                <a16:creationId xmlns:a16="http://schemas.microsoft.com/office/drawing/2014/main" id="{08751570-9B28-4C9E-9574-61761FE3F4CC}"/>
              </a:ext>
            </a:extLst>
          </p:cNvPr>
          <p:cNvPicPr>
            <a:picLocks noGrp="1" noChangeAspect="1"/>
          </p:cNvPicPr>
          <p:nvPr>
            <p:ph idx="1"/>
          </p:nvPr>
        </p:nvPicPr>
        <p:blipFill>
          <a:blip r:embed="rId3"/>
          <a:stretch>
            <a:fillRect/>
          </a:stretch>
        </p:blipFill>
        <p:spPr>
          <a:xfrm>
            <a:off x="592595" y="1522413"/>
            <a:ext cx="10978286" cy="6158715"/>
          </a:xfrm>
          <a:ln>
            <a:solidFill>
              <a:schemeClr val="tx1"/>
            </a:solidFill>
          </a:ln>
        </p:spPr>
      </p:pic>
      <p:sp>
        <p:nvSpPr>
          <p:cNvPr id="6" name="TextBox 5">
            <a:extLst>
              <a:ext uri="{FF2B5EF4-FFF2-40B4-BE49-F238E27FC236}">
                <a16:creationId xmlns:a16="http://schemas.microsoft.com/office/drawing/2014/main" id="{99299650-5EA5-4F22-96F4-24605C021099}"/>
              </a:ext>
            </a:extLst>
          </p:cNvPr>
          <p:cNvSpPr txBox="1"/>
          <p:nvPr/>
        </p:nvSpPr>
        <p:spPr>
          <a:xfrm>
            <a:off x="1017973" y="7826552"/>
            <a:ext cx="10552363" cy="461217"/>
          </a:xfrm>
          <a:prstGeom prst="rect">
            <a:avLst/>
          </a:prstGeom>
          <a:noFill/>
          <a:ln>
            <a:noFill/>
          </a:ln>
        </p:spPr>
        <p:txBody>
          <a:bodyPr wrap="square" rtlCol="0">
            <a:spAutoFit/>
          </a:bodyPr>
          <a:lstStyle/>
          <a:p>
            <a:pPr defTabSz="1217889">
              <a:defRPr/>
            </a:pPr>
            <a:r>
              <a:rPr lang="en-US" sz="2397">
                <a:solidFill>
                  <a:prstClr val="black"/>
                </a:solidFill>
                <a:latin typeface="Calibri"/>
              </a:rPr>
              <a:t>url: </a:t>
            </a:r>
            <a:r>
              <a:rPr lang="en-US" sz="2397">
                <a:solidFill>
                  <a:prstClr val="black"/>
                </a:solidFill>
                <a:latin typeface="Calibri"/>
                <a:hlinkClick r:id="rId4"/>
              </a:rPr>
              <a:t>https://wdfw.wa.gov/fishing/commercial/crab/coastal/marine-entanglements</a:t>
            </a:r>
            <a:r>
              <a:rPr lang="en-US" sz="2397">
                <a:solidFill>
                  <a:prstClr val="black"/>
                </a:solidFill>
                <a:latin typeface="Calibri"/>
              </a:rPr>
              <a:t> </a:t>
            </a:r>
          </a:p>
        </p:txBody>
      </p:sp>
    </p:spTree>
    <p:extLst>
      <p:ext uri="{BB962C8B-B14F-4D97-AF65-F5344CB8AC3E}">
        <p14:creationId xmlns:p14="http://schemas.microsoft.com/office/powerpoint/2010/main" val="1217547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5E6D-9683-4194-9041-021224C73680}"/>
              </a:ext>
            </a:extLst>
          </p:cNvPr>
          <p:cNvSpPr>
            <a:spLocks noGrp="1"/>
          </p:cNvSpPr>
          <p:nvPr>
            <p:ph type="title"/>
          </p:nvPr>
        </p:nvSpPr>
        <p:spPr>
          <a:xfrm>
            <a:off x="817920" y="389467"/>
            <a:ext cx="10543460" cy="1013778"/>
          </a:xfrm>
        </p:spPr>
        <p:txBody>
          <a:bodyPr>
            <a:normAutofit fontScale="90000"/>
          </a:bodyPr>
          <a:lstStyle/>
          <a:p>
            <a:r>
              <a:rPr lang="en-US" sz="6000" dirty="0"/>
              <a:t>European Green Crab Management</a:t>
            </a:r>
          </a:p>
        </p:txBody>
      </p:sp>
      <p:sp>
        <p:nvSpPr>
          <p:cNvPr id="4" name="Text Placeholder 3">
            <a:extLst>
              <a:ext uri="{FF2B5EF4-FFF2-40B4-BE49-F238E27FC236}">
                <a16:creationId xmlns:a16="http://schemas.microsoft.com/office/drawing/2014/main" id="{2BB4E2F5-96F7-4715-8394-B20F9B1BB285}"/>
              </a:ext>
            </a:extLst>
          </p:cNvPr>
          <p:cNvSpPr>
            <a:spLocks noGrp="1"/>
          </p:cNvSpPr>
          <p:nvPr>
            <p:ph type="body" sz="half" idx="2"/>
          </p:nvPr>
        </p:nvSpPr>
        <p:spPr>
          <a:xfrm>
            <a:off x="348965" y="2621301"/>
            <a:ext cx="7150814" cy="5763554"/>
          </a:xfrm>
        </p:spPr>
        <p:txBody>
          <a:bodyPr>
            <a:noAutofit/>
          </a:bodyPr>
          <a:lstStyle/>
          <a:p>
            <a:pPr marL="342900" marR="0" indent="-342900">
              <a:lnSpc>
                <a:spcPts val="2600"/>
              </a:lnSpc>
              <a:spcBef>
                <a:spcPts val="0"/>
              </a:spcBef>
              <a:spcAft>
                <a:spcPts val="0"/>
              </a:spcAft>
              <a:buFont typeface="Arial" panose="020B0604020202020204" pitchFamily="34" charset="0"/>
              <a:buChar char="•"/>
            </a:pPr>
            <a:r>
              <a:rPr lang="en-US" sz="4000" dirty="0">
                <a:ea typeface="Calibri" panose="020F0502020204030204" pitchFamily="34" charset="0"/>
                <a:cs typeface="Times New Roman" panose="02020603050405020304" pitchFamily="18" charset="0"/>
              </a:rPr>
              <a:t>European green crab is a globally damaging invasive species that poses a threat to native shellfish, eelgrass, and estuary habitat critical for salmon &amp; other species.</a:t>
            </a:r>
          </a:p>
          <a:p>
            <a:pPr marR="0">
              <a:lnSpc>
                <a:spcPts val="2600"/>
              </a:lnSpc>
              <a:spcBef>
                <a:spcPts val="0"/>
              </a:spcBef>
              <a:spcAft>
                <a:spcPts val="0"/>
              </a:spcAft>
            </a:pPr>
            <a:endParaRPr lang="en-US" sz="4000" dirty="0">
              <a:ea typeface="Calibri" panose="020F0502020204030204" pitchFamily="34" charset="0"/>
              <a:cs typeface="Times New Roman" panose="02020603050405020304" pitchFamily="18" charset="0"/>
            </a:endParaRPr>
          </a:p>
          <a:p>
            <a:pPr marL="342900" marR="0" indent="-342900">
              <a:lnSpc>
                <a:spcPts val="2600"/>
              </a:lnSpc>
              <a:spcBef>
                <a:spcPts val="0"/>
              </a:spcBef>
              <a:spcAft>
                <a:spcPts val="0"/>
              </a:spcAft>
              <a:buFont typeface="Arial" panose="020B0604020202020204" pitchFamily="34" charset="0"/>
              <a:buChar char="•"/>
            </a:pPr>
            <a:r>
              <a:rPr lang="en-US" sz="4000" dirty="0">
                <a:ea typeface="Calibri" panose="020F0502020204030204" pitchFamily="34" charset="0"/>
                <a:cs typeface="Times New Roman" panose="02020603050405020304" pitchFamily="18" charset="0"/>
              </a:rPr>
              <a:t>In 2021, WDFW, tribal co-managers, and partners found a significant increase in European green crab populations within the Lummi Nation’s Sea Pond (Salish Sea) and outer coast areas Makah Bay, Grays Harbor, and Willapa Bay.</a:t>
            </a:r>
          </a:p>
          <a:p>
            <a:pPr marR="0">
              <a:lnSpc>
                <a:spcPts val="2600"/>
              </a:lnSpc>
              <a:spcBef>
                <a:spcPts val="0"/>
              </a:spcBef>
              <a:spcAft>
                <a:spcPts val="0"/>
              </a:spcAft>
            </a:pPr>
            <a:endParaRPr lang="en-US" sz="2200" dirty="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2B400990-11F4-49CA-845C-E145143C145C}"/>
              </a:ext>
            </a:extLst>
          </p:cNvPr>
          <p:cNvSpPr>
            <a:spLocks noGrp="1"/>
          </p:cNvSpPr>
          <p:nvPr>
            <p:ph type="sldNum" sz="quarter" idx="12"/>
          </p:nvPr>
        </p:nvSpPr>
        <p:spPr/>
        <p:txBody>
          <a:bodyPr/>
          <a:lstStyle/>
          <a:p>
            <a:fld id="{48F63A3B-78C7-47BE-AE5E-E10140E04643}" type="slidenum">
              <a:rPr lang="en-US" smtClean="0"/>
              <a:t>23</a:t>
            </a:fld>
            <a:endParaRPr lang="en-US" dirty="0"/>
          </a:p>
        </p:txBody>
      </p:sp>
      <p:pic>
        <p:nvPicPr>
          <p:cNvPr id="7" name="Picture 6" descr="A hand holding a large spider&#10;&#10;Description automatically generated with low confidence">
            <a:extLst>
              <a:ext uri="{FF2B5EF4-FFF2-40B4-BE49-F238E27FC236}">
                <a16:creationId xmlns:a16="http://schemas.microsoft.com/office/drawing/2014/main" id="{EF6C97A3-E5FD-460A-8F4C-91840D4B0EB2}"/>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640" t="8353" r="6435" b="6212"/>
          <a:stretch/>
        </p:blipFill>
        <p:spPr>
          <a:xfrm>
            <a:off x="7595314" y="1797306"/>
            <a:ext cx="3746659" cy="2794000"/>
          </a:xfrm>
          <a:prstGeom prst="rect">
            <a:avLst/>
          </a:prstGeom>
          <a:ln>
            <a:noFill/>
          </a:ln>
          <a:effectLst>
            <a:outerShdw blurRad="292100" dist="139700" dir="2700000" algn="tl" rotWithShape="0">
              <a:srgbClr val="333333">
                <a:alpha val="65000"/>
              </a:srgbClr>
            </a:outerShdw>
          </a:effectLst>
        </p:spPr>
      </p:pic>
      <p:pic>
        <p:nvPicPr>
          <p:cNvPr id="8" name="Picture 7" descr="A hand holding a crab&#10;&#10;Description automatically generated with low confidence">
            <a:extLst>
              <a:ext uri="{FF2B5EF4-FFF2-40B4-BE49-F238E27FC236}">
                <a16:creationId xmlns:a16="http://schemas.microsoft.com/office/drawing/2014/main" id="{9A8CB776-6ED7-46F4-B7A9-73010AC3BBC0}"/>
              </a:ext>
            </a:extLst>
          </p:cNvPr>
          <p:cNvPicPr>
            <a:picLocks noChangeAspect="1"/>
          </p:cNvPicPr>
          <p:nvPr/>
        </p:nvPicPr>
        <p:blipFill rotWithShape="1">
          <a:blip r:embed="rId4">
            <a:extLst>
              <a:ext uri="{28A0092B-C50C-407E-A947-70E740481C1C}">
                <a14:useLocalDpi xmlns:a14="http://schemas.microsoft.com/office/drawing/2010/main" val="0"/>
              </a:ext>
            </a:extLst>
          </a:blip>
          <a:srcRect l="1547" t="2942" r="3622" b="10554"/>
          <a:stretch/>
        </p:blipFill>
        <p:spPr>
          <a:xfrm>
            <a:off x="7595315" y="4798931"/>
            <a:ext cx="3746658" cy="3946077"/>
          </a:xfrm>
          <a:prstGeom prst="rect">
            <a:avLst/>
          </a:prstGeom>
        </p:spPr>
      </p:pic>
    </p:spTree>
    <p:extLst>
      <p:ext uri="{BB962C8B-B14F-4D97-AF65-F5344CB8AC3E}">
        <p14:creationId xmlns:p14="http://schemas.microsoft.com/office/powerpoint/2010/main" val="768528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5E6D-9683-4194-9041-021224C73680}"/>
              </a:ext>
            </a:extLst>
          </p:cNvPr>
          <p:cNvSpPr>
            <a:spLocks noGrp="1"/>
          </p:cNvSpPr>
          <p:nvPr>
            <p:ph type="title"/>
          </p:nvPr>
        </p:nvSpPr>
        <p:spPr>
          <a:xfrm>
            <a:off x="817920" y="389467"/>
            <a:ext cx="10543460" cy="1013778"/>
          </a:xfrm>
        </p:spPr>
        <p:txBody>
          <a:bodyPr>
            <a:noAutofit/>
          </a:bodyPr>
          <a:lstStyle/>
          <a:p>
            <a:pPr algn="ctr"/>
            <a:r>
              <a:rPr lang="en-US" sz="5400" dirty="0"/>
              <a:t>Green Crab Emergency Declaration</a:t>
            </a:r>
          </a:p>
        </p:txBody>
      </p:sp>
      <p:sp>
        <p:nvSpPr>
          <p:cNvPr id="4" name="Text Placeholder 3">
            <a:extLst>
              <a:ext uri="{FF2B5EF4-FFF2-40B4-BE49-F238E27FC236}">
                <a16:creationId xmlns:a16="http://schemas.microsoft.com/office/drawing/2014/main" id="{2BB4E2F5-96F7-4715-8394-B20F9B1BB285}"/>
              </a:ext>
            </a:extLst>
          </p:cNvPr>
          <p:cNvSpPr>
            <a:spLocks noGrp="1"/>
          </p:cNvSpPr>
          <p:nvPr>
            <p:ph type="body" sz="half" idx="2"/>
          </p:nvPr>
        </p:nvSpPr>
        <p:spPr>
          <a:xfrm>
            <a:off x="453410" y="2049539"/>
            <a:ext cx="6807200" cy="6016287"/>
          </a:xfrm>
        </p:spPr>
        <p:txBody>
          <a:bodyPr>
            <a:noAutofit/>
          </a:bodyPr>
          <a:lstStyle/>
          <a:p>
            <a:pPr>
              <a:lnSpc>
                <a:spcPct val="100000"/>
              </a:lnSpc>
              <a:spcBef>
                <a:spcPts val="0"/>
              </a:spcBef>
            </a:pPr>
            <a:endParaRPr lang="en-US" sz="1800" dirty="0">
              <a:cs typeface="Calibri" panose="020F0502020204030204" pitchFamily="34" charset="0"/>
            </a:endParaRPr>
          </a:p>
          <a:p>
            <a:pPr marL="342900" indent="-342900">
              <a:lnSpc>
                <a:spcPct val="100000"/>
              </a:lnSpc>
              <a:spcBef>
                <a:spcPts val="0"/>
              </a:spcBef>
              <a:buFont typeface="Arial" panose="020B0604020202020204" pitchFamily="34" charset="0"/>
              <a:buChar char="•"/>
            </a:pPr>
            <a:r>
              <a:rPr lang="en-US" sz="2400" dirty="0">
                <a:cs typeface="Calibri" panose="020F0502020204030204" pitchFamily="34" charset="0"/>
              </a:rPr>
              <a:t>The Legislature had previously provided $783,000 in a one-time proviso in 2020 and $2.3 million in ongoing funding in 2021, but the amounts were not sufficient to control growing infestations.</a:t>
            </a:r>
          </a:p>
          <a:p>
            <a:pPr>
              <a:lnSpc>
                <a:spcPct val="100000"/>
              </a:lnSpc>
              <a:spcBef>
                <a:spcPts val="0"/>
              </a:spcBef>
            </a:pPr>
            <a:endParaRPr lang="en-US" sz="2400" dirty="0">
              <a:cs typeface="Calibri" panose="020F0502020204030204" pitchFamily="34" charset="0"/>
            </a:endParaRPr>
          </a:p>
          <a:p>
            <a:pPr marL="342900" indent="-342900">
              <a:lnSpc>
                <a:spcPct val="100000"/>
              </a:lnSpc>
              <a:spcBef>
                <a:spcPts val="0"/>
              </a:spcBef>
              <a:buFont typeface="Arial" panose="020B0604020202020204" pitchFamily="34" charset="0"/>
              <a:buChar char="•"/>
            </a:pPr>
            <a:r>
              <a:rPr lang="en-US" sz="2400" dirty="0">
                <a:cs typeface="Calibri" panose="020F0502020204030204" pitchFamily="34" charset="0"/>
              </a:rPr>
              <a:t>In January, Emergency Proclamation ordering WDFW “to begin implementation of emergency measures as necessary to effect the eradication of or to prevent the permanent establishment and expansion of European green crab.”</a:t>
            </a:r>
          </a:p>
          <a:p>
            <a:pPr>
              <a:lnSpc>
                <a:spcPct val="100000"/>
              </a:lnSpc>
              <a:spcBef>
                <a:spcPts val="0"/>
              </a:spcBef>
            </a:pPr>
            <a:endParaRPr lang="en-US" sz="2400" dirty="0">
              <a:cs typeface="Calibri" panose="020F0502020204030204" pitchFamily="34" charset="0"/>
            </a:endParaRPr>
          </a:p>
          <a:p>
            <a:pPr marL="342900" indent="-342900">
              <a:lnSpc>
                <a:spcPct val="100000"/>
              </a:lnSpc>
              <a:spcBef>
                <a:spcPts val="0"/>
              </a:spcBef>
              <a:buFont typeface="Arial" panose="020B0604020202020204" pitchFamily="34" charset="0"/>
              <a:buChar char="•"/>
            </a:pPr>
            <a:r>
              <a:rPr lang="en-US" sz="2400" dirty="0">
                <a:cs typeface="Calibri" panose="020F0502020204030204" pitchFamily="34" charset="0"/>
              </a:rPr>
              <a:t>On March 31, the Washington State Legislature provided WDFW $8.568 M in emergency measures funding for green crab control and coordination, local grants, and outreach.</a:t>
            </a:r>
          </a:p>
          <a:p>
            <a:pPr>
              <a:lnSpc>
                <a:spcPct val="100000"/>
              </a:lnSpc>
              <a:spcBef>
                <a:spcPts val="0"/>
              </a:spcBef>
            </a:pPr>
            <a:endParaRPr lang="en-US" sz="2400" dirty="0">
              <a:cs typeface="Calibri" panose="020F0502020204030204" pitchFamily="34" charset="0"/>
            </a:endParaRPr>
          </a:p>
        </p:txBody>
      </p:sp>
      <p:sp>
        <p:nvSpPr>
          <p:cNvPr id="6" name="Slide Number Placeholder 5">
            <a:extLst>
              <a:ext uri="{FF2B5EF4-FFF2-40B4-BE49-F238E27FC236}">
                <a16:creationId xmlns:a16="http://schemas.microsoft.com/office/drawing/2014/main" id="{2B400990-11F4-49CA-845C-E145143C145C}"/>
              </a:ext>
            </a:extLst>
          </p:cNvPr>
          <p:cNvSpPr>
            <a:spLocks noGrp="1"/>
          </p:cNvSpPr>
          <p:nvPr>
            <p:ph type="sldNum" sz="quarter" idx="12"/>
          </p:nvPr>
        </p:nvSpPr>
        <p:spPr/>
        <p:txBody>
          <a:bodyPr/>
          <a:lstStyle/>
          <a:p>
            <a:fld id="{48F63A3B-78C7-47BE-AE5E-E10140E04643}" type="slidenum">
              <a:rPr lang="en-US" smtClean="0"/>
              <a:t>24</a:t>
            </a:fld>
            <a:endParaRPr lang="en-US" dirty="0"/>
          </a:p>
        </p:txBody>
      </p:sp>
      <p:pic>
        <p:nvPicPr>
          <p:cNvPr id="47" name="Picture 46" descr="A picture containing outdoor, stone, meat, grill&#10;&#10;Description automatically generated">
            <a:extLst>
              <a:ext uri="{FF2B5EF4-FFF2-40B4-BE49-F238E27FC236}">
                <a16:creationId xmlns:a16="http://schemas.microsoft.com/office/drawing/2014/main" id="{DD80E9E7-20CE-4115-B4DC-EE668DC14F4A}"/>
              </a:ext>
            </a:extLst>
          </p:cNvPr>
          <p:cNvPicPr>
            <a:picLocks noChangeAspect="1"/>
          </p:cNvPicPr>
          <p:nvPr/>
        </p:nvPicPr>
        <p:blipFill rotWithShape="1">
          <a:blip r:embed="rId2">
            <a:extLst>
              <a:ext uri="{28A0092B-C50C-407E-A947-70E740481C1C}">
                <a14:useLocalDpi xmlns:a14="http://schemas.microsoft.com/office/drawing/2010/main" val="0"/>
              </a:ext>
            </a:extLst>
          </a:blip>
          <a:srcRect t="9417"/>
          <a:stretch/>
        </p:blipFill>
        <p:spPr>
          <a:xfrm rot="16200000">
            <a:off x="6538970" y="2975506"/>
            <a:ext cx="6426322" cy="4365863"/>
          </a:xfrm>
          <a:prstGeom prst="rect">
            <a:avLst/>
          </a:prstGeom>
        </p:spPr>
      </p:pic>
    </p:spTree>
    <p:extLst>
      <p:ext uri="{BB962C8B-B14F-4D97-AF65-F5344CB8AC3E}">
        <p14:creationId xmlns:p14="http://schemas.microsoft.com/office/powerpoint/2010/main" val="4116936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Map&#10;&#10;Description automatically generated">
            <a:extLst>
              <a:ext uri="{FF2B5EF4-FFF2-40B4-BE49-F238E27FC236}">
                <a16:creationId xmlns:a16="http://schemas.microsoft.com/office/drawing/2014/main" id="{344B1626-EAA8-4629-9A29-0AF9D82891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5624" y="1679444"/>
            <a:ext cx="5031971" cy="6708532"/>
          </a:xfrm>
          <a:prstGeom prst="rect">
            <a:avLst/>
          </a:prstGeom>
        </p:spPr>
      </p:pic>
      <p:sp>
        <p:nvSpPr>
          <p:cNvPr id="2" name="Title 1">
            <a:extLst>
              <a:ext uri="{FF2B5EF4-FFF2-40B4-BE49-F238E27FC236}">
                <a16:creationId xmlns:a16="http://schemas.microsoft.com/office/drawing/2014/main" id="{95F75E6D-9683-4194-9041-021224C73680}"/>
              </a:ext>
            </a:extLst>
          </p:cNvPr>
          <p:cNvSpPr>
            <a:spLocks noGrp="1"/>
          </p:cNvSpPr>
          <p:nvPr>
            <p:ph type="title"/>
          </p:nvPr>
        </p:nvSpPr>
        <p:spPr>
          <a:xfrm>
            <a:off x="482600" y="347186"/>
            <a:ext cx="11214100" cy="1013778"/>
          </a:xfrm>
        </p:spPr>
        <p:txBody>
          <a:bodyPr>
            <a:noAutofit/>
          </a:bodyPr>
          <a:lstStyle/>
          <a:p>
            <a:pPr algn="ctr"/>
            <a:r>
              <a:rPr lang="en-US" sz="5400" dirty="0"/>
              <a:t>Emergency Response and Coordination</a:t>
            </a:r>
          </a:p>
        </p:txBody>
      </p:sp>
      <p:sp>
        <p:nvSpPr>
          <p:cNvPr id="4" name="Text Placeholder 3">
            <a:extLst>
              <a:ext uri="{FF2B5EF4-FFF2-40B4-BE49-F238E27FC236}">
                <a16:creationId xmlns:a16="http://schemas.microsoft.com/office/drawing/2014/main" id="{2BB4E2F5-96F7-4715-8394-B20F9B1BB285}"/>
              </a:ext>
            </a:extLst>
          </p:cNvPr>
          <p:cNvSpPr>
            <a:spLocks noGrp="1"/>
          </p:cNvSpPr>
          <p:nvPr>
            <p:ph type="body" sz="half" idx="2"/>
          </p:nvPr>
        </p:nvSpPr>
        <p:spPr>
          <a:xfrm>
            <a:off x="482601" y="1540435"/>
            <a:ext cx="6402294" cy="7432675"/>
          </a:xfrm>
        </p:spPr>
        <p:txBody>
          <a:bodyPr>
            <a:noAutofit/>
          </a:bodyPr>
          <a:lstStyle/>
          <a:p>
            <a:pPr marL="342900" indent="-342900">
              <a:lnSpc>
                <a:spcPct val="100000"/>
              </a:lnSpc>
              <a:spcBef>
                <a:spcPts val="0"/>
              </a:spcBef>
              <a:buFont typeface="Arial" panose="020B0604020202020204" pitchFamily="34" charset="0"/>
              <a:buChar char="•"/>
            </a:pPr>
            <a:r>
              <a:rPr lang="en-US" sz="3200" dirty="0">
                <a:cs typeface="Calibri" panose="020F0502020204030204" pitchFamily="34" charset="0"/>
              </a:rPr>
              <a:t>WDFW has implemented an Incident Command System (ICS) to facilitate a statewide EGC management strategy. </a:t>
            </a:r>
          </a:p>
          <a:p>
            <a:pPr>
              <a:lnSpc>
                <a:spcPct val="100000"/>
              </a:lnSpc>
              <a:spcBef>
                <a:spcPts val="0"/>
              </a:spcBef>
            </a:pPr>
            <a:endParaRPr lang="en-US" sz="3200" b="1" dirty="0">
              <a:ea typeface="Calibri" panose="020F0502020204030204" pitchFamily="34" charset="0"/>
              <a:cs typeface="Times New Roman" panose="02020603050405020304" pitchFamily="18" charset="0"/>
            </a:endParaRPr>
          </a:p>
          <a:p>
            <a:pPr marL="342900" indent="-342900">
              <a:lnSpc>
                <a:spcPct val="100000"/>
              </a:lnSpc>
              <a:spcBef>
                <a:spcPts val="0"/>
              </a:spcBef>
              <a:buFont typeface="Arial" panose="020B0604020202020204" pitchFamily="34" charset="0"/>
              <a:buChar char="•"/>
            </a:pPr>
            <a:r>
              <a:rPr lang="en-US" sz="3200" b="1" dirty="0">
                <a:ea typeface="Calibri" panose="020F0502020204030204" pitchFamily="34" charset="0"/>
                <a:cs typeface="Times New Roman" panose="02020603050405020304" pitchFamily="18" charset="0"/>
              </a:rPr>
              <a:t>More than 138,000 European green crabs have been removed as of August 7.</a:t>
            </a:r>
          </a:p>
          <a:p>
            <a:pPr>
              <a:lnSpc>
                <a:spcPct val="100000"/>
              </a:lnSpc>
              <a:spcBef>
                <a:spcPts val="0"/>
              </a:spcBef>
            </a:pPr>
            <a:endParaRPr lang="en-US" sz="3200" dirty="0">
              <a:ea typeface="Calibri" panose="020F0502020204030204" pitchFamily="34" charset="0"/>
              <a:cs typeface="Times New Roman" panose="02020603050405020304" pitchFamily="18" charset="0"/>
            </a:endParaRPr>
          </a:p>
          <a:p>
            <a:pPr marL="342900" indent="-342900">
              <a:lnSpc>
                <a:spcPct val="100000"/>
              </a:lnSpc>
              <a:spcBef>
                <a:spcPts val="0"/>
              </a:spcBef>
              <a:buFont typeface="Arial" panose="020B0604020202020204" pitchFamily="34" charset="0"/>
              <a:buChar char="•"/>
            </a:pPr>
            <a:r>
              <a:rPr lang="en-US" sz="3200" dirty="0">
                <a:ea typeface="Calibri" panose="020F0502020204030204" pitchFamily="34" charset="0"/>
                <a:cs typeface="Times New Roman" panose="02020603050405020304" pitchFamily="18" charset="0"/>
              </a:rPr>
              <a:t>Public reporting tools have been established, and outreach is underway to educate on green crab identification, reporting, and opportunities to support. </a:t>
            </a:r>
            <a:endParaRPr lang="en-US" sz="3200" dirty="0">
              <a:cs typeface="Times New Roman" panose="02020603050405020304" pitchFamily="18" charset="0"/>
            </a:endParaRPr>
          </a:p>
        </p:txBody>
      </p:sp>
      <p:sp>
        <p:nvSpPr>
          <p:cNvPr id="6" name="Slide Number Placeholder 5">
            <a:extLst>
              <a:ext uri="{FF2B5EF4-FFF2-40B4-BE49-F238E27FC236}">
                <a16:creationId xmlns:a16="http://schemas.microsoft.com/office/drawing/2014/main" id="{2B400990-11F4-49CA-845C-E145143C145C}"/>
              </a:ext>
            </a:extLst>
          </p:cNvPr>
          <p:cNvSpPr>
            <a:spLocks noGrp="1"/>
          </p:cNvSpPr>
          <p:nvPr>
            <p:ph type="sldNum" sz="quarter" idx="12"/>
          </p:nvPr>
        </p:nvSpPr>
        <p:spPr/>
        <p:txBody>
          <a:bodyPr/>
          <a:lstStyle/>
          <a:p>
            <a:fld id="{48F63A3B-78C7-47BE-AE5E-E10140E04643}" type="slidenum">
              <a:rPr lang="en-US" smtClean="0"/>
              <a:t>25</a:t>
            </a:fld>
            <a:endParaRPr lang="en-US" dirty="0"/>
          </a:p>
        </p:txBody>
      </p:sp>
    </p:spTree>
    <p:extLst>
      <p:ext uri="{BB962C8B-B14F-4D97-AF65-F5344CB8AC3E}">
        <p14:creationId xmlns:p14="http://schemas.microsoft.com/office/powerpoint/2010/main" val="127799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inook migration.png"/>
          <p:cNvPicPr>
            <a:picLocks noChangeAspect="1"/>
          </p:cNvPicPr>
          <p:nvPr/>
        </p:nvPicPr>
        <p:blipFill>
          <a:blip r:embed="rId3" cstate="print"/>
          <a:srcRect t="552" r="5788"/>
          <a:stretch>
            <a:fillRect/>
          </a:stretch>
        </p:blipFill>
        <p:spPr>
          <a:xfrm>
            <a:off x="5597389" y="35912"/>
            <a:ext cx="6581911" cy="9098563"/>
          </a:xfrm>
          <a:prstGeom prst="rect">
            <a:avLst/>
          </a:prstGeom>
        </p:spPr>
      </p:pic>
      <p:sp>
        <p:nvSpPr>
          <p:cNvPr id="4" name="TextBox 3"/>
          <p:cNvSpPr txBox="1"/>
          <p:nvPr/>
        </p:nvSpPr>
        <p:spPr>
          <a:xfrm>
            <a:off x="1617563" y="3501550"/>
            <a:ext cx="3767971" cy="584166"/>
          </a:xfrm>
          <a:prstGeom prst="rect">
            <a:avLst/>
          </a:prstGeom>
          <a:noFill/>
        </p:spPr>
        <p:txBody>
          <a:bodyPr wrap="square" rtlCol="0">
            <a:spAutoFit/>
          </a:bodyPr>
          <a:lstStyle/>
          <a:p>
            <a:pPr>
              <a:defRPr/>
            </a:pPr>
            <a:r>
              <a:rPr lang="en-US" sz="3197">
                <a:solidFill>
                  <a:srgbClr val="2F2B20"/>
                </a:solidFill>
                <a:latin typeface="Calibri"/>
              </a:rPr>
              <a:t>Pacific Salmon Treaty</a:t>
            </a:r>
          </a:p>
        </p:txBody>
      </p:sp>
      <p:sp>
        <p:nvSpPr>
          <p:cNvPr id="12" name="TextBox 11"/>
          <p:cNvSpPr txBox="1"/>
          <p:nvPr/>
        </p:nvSpPr>
        <p:spPr>
          <a:xfrm>
            <a:off x="1766117" y="4719478"/>
            <a:ext cx="4034393" cy="1076096"/>
          </a:xfrm>
          <a:prstGeom prst="rect">
            <a:avLst/>
          </a:prstGeom>
          <a:noFill/>
        </p:spPr>
        <p:txBody>
          <a:bodyPr wrap="square" rtlCol="0">
            <a:spAutoFit/>
          </a:bodyPr>
          <a:lstStyle/>
          <a:p>
            <a:pPr>
              <a:defRPr/>
            </a:pPr>
            <a:r>
              <a:rPr lang="en-US" sz="3197">
                <a:solidFill>
                  <a:srgbClr val="2F2B20"/>
                </a:solidFill>
                <a:latin typeface="Calibri"/>
              </a:rPr>
              <a:t>Pacific Fishery Management Council</a:t>
            </a:r>
          </a:p>
        </p:txBody>
      </p:sp>
      <p:sp>
        <p:nvSpPr>
          <p:cNvPr id="13" name="TextBox 12"/>
          <p:cNvSpPr txBox="1"/>
          <p:nvPr/>
        </p:nvSpPr>
        <p:spPr>
          <a:xfrm>
            <a:off x="2543151" y="6229491"/>
            <a:ext cx="3653790" cy="584166"/>
          </a:xfrm>
          <a:prstGeom prst="rect">
            <a:avLst/>
          </a:prstGeom>
          <a:noFill/>
        </p:spPr>
        <p:txBody>
          <a:bodyPr wrap="square" rtlCol="0">
            <a:spAutoFit/>
          </a:bodyPr>
          <a:lstStyle/>
          <a:p>
            <a:pPr>
              <a:defRPr/>
            </a:pPr>
            <a:r>
              <a:rPr lang="en-US" sz="3197" i="1" dirty="0">
                <a:solidFill>
                  <a:srgbClr val="2F2B20"/>
                </a:solidFill>
                <a:latin typeface="Calibri"/>
              </a:rPr>
              <a:t>U.S. v Washington</a:t>
            </a:r>
          </a:p>
        </p:txBody>
      </p:sp>
      <p:sp>
        <p:nvSpPr>
          <p:cNvPr id="14" name="TextBox 13"/>
          <p:cNvSpPr txBox="1"/>
          <p:nvPr/>
        </p:nvSpPr>
        <p:spPr>
          <a:xfrm>
            <a:off x="3197066" y="7132451"/>
            <a:ext cx="3349308" cy="584166"/>
          </a:xfrm>
          <a:prstGeom prst="rect">
            <a:avLst/>
          </a:prstGeom>
          <a:noFill/>
        </p:spPr>
        <p:txBody>
          <a:bodyPr wrap="square" rtlCol="0">
            <a:spAutoFit/>
          </a:bodyPr>
          <a:lstStyle/>
          <a:p>
            <a:pPr>
              <a:defRPr/>
            </a:pPr>
            <a:r>
              <a:rPr lang="en-US" sz="3197" i="1" dirty="0">
                <a:solidFill>
                  <a:srgbClr val="2F2B20"/>
                </a:solidFill>
                <a:latin typeface="Calibri"/>
              </a:rPr>
              <a:t>U.S. v Oregon</a:t>
            </a:r>
          </a:p>
        </p:txBody>
      </p:sp>
      <p:cxnSp>
        <p:nvCxnSpPr>
          <p:cNvPr id="8" name="Straight Arrow Connector 7"/>
          <p:cNvCxnSpPr>
            <a:cxnSpLocks/>
            <a:stCxn id="4" idx="3"/>
          </p:cNvCxnSpPr>
          <p:nvPr/>
        </p:nvCxnSpPr>
        <p:spPr>
          <a:xfrm flipV="1">
            <a:off x="5385534" y="968188"/>
            <a:ext cx="1970007" cy="28254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4" idx="3"/>
          </p:cNvCxnSpPr>
          <p:nvPr/>
        </p:nvCxnSpPr>
        <p:spPr>
          <a:xfrm>
            <a:off x="5385534" y="3793633"/>
            <a:ext cx="4732627" cy="154720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V="1">
            <a:off x="5700968" y="4188570"/>
            <a:ext cx="4374817" cy="11970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a:off x="5700970" y="5376413"/>
            <a:ext cx="4980624" cy="36685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V="1">
            <a:off x="5700970" y="4363788"/>
            <a:ext cx="4980624" cy="21577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V="1">
            <a:off x="5672098" y="5385620"/>
            <a:ext cx="4732627" cy="20389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p:nvPr>
        </p:nvSpPr>
        <p:spPr>
          <a:xfrm>
            <a:off x="887507" y="753036"/>
            <a:ext cx="4288696" cy="1979136"/>
          </a:xfrm>
        </p:spPr>
        <p:txBody>
          <a:bodyPr>
            <a:normAutofit fontScale="90000"/>
          </a:bodyPr>
          <a:lstStyle/>
          <a:p>
            <a:pPr algn="ctr"/>
            <a:r>
              <a:rPr lang="en-US" dirty="0"/>
              <a:t>Complex, </a:t>
            </a:r>
            <a:br>
              <a:rPr lang="en-US" dirty="0"/>
            </a:br>
            <a:r>
              <a:rPr lang="en-US" dirty="0"/>
              <a:t>multi-jurisdictional processes</a:t>
            </a:r>
          </a:p>
        </p:txBody>
      </p:sp>
      <p:sp>
        <p:nvSpPr>
          <p:cNvPr id="3" name="Slide Number Placeholder 2"/>
          <p:cNvSpPr>
            <a:spLocks noGrp="1"/>
          </p:cNvSpPr>
          <p:nvPr>
            <p:ph type="sldNum" sz="quarter" idx="12"/>
          </p:nvPr>
        </p:nvSpPr>
        <p:spPr>
          <a:xfrm>
            <a:off x="10075785" y="7596838"/>
            <a:ext cx="548069" cy="395827"/>
          </a:xfrm>
        </p:spPr>
        <p:txBody>
          <a:bodyPr/>
          <a:lstStyle/>
          <a:p>
            <a:fld id="{775C820D-6A73-4EC4-926F-734799EC1DA4}" type="slidenum">
              <a:rPr lang="en-US" smtClean="0"/>
              <a:pPr/>
              <a:t>3</a:t>
            </a:fld>
            <a:endParaRPr lang="en-US"/>
          </a:p>
        </p:txBody>
      </p:sp>
    </p:spTree>
    <p:extLst>
      <p:ext uri="{BB962C8B-B14F-4D97-AF65-F5344CB8AC3E}">
        <p14:creationId xmlns:p14="http://schemas.microsoft.com/office/powerpoint/2010/main" val="4939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0631-9437-4004-AD86-A9CB627DB839}"/>
              </a:ext>
            </a:extLst>
          </p:cNvPr>
          <p:cNvSpPr>
            <a:spLocks noGrp="1"/>
          </p:cNvSpPr>
          <p:nvPr>
            <p:ph type="title"/>
          </p:nvPr>
        </p:nvSpPr>
        <p:spPr/>
        <p:txBody>
          <a:bodyPr>
            <a:normAutofit fontScale="90000"/>
          </a:bodyPr>
          <a:lstStyle/>
          <a:p>
            <a:r>
              <a:rPr lang="en-US" dirty="0"/>
              <a:t>Puget Sound Chinook Harvest Management Plan</a:t>
            </a:r>
          </a:p>
        </p:txBody>
      </p:sp>
      <p:sp>
        <p:nvSpPr>
          <p:cNvPr id="4" name="Text Placeholder 3">
            <a:extLst>
              <a:ext uri="{FF2B5EF4-FFF2-40B4-BE49-F238E27FC236}">
                <a16:creationId xmlns:a16="http://schemas.microsoft.com/office/drawing/2014/main" id="{17B11603-461D-4D41-9EBB-D26B9F56776D}"/>
              </a:ext>
            </a:extLst>
          </p:cNvPr>
          <p:cNvSpPr>
            <a:spLocks noGrp="1"/>
          </p:cNvSpPr>
          <p:nvPr>
            <p:ph type="body" sz="half" idx="2"/>
          </p:nvPr>
        </p:nvSpPr>
        <p:spPr>
          <a:xfrm>
            <a:off x="838913" y="2740343"/>
            <a:ext cx="3928141" cy="5785167"/>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600" dirty="0"/>
              <a:t>WDFW and Puget Sound Tribes submitted Resource Management Plan to NOAA in February, 2022</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600" dirty="0"/>
              <a:t>If approved, the Plan will provide ESA coverage for Puget Sound and Strait of Juan de Fuca marine and freshwater fisheries for 10 years</a:t>
            </a:r>
          </a:p>
        </p:txBody>
      </p:sp>
      <p:sp>
        <p:nvSpPr>
          <p:cNvPr id="8" name="Picture Placeholder 7">
            <a:extLst>
              <a:ext uri="{FF2B5EF4-FFF2-40B4-BE49-F238E27FC236}">
                <a16:creationId xmlns:a16="http://schemas.microsoft.com/office/drawing/2014/main" id="{1B7EDE1D-FD97-492D-945B-B4B646BE9E30}"/>
              </a:ext>
            </a:extLst>
          </p:cNvPr>
          <p:cNvSpPr>
            <a:spLocks noGrp="1"/>
          </p:cNvSpPr>
          <p:nvPr>
            <p:ph type="pic" idx="1"/>
          </p:nvPr>
        </p:nvSpPr>
        <p:spPr/>
      </p:sp>
      <p:pic>
        <p:nvPicPr>
          <p:cNvPr id="10" name="Picture 9">
            <a:extLst>
              <a:ext uri="{FF2B5EF4-FFF2-40B4-BE49-F238E27FC236}">
                <a16:creationId xmlns:a16="http://schemas.microsoft.com/office/drawing/2014/main" id="{EE5E935D-1576-4AC4-9EE4-8B59384D5A72}"/>
              </a:ext>
            </a:extLst>
          </p:cNvPr>
          <p:cNvPicPr>
            <a:picLocks noChangeAspect="1"/>
          </p:cNvPicPr>
          <p:nvPr/>
        </p:nvPicPr>
        <p:blipFill>
          <a:blip r:embed="rId2"/>
          <a:stretch>
            <a:fillRect/>
          </a:stretch>
        </p:blipFill>
        <p:spPr>
          <a:xfrm>
            <a:off x="4953964" y="916006"/>
            <a:ext cx="7113984" cy="8218469"/>
          </a:xfrm>
          <a:prstGeom prst="rect">
            <a:avLst/>
          </a:prstGeom>
        </p:spPr>
      </p:pic>
    </p:spTree>
    <p:extLst>
      <p:ext uri="{BB962C8B-B14F-4D97-AF65-F5344CB8AC3E}">
        <p14:creationId xmlns:p14="http://schemas.microsoft.com/office/powerpoint/2010/main" val="131521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0631-9437-4004-AD86-A9CB627DB839}"/>
              </a:ext>
            </a:extLst>
          </p:cNvPr>
          <p:cNvSpPr>
            <a:spLocks noGrp="1"/>
          </p:cNvSpPr>
          <p:nvPr>
            <p:ph type="title"/>
          </p:nvPr>
        </p:nvSpPr>
        <p:spPr>
          <a:xfrm>
            <a:off x="838912" y="608966"/>
            <a:ext cx="10389381" cy="897106"/>
          </a:xfrm>
        </p:spPr>
        <p:txBody>
          <a:bodyPr>
            <a:normAutofit/>
          </a:bodyPr>
          <a:lstStyle/>
          <a:p>
            <a:r>
              <a:rPr lang="en-US" sz="4000" dirty="0"/>
              <a:t>Puget Sound Chinook Harvest Management Plan</a:t>
            </a:r>
          </a:p>
        </p:txBody>
      </p:sp>
      <p:sp>
        <p:nvSpPr>
          <p:cNvPr id="4" name="Text Placeholder 3">
            <a:extLst>
              <a:ext uri="{FF2B5EF4-FFF2-40B4-BE49-F238E27FC236}">
                <a16:creationId xmlns:a16="http://schemas.microsoft.com/office/drawing/2014/main" id="{17B11603-461D-4D41-9EBB-D26B9F56776D}"/>
              </a:ext>
            </a:extLst>
          </p:cNvPr>
          <p:cNvSpPr>
            <a:spLocks noGrp="1"/>
          </p:cNvSpPr>
          <p:nvPr>
            <p:ph type="body" sz="half" idx="2"/>
          </p:nvPr>
        </p:nvSpPr>
        <p:spPr>
          <a:xfrm>
            <a:off x="838913" y="2030506"/>
            <a:ext cx="3652406" cy="6286835"/>
          </a:xfrm>
        </p:spPr>
        <p:txBody>
          <a:bodyPr>
            <a:normAutofit/>
          </a:bodyPr>
          <a:lstStyle/>
          <a:p>
            <a:pPr marL="342900" indent="-342900">
              <a:buFont typeface="Arial" panose="020B0604020202020204" pitchFamily="34" charset="0"/>
              <a:buChar char="•"/>
            </a:pPr>
            <a:r>
              <a:rPr lang="en-US" sz="2400" dirty="0"/>
              <a:t>Detailed information about each of the 16 Chinook ‘Management Unit Profiles’ within Puget Sound</a:t>
            </a:r>
          </a:p>
          <a:p>
            <a:endParaRPr lang="en-US" sz="2400" dirty="0"/>
          </a:p>
          <a:p>
            <a:pPr marL="342900" indent="-342900">
              <a:buFont typeface="Arial" panose="020B0604020202020204" pitchFamily="34" charset="0"/>
              <a:buChar char="•"/>
            </a:pPr>
            <a:r>
              <a:rPr lang="en-US" sz="2400" dirty="0"/>
              <a:t>Plan contains abundance thresholds and exploitation rate limits for each of the Management Units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Allowable fishery exploitation rates are based on unit-specific abundance and productivity</a:t>
            </a:r>
          </a:p>
        </p:txBody>
      </p:sp>
      <p:pic>
        <p:nvPicPr>
          <p:cNvPr id="7" name="Picture 6">
            <a:extLst>
              <a:ext uri="{FF2B5EF4-FFF2-40B4-BE49-F238E27FC236}">
                <a16:creationId xmlns:a16="http://schemas.microsoft.com/office/drawing/2014/main" id="{F34AE303-364A-4DBA-A8EC-C4489B0AE607}"/>
              </a:ext>
            </a:extLst>
          </p:cNvPr>
          <p:cNvPicPr>
            <a:picLocks noChangeAspect="1"/>
          </p:cNvPicPr>
          <p:nvPr/>
        </p:nvPicPr>
        <p:blipFill>
          <a:blip r:embed="rId2"/>
          <a:stretch>
            <a:fillRect/>
          </a:stretch>
        </p:blipFill>
        <p:spPr>
          <a:xfrm>
            <a:off x="4767053" y="2683966"/>
            <a:ext cx="7392984" cy="5303662"/>
          </a:xfrm>
          <a:prstGeom prst="rect">
            <a:avLst/>
          </a:prstGeom>
        </p:spPr>
      </p:pic>
    </p:spTree>
    <p:extLst>
      <p:ext uri="{BB962C8B-B14F-4D97-AF65-F5344CB8AC3E}">
        <p14:creationId xmlns:p14="http://schemas.microsoft.com/office/powerpoint/2010/main" val="2583370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0631-9437-4004-AD86-A9CB627DB839}"/>
              </a:ext>
            </a:extLst>
          </p:cNvPr>
          <p:cNvSpPr>
            <a:spLocks noGrp="1"/>
          </p:cNvSpPr>
          <p:nvPr>
            <p:ph type="title"/>
          </p:nvPr>
        </p:nvSpPr>
        <p:spPr>
          <a:xfrm>
            <a:off x="838913" y="608965"/>
            <a:ext cx="10147334" cy="991235"/>
          </a:xfrm>
        </p:spPr>
        <p:txBody>
          <a:bodyPr>
            <a:normAutofit/>
          </a:bodyPr>
          <a:lstStyle/>
          <a:p>
            <a:r>
              <a:rPr lang="en-US" sz="4000" dirty="0"/>
              <a:t>Puget Sound Chinook Harvest Management Plan</a:t>
            </a:r>
          </a:p>
        </p:txBody>
      </p:sp>
      <p:sp>
        <p:nvSpPr>
          <p:cNvPr id="4" name="Text Placeholder 3">
            <a:extLst>
              <a:ext uri="{FF2B5EF4-FFF2-40B4-BE49-F238E27FC236}">
                <a16:creationId xmlns:a16="http://schemas.microsoft.com/office/drawing/2014/main" id="{17B11603-461D-4D41-9EBB-D26B9F56776D}"/>
              </a:ext>
            </a:extLst>
          </p:cNvPr>
          <p:cNvSpPr>
            <a:spLocks noGrp="1"/>
          </p:cNvSpPr>
          <p:nvPr>
            <p:ph type="body" sz="half" idx="2"/>
          </p:nvPr>
        </p:nvSpPr>
        <p:spPr>
          <a:xfrm>
            <a:off x="986831" y="2182029"/>
            <a:ext cx="10429722" cy="6061017"/>
          </a:xfrm>
        </p:spPr>
        <p:txBody>
          <a:bodyPr/>
          <a:lstStyle/>
          <a:p>
            <a:pPr marL="342900" indent="-342900">
              <a:buFont typeface="Arial" panose="020B0604020202020204" pitchFamily="34" charset="0"/>
              <a:buChar char="•"/>
            </a:pPr>
            <a:r>
              <a:rPr lang="en-US" sz="2800" dirty="0"/>
              <a:t>Plan is currently under review by NOAA, co-managers will provide additional information as needed during that review</a:t>
            </a:r>
          </a:p>
          <a:p>
            <a:endParaRPr lang="en-US" sz="1800" dirty="0"/>
          </a:p>
          <a:p>
            <a:pPr marL="342900" indent="-342900">
              <a:buFont typeface="Arial" panose="020B0604020202020204" pitchFamily="34" charset="0"/>
              <a:buChar char="•"/>
            </a:pPr>
            <a:r>
              <a:rPr lang="en-US" sz="2800" dirty="0"/>
              <a:t>NOAA’s administrative process likely to take 15+ months, including NEPA review</a:t>
            </a:r>
          </a:p>
          <a:p>
            <a:endParaRPr lang="en-US" sz="1800" dirty="0"/>
          </a:p>
          <a:p>
            <a:pPr marL="342900" indent="-342900">
              <a:buFont typeface="Arial" panose="020B0604020202020204" pitchFamily="34" charset="0"/>
              <a:buChar char="•"/>
            </a:pPr>
            <a:r>
              <a:rPr lang="en-US" sz="2800" dirty="0"/>
              <a:t>Co-managers used objectives from the RMP for planning 2022 fisheries, ESA authorization was obtained through a one-year Section 7 consultation</a:t>
            </a:r>
          </a:p>
          <a:p>
            <a:endParaRPr lang="en-US" sz="1800" dirty="0"/>
          </a:p>
          <a:p>
            <a:pPr marL="342900" indent="-342900">
              <a:buFont typeface="Arial" panose="020B0604020202020204" pitchFamily="34" charset="0"/>
              <a:buChar char="•"/>
            </a:pPr>
            <a:r>
              <a:rPr lang="en-US" sz="2800" dirty="0">
                <a:solidFill>
                  <a:schemeClr val="tx1"/>
                </a:solidFill>
              </a:rPr>
              <a:t>The plan is available on the WDFW website at </a:t>
            </a:r>
            <a:r>
              <a:rPr lang="en-US" sz="2800" dirty="0">
                <a:solidFill>
                  <a:schemeClr val="tx1"/>
                </a:solidFill>
                <a:hlinkClick r:id="rId2"/>
              </a:rPr>
              <a:t>https://wdfw.wa.gov/fishing/management/puget-sound-management-plan</a:t>
            </a:r>
            <a:endParaRPr lang="en-US" sz="2800" dirty="0">
              <a:solidFill>
                <a:schemeClr val="tx1"/>
              </a:solidFill>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79076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80C3E-5729-4663-91BB-AAE35774E007}"/>
              </a:ext>
            </a:extLst>
          </p:cNvPr>
          <p:cNvSpPr>
            <a:spLocks noGrp="1"/>
          </p:cNvSpPr>
          <p:nvPr>
            <p:ph type="title"/>
          </p:nvPr>
        </p:nvSpPr>
        <p:spPr>
          <a:xfrm>
            <a:off x="304482" y="342883"/>
            <a:ext cx="11341973" cy="1793953"/>
          </a:xfrm>
        </p:spPr>
        <p:txBody>
          <a:bodyPr>
            <a:normAutofit fontScale="90000"/>
          </a:bodyPr>
          <a:lstStyle/>
          <a:p>
            <a:pPr marL="0" indent="0" algn="ctr">
              <a:lnSpc>
                <a:spcPct val="130000"/>
              </a:lnSpc>
              <a:spcBef>
                <a:spcPts val="2397"/>
              </a:spcBef>
              <a:spcAft>
                <a:spcPts val="1200"/>
              </a:spcAft>
              <a:buNone/>
            </a:pPr>
            <a:r>
              <a:rPr lang="en-US" sz="4800" b="1" i="1" dirty="0"/>
              <a:t>“A commercial whale watching license is required...” </a:t>
            </a:r>
            <a:br>
              <a:rPr lang="en-US" sz="4800" b="1" i="1" dirty="0"/>
            </a:br>
            <a:r>
              <a:rPr lang="en-US" sz="5300" b="1" dirty="0"/>
              <a:t>2019 Legislation:</a:t>
            </a:r>
            <a:endParaRPr lang="en-US" sz="4800" b="1" dirty="0"/>
          </a:p>
        </p:txBody>
      </p:sp>
      <p:sp>
        <p:nvSpPr>
          <p:cNvPr id="3" name="Content Placeholder 2">
            <a:extLst>
              <a:ext uri="{FF2B5EF4-FFF2-40B4-BE49-F238E27FC236}">
                <a16:creationId xmlns:a16="http://schemas.microsoft.com/office/drawing/2014/main" id="{176A7AB8-C29E-4474-ABFC-D8647B3E2D2B}"/>
              </a:ext>
            </a:extLst>
          </p:cNvPr>
          <p:cNvSpPr>
            <a:spLocks noGrp="1"/>
          </p:cNvSpPr>
          <p:nvPr>
            <p:ph sz="half" idx="1"/>
          </p:nvPr>
        </p:nvSpPr>
        <p:spPr>
          <a:xfrm>
            <a:off x="672352" y="2842872"/>
            <a:ext cx="3607039" cy="4957725"/>
          </a:xfrm>
        </p:spPr>
        <p:txBody>
          <a:bodyPr>
            <a:normAutofit/>
          </a:bodyPr>
          <a:lstStyle/>
          <a:p>
            <a:pPr marL="0" indent="0">
              <a:spcBef>
                <a:spcPts val="0"/>
              </a:spcBef>
              <a:buNone/>
            </a:pPr>
            <a:r>
              <a:rPr lang="en-US" dirty="0"/>
              <a:t>Implementing </a:t>
            </a:r>
          </a:p>
          <a:p>
            <a:pPr marL="0" indent="0">
              <a:spcBef>
                <a:spcPts val="0"/>
              </a:spcBef>
              <a:buNone/>
            </a:pPr>
            <a:r>
              <a:rPr lang="en-US" dirty="0"/>
              <a:t>Orca </a:t>
            </a:r>
            <a:r>
              <a:rPr lang="en-US" sz="2800" dirty="0"/>
              <a:t>Task Force recommendations, 2019 legislation created </a:t>
            </a:r>
            <a:r>
              <a:rPr lang="en-US" dirty="0"/>
              <a:t>a Commercial Whale Watching License </a:t>
            </a:r>
            <a:r>
              <a:rPr lang="en-US" sz="2800" dirty="0"/>
              <a:t>and directed WDFW to make rules for viewing Southern Resident orcas in the inland waters of Washington State.</a:t>
            </a:r>
          </a:p>
          <a:p>
            <a:pPr marL="0" indent="0">
              <a:spcBef>
                <a:spcPts val="0"/>
              </a:spcBef>
              <a:buNone/>
            </a:pPr>
            <a:r>
              <a:rPr lang="en-US" sz="1400" dirty="0"/>
              <a:t>(2SSB 5577)</a:t>
            </a:r>
            <a:endParaRPr lang="en-US" sz="2664" dirty="0"/>
          </a:p>
          <a:p>
            <a:pPr>
              <a:spcBef>
                <a:spcPts val="2397"/>
              </a:spcBef>
            </a:pPr>
            <a:endParaRPr lang="en-US" sz="2664" dirty="0"/>
          </a:p>
        </p:txBody>
      </p:sp>
      <p:sp>
        <p:nvSpPr>
          <p:cNvPr id="4" name="Content Placeholder 3">
            <a:extLst>
              <a:ext uri="{FF2B5EF4-FFF2-40B4-BE49-F238E27FC236}">
                <a16:creationId xmlns:a16="http://schemas.microsoft.com/office/drawing/2014/main" id="{287DAEA1-A18A-42D5-9C0B-FD6EA8B22843}"/>
              </a:ext>
            </a:extLst>
          </p:cNvPr>
          <p:cNvSpPr>
            <a:spLocks noGrp="1"/>
          </p:cNvSpPr>
          <p:nvPr>
            <p:ph sz="half" idx="2"/>
          </p:nvPr>
        </p:nvSpPr>
        <p:spPr>
          <a:xfrm>
            <a:off x="5301469" y="2315333"/>
            <a:ext cx="6552797" cy="6332814"/>
          </a:xfrm>
        </p:spPr>
        <p:txBody>
          <a:bodyPr>
            <a:noAutofit/>
          </a:bodyPr>
          <a:lstStyle/>
          <a:p>
            <a:pPr marL="608945" indent="-608945"/>
            <a:r>
              <a:rPr lang="en-US" sz="2797" dirty="0"/>
              <a:t>Defined</a:t>
            </a:r>
            <a:r>
              <a:rPr lang="en-US" sz="2797" b="1" dirty="0">
                <a:solidFill>
                  <a:srgbClr val="00B0F0"/>
                </a:solidFill>
              </a:rPr>
              <a:t> fees </a:t>
            </a:r>
            <a:r>
              <a:rPr lang="en-US" sz="2797" dirty="0"/>
              <a:t>per operator and per vessel (including kayak tour operations)</a:t>
            </a:r>
          </a:p>
          <a:p>
            <a:pPr marL="608945" indent="-608945"/>
            <a:r>
              <a:rPr lang="en-US" sz="2797" dirty="0"/>
              <a:t>Required WDFW to </a:t>
            </a:r>
            <a:r>
              <a:rPr lang="en-US" sz="2797" b="1" dirty="0">
                <a:solidFill>
                  <a:srgbClr val="C00000"/>
                </a:solidFill>
              </a:rPr>
              <a:t>adopt rules </a:t>
            </a:r>
            <a:r>
              <a:rPr lang="en-US" sz="2797" dirty="0"/>
              <a:t>for license-holders by 1/1/21</a:t>
            </a:r>
          </a:p>
          <a:p>
            <a:pPr marL="608945" indent="-608945"/>
            <a:r>
              <a:rPr lang="en-US" sz="2797" dirty="0"/>
              <a:t>Required WDFW to convene an </a:t>
            </a:r>
            <a:r>
              <a:rPr lang="en-US" sz="2797" b="1" dirty="0">
                <a:solidFill>
                  <a:srgbClr val="70AD47"/>
                </a:solidFill>
              </a:rPr>
              <a:t>independent panel of scientists </a:t>
            </a:r>
            <a:r>
              <a:rPr lang="en-US" sz="2797" dirty="0"/>
              <a:t>to review disturbance and noise impacts on SRKW from small vessels and commercial whale watching</a:t>
            </a:r>
          </a:p>
          <a:p>
            <a:pPr marL="608945" indent="-608945"/>
            <a:r>
              <a:rPr lang="en-US" sz="2797" dirty="0"/>
              <a:t>Requires WDFW to </a:t>
            </a:r>
            <a:r>
              <a:rPr lang="en-US" sz="2797" b="1" dirty="0">
                <a:solidFill>
                  <a:srgbClr val="542EF6"/>
                </a:solidFill>
              </a:rPr>
              <a:t>report</a:t>
            </a:r>
            <a:r>
              <a:rPr lang="en-US" sz="2797" dirty="0">
                <a:solidFill>
                  <a:srgbClr val="542EF6"/>
                </a:solidFill>
              </a:rPr>
              <a:t> </a:t>
            </a:r>
            <a:r>
              <a:rPr lang="en-US" sz="2797" b="1" dirty="0">
                <a:solidFill>
                  <a:srgbClr val="542EF6"/>
                </a:solidFill>
              </a:rPr>
              <a:t>on the effectiveness</a:t>
            </a:r>
            <a:r>
              <a:rPr lang="en-US" sz="2797" b="1" dirty="0"/>
              <a:t> </a:t>
            </a:r>
            <a:r>
              <a:rPr lang="en-US" sz="2797" dirty="0"/>
              <a:t>and recommended changes to the rules November 2022, 2024, and 2026.</a:t>
            </a:r>
          </a:p>
        </p:txBody>
      </p:sp>
      <p:pic>
        <p:nvPicPr>
          <p:cNvPr id="8" name="Graphic 7" descr="Dollar">
            <a:extLst>
              <a:ext uri="{FF2B5EF4-FFF2-40B4-BE49-F238E27FC236}">
                <a16:creationId xmlns:a16="http://schemas.microsoft.com/office/drawing/2014/main" id="{33CDE416-B46B-4914-832B-309C25D446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4787" y="2246552"/>
            <a:ext cx="608965" cy="608965"/>
          </a:xfrm>
          <a:prstGeom prst="rect">
            <a:avLst/>
          </a:prstGeom>
        </p:spPr>
      </p:pic>
      <p:pic>
        <p:nvPicPr>
          <p:cNvPr id="10" name="Graphic 9" descr="Checklist">
            <a:extLst>
              <a:ext uri="{FF2B5EF4-FFF2-40B4-BE49-F238E27FC236}">
                <a16:creationId xmlns:a16="http://schemas.microsoft.com/office/drawing/2014/main" id="{A1ADFF0B-C28D-4C9B-88A6-34B13322D0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7069" y="3223697"/>
            <a:ext cx="764400" cy="764400"/>
          </a:xfrm>
          <a:prstGeom prst="rect">
            <a:avLst/>
          </a:prstGeom>
        </p:spPr>
      </p:pic>
      <p:pic>
        <p:nvPicPr>
          <p:cNvPr id="12" name="Graphic 11" descr="Scientist">
            <a:extLst>
              <a:ext uri="{FF2B5EF4-FFF2-40B4-BE49-F238E27FC236}">
                <a16:creationId xmlns:a16="http://schemas.microsoft.com/office/drawing/2014/main" id="{8E52A0A1-DCB0-43CC-A9F5-B8CF380536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2349" y="4694133"/>
            <a:ext cx="764400" cy="764400"/>
          </a:xfrm>
          <a:prstGeom prst="rect">
            <a:avLst/>
          </a:prstGeom>
        </p:spPr>
      </p:pic>
      <p:pic>
        <p:nvPicPr>
          <p:cNvPr id="18" name="Graphic 17" descr="Presentation with bar chart RTL">
            <a:extLst>
              <a:ext uri="{FF2B5EF4-FFF2-40B4-BE49-F238E27FC236}">
                <a16:creationId xmlns:a16="http://schemas.microsoft.com/office/drawing/2014/main" id="{DF7F4A9E-4615-4472-8FF0-81D8CF47FE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9989" y="6807598"/>
            <a:ext cx="764400" cy="764400"/>
          </a:xfrm>
          <a:prstGeom prst="rect">
            <a:avLst/>
          </a:prstGeom>
        </p:spPr>
      </p:pic>
    </p:spTree>
    <p:extLst>
      <p:ext uri="{BB962C8B-B14F-4D97-AF65-F5344CB8AC3E}">
        <p14:creationId xmlns:p14="http://schemas.microsoft.com/office/powerpoint/2010/main" val="3349991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19265" b="17859"/>
          <a:stretch/>
        </p:blipFill>
        <p:spPr>
          <a:xfrm>
            <a:off x="0" y="4142"/>
            <a:ext cx="12179273" cy="5054088"/>
          </a:xfrm>
          <a:prstGeom prst="rect">
            <a:avLst/>
          </a:prstGeom>
        </p:spPr>
      </p:pic>
      <p:sp>
        <p:nvSpPr>
          <p:cNvPr id="4" name="Content Placeholder 7">
            <a:extLst>
              <a:ext uri="{FF2B5EF4-FFF2-40B4-BE49-F238E27FC236}">
                <a16:creationId xmlns:a16="http://schemas.microsoft.com/office/drawing/2014/main" id="{E6F41A18-52D8-9F06-80CA-7B94A6F9215A}"/>
              </a:ext>
            </a:extLst>
          </p:cNvPr>
          <p:cNvSpPr txBox="1">
            <a:spLocks/>
          </p:cNvSpPr>
          <p:nvPr/>
        </p:nvSpPr>
        <p:spPr>
          <a:xfrm>
            <a:off x="4921624" y="5167446"/>
            <a:ext cx="7257649" cy="4004917"/>
          </a:xfrm>
          <a:prstGeom prst="rect">
            <a:avLst/>
          </a:prstGeom>
        </p:spPr>
        <p:txBody>
          <a:bodyPr anchor="t">
            <a:normAutofit/>
          </a:bodyPr>
          <a:lstStyle>
            <a:lvl1pPr marL="0" indent="0" algn="l" defTabSz="1217889" rtl="0" eaLnBrk="1" latinLnBrk="0" hangingPunct="1">
              <a:spcBef>
                <a:spcPct val="20000"/>
              </a:spcBef>
              <a:buFont typeface="Arial" pitchFamily="34" charset="0"/>
              <a:buNone/>
              <a:defRPr sz="3729"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487156" indent="-243578" algn="l" defTabSz="1217889" rtl="0" eaLnBrk="1" latinLnBrk="0" hangingPunct="1">
              <a:spcBef>
                <a:spcPct val="20000"/>
              </a:spcBef>
              <a:buFont typeface="Arial" pitchFamily="34" charset="0"/>
              <a:buChar char="–"/>
              <a:defRPr sz="3197"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730734" indent="-304472" algn="l" defTabSz="1217889" rtl="0" eaLnBrk="1" latinLnBrk="0" hangingPunct="1">
              <a:spcBef>
                <a:spcPct val="20000"/>
              </a:spcBef>
              <a:buFont typeface="Arial" pitchFamily="34" charset="0"/>
              <a:buChar char="•"/>
              <a:defRPr sz="2664"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974311" indent="-304472" algn="l" defTabSz="1217889" rtl="0" eaLnBrk="1" latinLnBrk="0" hangingPunct="1">
              <a:spcBef>
                <a:spcPct val="20000"/>
              </a:spcBef>
              <a:buFont typeface="Arial" pitchFamily="34" charset="0"/>
              <a:buChar char="–"/>
              <a:defRPr sz="2131"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1217889" indent="-304472" algn="l" defTabSz="1217889" rtl="0" eaLnBrk="1" latinLnBrk="0" hangingPunct="1">
              <a:spcBef>
                <a:spcPct val="20000"/>
              </a:spcBef>
              <a:buFont typeface="Arial" pitchFamily="34" charset="0"/>
              <a:buChar char="»"/>
              <a:defRPr sz="2131"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3349196" indent="-304472" algn="l" defTabSz="1217889" rtl="0" eaLnBrk="1" latinLnBrk="0" hangingPunct="1">
              <a:spcBef>
                <a:spcPct val="20000"/>
              </a:spcBef>
              <a:buFont typeface="Arial" pitchFamily="34" charset="0"/>
              <a:buChar char="•"/>
              <a:defRPr sz="2664" kern="1200">
                <a:solidFill>
                  <a:schemeClr val="tx1"/>
                </a:solidFill>
                <a:latin typeface="+mn-lt"/>
                <a:ea typeface="+mn-ea"/>
                <a:cs typeface="+mn-cs"/>
              </a:defRPr>
            </a:lvl6pPr>
            <a:lvl7pPr marL="3958140" indent="-304472" algn="l" defTabSz="1217889" rtl="0" eaLnBrk="1" latinLnBrk="0" hangingPunct="1">
              <a:spcBef>
                <a:spcPct val="20000"/>
              </a:spcBef>
              <a:buFont typeface="Arial" pitchFamily="34" charset="0"/>
              <a:buChar char="•"/>
              <a:defRPr sz="2664" kern="1200">
                <a:solidFill>
                  <a:schemeClr val="tx1"/>
                </a:solidFill>
                <a:latin typeface="+mn-lt"/>
                <a:ea typeface="+mn-ea"/>
                <a:cs typeface="+mn-cs"/>
              </a:defRPr>
            </a:lvl7pPr>
            <a:lvl8pPr marL="4567085" indent="-304472" algn="l" defTabSz="1217889" rtl="0" eaLnBrk="1" latinLnBrk="0" hangingPunct="1">
              <a:spcBef>
                <a:spcPct val="20000"/>
              </a:spcBef>
              <a:buFont typeface="Arial" pitchFamily="34" charset="0"/>
              <a:buChar char="•"/>
              <a:defRPr sz="2664" kern="1200">
                <a:solidFill>
                  <a:schemeClr val="tx1"/>
                </a:solidFill>
                <a:latin typeface="+mn-lt"/>
                <a:ea typeface="+mn-ea"/>
                <a:cs typeface="+mn-cs"/>
              </a:defRPr>
            </a:lvl8pPr>
            <a:lvl9pPr marL="5176030" indent="-304472" algn="l" defTabSz="1217889" rtl="0" eaLnBrk="1" latinLnBrk="0" hangingPunct="1">
              <a:spcBef>
                <a:spcPct val="20000"/>
              </a:spcBef>
              <a:buFont typeface="Arial" pitchFamily="34" charset="0"/>
              <a:buChar char="•"/>
              <a:defRPr sz="2664" kern="1200">
                <a:solidFill>
                  <a:schemeClr val="tx1"/>
                </a:solidFill>
                <a:latin typeface="+mn-lt"/>
                <a:ea typeface="+mn-ea"/>
                <a:cs typeface="+mn-cs"/>
              </a:defRPr>
            </a:lvl9pPr>
          </a:lstStyle>
          <a:p>
            <a:pPr marL="456709" indent="-456709">
              <a:lnSpc>
                <a:spcPct val="90000"/>
              </a:lnSpc>
              <a:spcBef>
                <a:spcPts val="0"/>
              </a:spcBef>
              <a:buFont typeface="Wingdings" panose="05000000000000000000" pitchFamily="2" charset="2"/>
              <a:buChar char="Ø"/>
            </a:pPr>
            <a:r>
              <a:rPr lang="en-US" sz="2400" dirty="0">
                <a:latin typeface="Calibri" panose="020F0502020204030204" pitchFamily="34" charset="0"/>
                <a:cs typeface="Calibri" panose="020F0502020204030204" pitchFamily="34" charset="0"/>
              </a:rPr>
              <a:t>CWWL initiated in 2021</a:t>
            </a:r>
          </a:p>
          <a:p>
            <a:pPr marL="944355" lvl="1" indent="-457200">
              <a:lnSpc>
                <a:spcPct val="90000"/>
              </a:lnSpc>
              <a:spcBef>
                <a:spcPts val="0"/>
              </a:spcBef>
              <a:buFont typeface="Wingdings" panose="05000000000000000000" pitchFamily="2" charset="2"/>
              <a:buChar char="§"/>
            </a:pPr>
            <a:r>
              <a:rPr lang="en-US" sz="2400" dirty="0">
                <a:latin typeface="Calibri" panose="020F0502020204030204" pitchFamily="34" charset="0"/>
                <a:cs typeface="Calibri" panose="020F0502020204030204" pitchFamily="34" charset="0"/>
              </a:rPr>
              <a:t>DocuSign license applications</a:t>
            </a:r>
          </a:p>
          <a:p>
            <a:pPr marL="944355" lvl="1" indent="-457200">
              <a:lnSpc>
                <a:spcPct val="90000"/>
              </a:lnSpc>
              <a:spcBef>
                <a:spcPts val="0"/>
              </a:spcBef>
              <a:buFont typeface="Wingdings" panose="05000000000000000000" pitchFamily="2" charset="2"/>
              <a:buChar char="§"/>
            </a:pPr>
            <a:r>
              <a:rPr lang="en-US" sz="2400" dirty="0">
                <a:latin typeface="Calibri" panose="020F0502020204030204" pitchFamily="34" charset="0"/>
                <a:cs typeface="Calibri" panose="020F0502020204030204" pitchFamily="34" charset="0"/>
              </a:rPr>
              <a:t>Calves and vulnerable whales</a:t>
            </a:r>
          </a:p>
          <a:p>
            <a:pPr marL="944355" lvl="1" indent="-457200">
              <a:lnSpc>
                <a:spcPct val="90000"/>
              </a:lnSpc>
              <a:spcBef>
                <a:spcPts val="0"/>
              </a:spcBef>
              <a:buFont typeface="Wingdings" panose="05000000000000000000" pitchFamily="2" charset="2"/>
              <a:buChar char="§"/>
            </a:pPr>
            <a:r>
              <a:rPr lang="en-US" sz="2400" dirty="0">
                <a:latin typeface="Calibri" panose="020F0502020204030204" pitchFamily="34" charset="0"/>
                <a:cs typeface="Calibri" panose="020F0502020204030204" pitchFamily="34" charset="0"/>
              </a:rPr>
              <a:t>Communication and dialogue</a:t>
            </a:r>
          </a:p>
          <a:p>
            <a:pPr marL="944355" lvl="1" indent="-457200">
              <a:lnSpc>
                <a:spcPct val="90000"/>
              </a:lnSpc>
              <a:spcBef>
                <a:spcPts val="0"/>
              </a:spcBef>
              <a:buFont typeface="Wingdings" panose="05000000000000000000" pitchFamily="2" charset="2"/>
              <a:buChar char="§"/>
            </a:pPr>
            <a:r>
              <a:rPr lang="en-US" sz="2400" dirty="0">
                <a:latin typeface="Calibri" panose="020F0502020204030204" pitchFamily="34" charset="0"/>
                <a:cs typeface="Calibri" panose="020F0502020204030204" pitchFamily="34" charset="0"/>
              </a:rPr>
              <a:t>AIS cost-share grants</a:t>
            </a:r>
          </a:p>
          <a:p>
            <a:pPr marL="456709" indent="-456709">
              <a:lnSpc>
                <a:spcPct val="90000"/>
              </a:lnSpc>
              <a:spcBef>
                <a:spcPts val="0"/>
              </a:spcBef>
              <a:buFont typeface="Wingdings" panose="05000000000000000000" pitchFamily="2" charset="2"/>
              <a:buChar char="Ø"/>
            </a:pPr>
            <a:endParaRPr lang="en-US" sz="2400" dirty="0">
              <a:latin typeface="Calibri" panose="020F0502020204030204" pitchFamily="34" charset="0"/>
              <a:cs typeface="Calibri" panose="020F0502020204030204" pitchFamily="34" charset="0"/>
            </a:endParaRPr>
          </a:p>
          <a:p>
            <a:pPr marL="456709" indent="-456709">
              <a:lnSpc>
                <a:spcPct val="90000"/>
              </a:lnSpc>
              <a:spcBef>
                <a:spcPts val="0"/>
              </a:spcBef>
              <a:buFont typeface="Wingdings" panose="05000000000000000000" pitchFamily="2" charset="2"/>
              <a:buChar char="Ø"/>
            </a:pPr>
            <a:r>
              <a:rPr lang="en-US" sz="2400" dirty="0">
                <a:latin typeface="Calibri" panose="020F0502020204030204" pitchFamily="34" charset="0"/>
                <a:cs typeface="Calibri" panose="020F0502020204030204" pitchFamily="34" charset="0"/>
              </a:rPr>
              <a:t>Reoriented to a 2021 bill:  ESB 5330</a:t>
            </a:r>
          </a:p>
          <a:p>
            <a:pPr marL="944355" lvl="1" indent="-457200">
              <a:lnSpc>
                <a:spcPct val="90000"/>
              </a:lnSpc>
              <a:spcBef>
                <a:spcPts val="0"/>
              </a:spcBef>
              <a:buFont typeface="Wingdings" panose="05000000000000000000" pitchFamily="2" charset="2"/>
              <a:buChar char="§"/>
            </a:pPr>
            <a:r>
              <a:rPr lang="en-US" sz="2400" dirty="0">
                <a:latin typeface="Calibri" panose="020F0502020204030204" pitchFamily="34" charset="0"/>
                <a:cs typeface="Calibri" panose="020F0502020204030204" pitchFamily="34" charset="0"/>
              </a:rPr>
              <a:t>Modified the license structure</a:t>
            </a:r>
          </a:p>
          <a:p>
            <a:pPr marL="944355" lvl="1" indent="-457200">
              <a:lnSpc>
                <a:spcPct val="90000"/>
              </a:lnSpc>
              <a:spcBef>
                <a:spcPts val="0"/>
              </a:spcBef>
              <a:buFont typeface="Wingdings" panose="05000000000000000000" pitchFamily="2" charset="2"/>
              <a:buChar char="§"/>
            </a:pPr>
            <a:r>
              <a:rPr lang="en-US" sz="2400" dirty="0">
                <a:latin typeface="Calibri" panose="020F0502020204030204" pitchFamily="34" charset="0"/>
                <a:cs typeface="Calibri" panose="020F0502020204030204" pitchFamily="34" charset="0"/>
              </a:rPr>
              <a:t>Waived the license fees in 2021 and 2022</a:t>
            </a:r>
          </a:p>
          <a:p>
            <a:pPr marL="944355" lvl="1" indent="-457200">
              <a:lnSpc>
                <a:spcPct val="90000"/>
              </a:lnSpc>
              <a:spcBef>
                <a:spcPts val="0"/>
              </a:spcBef>
              <a:buFont typeface="Wingdings" panose="05000000000000000000" pitchFamily="2" charset="2"/>
              <a:buChar char="§"/>
            </a:pPr>
            <a:r>
              <a:rPr lang="en-US" sz="2400" dirty="0">
                <a:latin typeface="Calibri" panose="020F0502020204030204" pitchFamily="34" charset="0"/>
                <a:cs typeface="Calibri" panose="020F0502020204030204" pitchFamily="34" charset="0"/>
              </a:rPr>
              <a:t>Modified requirements for Canadian businesses and individuals</a:t>
            </a:r>
          </a:p>
          <a:p>
            <a:pPr marL="456709" indent="-456709">
              <a:lnSpc>
                <a:spcPct val="90000"/>
              </a:lnSpc>
              <a:buFont typeface="Wingdings" panose="05000000000000000000" pitchFamily="2" charset="2"/>
              <a:buChar char="Ø"/>
            </a:pPr>
            <a:endParaRPr lang="en-US" sz="2664" dirty="0"/>
          </a:p>
        </p:txBody>
      </p:sp>
      <p:sp>
        <p:nvSpPr>
          <p:cNvPr id="6" name="Title 6">
            <a:extLst>
              <a:ext uri="{FF2B5EF4-FFF2-40B4-BE49-F238E27FC236}">
                <a16:creationId xmlns:a16="http://schemas.microsoft.com/office/drawing/2014/main" id="{BD60A860-C0AE-0C05-E963-E85EFBA7350E}"/>
              </a:ext>
            </a:extLst>
          </p:cNvPr>
          <p:cNvSpPr txBox="1">
            <a:spLocks/>
          </p:cNvSpPr>
          <p:nvPr/>
        </p:nvSpPr>
        <p:spPr>
          <a:xfrm>
            <a:off x="281615" y="5189688"/>
            <a:ext cx="4602507" cy="1616798"/>
          </a:xfrm>
          <a:prstGeom prst="rect">
            <a:avLst/>
          </a:prstGeom>
          <a:noFill/>
        </p:spPr>
        <p:txBody>
          <a:bodyPr vert="horz" lIns="91440" tIns="45720" rIns="91440" bIns="45720" rtlCol="0" anchor="b">
            <a:normAutofit/>
          </a:bodyPr>
          <a:lstStyle>
            <a:lvl1pPr algn="l" defTabSz="1217889" rtl="0" eaLnBrk="1" latinLnBrk="0" hangingPunct="1">
              <a:spcBef>
                <a:spcPct val="0"/>
              </a:spcBef>
              <a:buNone/>
              <a:defRPr sz="5594" b="0" kern="1200">
                <a:solidFill>
                  <a:srgbClr val="067B54"/>
                </a:solidFill>
                <a:latin typeface="Rockwell" panose="02060603020205020403" pitchFamily="18" charset="0"/>
                <a:ea typeface="Roboto Slab" pitchFamily="2" charset="0"/>
                <a:cs typeface="+mj-cs"/>
              </a:defRPr>
            </a:lvl1pPr>
          </a:lstStyle>
          <a:p>
            <a:r>
              <a:rPr lang="en-US" sz="4795" dirty="0"/>
              <a:t>Successes and Challenges</a:t>
            </a:r>
          </a:p>
        </p:txBody>
      </p:sp>
      <p:sp>
        <p:nvSpPr>
          <p:cNvPr id="15" name="Content Placeholder 7">
            <a:extLst>
              <a:ext uri="{FF2B5EF4-FFF2-40B4-BE49-F238E27FC236}">
                <a16:creationId xmlns:a16="http://schemas.microsoft.com/office/drawing/2014/main" id="{655B4A79-2DAF-E6CE-B6AC-D17942CB247F}"/>
              </a:ext>
            </a:extLst>
          </p:cNvPr>
          <p:cNvSpPr txBox="1">
            <a:spLocks/>
          </p:cNvSpPr>
          <p:nvPr/>
        </p:nvSpPr>
        <p:spPr>
          <a:xfrm>
            <a:off x="281615" y="6993398"/>
            <a:ext cx="4640009" cy="1986010"/>
          </a:xfrm>
          <a:prstGeom prst="rect">
            <a:avLst/>
          </a:prstGeom>
        </p:spPr>
        <p:txBody>
          <a:bodyPr anchor="t">
            <a:normAutofit/>
          </a:bodyPr>
          <a:lstStyle>
            <a:lvl1pPr marL="0" indent="0" algn="l" defTabSz="1217889" rtl="0" eaLnBrk="1" latinLnBrk="0" hangingPunct="1">
              <a:spcBef>
                <a:spcPct val="20000"/>
              </a:spcBef>
              <a:buFont typeface="Arial" pitchFamily="34" charset="0"/>
              <a:buNone/>
              <a:defRPr sz="3729"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487156" indent="-243578" algn="l" defTabSz="1217889" rtl="0" eaLnBrk="1" latinLnBrk="0" hangingPunct="1">
              <a:spcBef>
                <a:spcPct val="20000"/>
              </a:spcBef>
              <a:buFont typeface="Arial" pitchFamily="34" charset="0"/>
              <a:buChar char="–"/>
              <a:defRPr sz="3197"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730734" indent="-304472" algn="l" defTabSz="1217889" rtl="0" eaLnBrk="1" latinLnBrk="0" hangingPunct="1">
              <a:spcBef>
                <a:spcPct val="20000"/>
              </a:spcBef>
              <a:buFont typeface="Arial" pitchFamily="34" charset="0"/>
              <a:buChar char="•"/>
              <a:defRPr sz="2664"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974311" indent="-304472" algn="l" defTabSz="1217889" rtl="0" eaLnBrk="1" latinLnBrk="0" hangingPunct="1">
              <a:spcBef>
                <a:spcPct val="20000"/>
              </a:spcBef>
              <a:buFont typeface="Arial" pitchFamily="34" charset="0"/>
              <a:buChar char="–"/>
              <a:defRPr sz="2131"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1217889" indent="-304472" algn="l" defTabSz="1217889" rtl="0" eaLnBrk="1" latinLnBrk="0" hangingPunct="1">
              <a:spcBef>
                <a:spcPct val="20000"/>
              </a:spcBef>
              <a:buFont typeface="Arial" pitchFamily="34" charset="0"/>
              <a:buChar char="»"/>
              <a:defRPr sz="2131"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3349196" indent="-304472" algn="l" defTabSz="1217889" rtl="0" eaLnBrk="1" latinLnBrk="0" hangingPunct="1">
              <a:spcBef>
                <a:spcPct val="20000"/>
              </a:spcBef>
              <a:buFont typeface="Arial" pitchFamily="34" charset="0"/>
              <a:buChar char="•"/>
              <a:defRPr sz="2664" kern="1200">
                <a:solidFill>
                  <a:schemeClr val="tx1"/>
                </a:solidFill>
                <a:latin typeface="+mn-lt"/>
                <a:ea typeface="+mn-ea"/>
                <a:cs typeface="+mn-cs"/>
              </a:defRPr>
            </a:lvl6pPr>
            <a:lvl7pPr marL="3958140" indent="-304472" algn="l" defTabSz="1217889" rtl="0" eaLnBrk="1" latinLnBrk="0" hangingPunct="1">
              <a:spcBef>
                <a:spcPct val="20000"/>
              </a:spcBef>
              <a:buFont typeface="Arial" pitchFamily="34" charset="0"/>
              <a:buChar char="•"/>
              <a:defRPr sz="2664" kern="1200">
                <a:solidFill>
                  <a:schemeClr val="tx1"/>
                </a:solidFill>
                <a:latin typeface="+mn-lt"/>
                <a:ea typeface="+mn-ea"/>
                <a:cs typeface="+mn-cs"/>
              </a:defRPr>
            </a:lvl7pPr>
            <a:lvl8pPr marL="4567085" indent="-304472" algn="l" defTabSz="1217889" rtl="0" eaLnBrk="1" latinLnBrk="0" hangingPunct="1">
              <a:spcBef>
                <a:spcPct val="20000"/>
              </a:spcBef>
              <a:buFont typeface="Arial" pitchFamily="34" charset="0"/>
              <a:buChar char="•"/>
              <a:defRPr sz="2664" kern="1200">
                <a:solidFill>
                  <a:schemeClr val="tx1"/>
                </a:solidFill>
                <a:latin typeface="+mn-lt"/>
                <a:ea typeface="+mn-ea"/>
                <a:cs typeface="+mn-cs"/>
              </a:defRPr>
            </a:lvl8pPr>
            <a:lvl9pPr marL="5176030" indent="-304472" algn="l" defTabSz="1217889" rtl="0" eaLnBrk="1" latinLnBrk="0" hangingPunct="1">
              <a:spcBef>
                <a:spcPct val="20000"/>
              </a:spcBef>
              <a:buFont typeface="Arial" pitchFamily="34" charset="0"/>
              <a:buChar char="•"/>
              <a:defRPr sz="2664" kern="1200">
                <a:solidFill>
                  <a:schemeClr val="tx1"/>
                </a:solidFill>
                <a:latin typeface="+mn-lt"/>
                <a:ea typeface="+mn-ea"/>
                <a:cs typeface="+mn-cs"/>
              </a:defRPr>
            </a:lvl9pPr>
          </a:lstStyle>
          <a:p>
            <a:pPr marL="456709" indent="-456709">
              <a:lnSpc>
                <a:spcPct val="90000"/>
              </a:lnSpc>
              <a:buFont typeface="Wingdings" panose="05000000000000000000" pitchFamily="2" charset="2"/>
              <a:buChar char="Ø"/>
            </a:pPr>
            <a:r>
              <a:rPr lang="en-US" sz="2400" dirty="0">
                <a:latin typeface="Calibri" panose="020F0502020204030204" pitchFamily="34" charset="0"/>
                <a:cs typeface="Calibri" panose="020F0502020204030204" pitchFamily="34" charset="0"/>
              </a:rPr>
              <a:t>Rulemaking in 2020</a:t>
            </a:r>
          </a:p>
          <a:p>
            <a:pPr marL="830055" lvl="1" indent="-34290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Completed before 1/1/21 despite challenges of a public process during COVID lockdowns</a:t>
            </a:r>
          </a:p>
          <a:p>
            <a:pPr>
              <a:lnSpc>
                <a:spcPct val="90000"/>
              </a:lnSpc>
            </a:pPr>
            <a:endParaRPr lang="en-US" sz="2300" dirty="0"/>
          </a:p>
        </p:txBody>
      </p:sp>
      <p:sp>
        <p:nvSpPr>
          <p:cNvPr id="17" name="Title 1">
            <a:extLst>
              <a:ext uri="{FF2B5EF4-FFF2-40B4-BE49-F238E27FC236}">
                <a16:creationId xmlns:a16="http://schemas.microsoft.com/office/drawing/2014/main" id="{3D9C2700-79EF-7534-62BA-93B236E73DCB}"/>
              </a:ext>
            </a:extLst>
          </p:cNvPr>
          <p:cNvSpPr txBox="1">
            <a:spLocks/>
          </p:cNvSpPr>
          <p:nvPr/>
        </p:nvSpPr>
        <p:spPr>
          <a:xfrm>
            <a:off x="6223948" y="542022"/>
            <a:ext cx="6157028" cy="22360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267"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Light" panose="020F0302020204030204"/>
                <a:ea typeface="+mj-ea"/>
                <a:cs typeface="+mj-cs"/>
              </a:rPr>
              <a:t>Commercial Whale Watching Licensing Program (CWWLP)</a:t>
            </a:r>
          </a:p>
        </p:txBody>
      </p:sp>
    </p:spTree>
    <p:extLst>
      <p:ext uri="{BB962C8B-B14F-4D97-AF65-F5344CB8AC3E}">
        <p14:creationId xmlns:p14="http://schemas.microsoft.com/office/powerpoint/2010/main" val="187636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hidden="1">
            <a:extLst>
              <a:ext uri="{FF2B5EF4-FFF2-40B4-BE49-F238E27FC236}">
                <a16:creationId xmlns:a16="http://schemas.microsoft.com/office/drawing/2014/main" id="{E8F5D69C-08F6-4CD3-991B-B3005E1E4448}"/>
              </a:ext>
            </a:extLst>
          </p:cNvPr>
          <p:cNvPicPr>
            <a:picLocks noChangeAspect="1"/>
          </p:cNvPicPr>
          <p:nvPr/>
        </p:nvPicPr>
        <p:blipFill>
          <a:blip r:embed="rId3"/>
          <a:stretch>
            <a:fillRect/>
          </a:stretch>
        </p:blipFill>
        <p:spPr>
          <a:xfrm>
            <a:off x="318480" y="6045500"/>
            <a:ext cx="7053845" cy="1972539"/>
          </a:xfrm>
          <a:prstGeom prst="rect">
            <a:avLst/>
          </a:prstGeom>
          <a:effectLst>
            <a:outerShdw blurRad="63500" sx="102000" sy="102000" algn="ctr" rotWithShape="0">
              <a:prstClr val="black">
                <a:alpha val="40000"/>
              </a:prstClr>
            </a:outerShdw>
          </a:effectLst>
        </p:spPr>
      </p:pic>
      <p:grpSp>
        <p:nvGrpSpPr>
          <p:cNvPr id="10" name="Group 4">
            <a:extLst>
              <a:ext uri="{FF2B5EF4-FFF2-40B4-BE49-F238E27FC236}">
                <a16:creationId xmlns:a16="http://schemas.microsoft.com/office/drawing/2014/main" id="{56D7D4F3-CE9C-4BD3-B3D0-9F52348DEB65}"/>
              </a:ext>
            </a:extLst>
          </p:cNvPr>
          <p:cNvGrpSpPr>
            <a:grpSpLocks noChangeAspect="1"/>
          </p:cNvGrpSpPr>
          <p:nvPr/>
        </p:nvGrpSpPr>
        <p:grpSpPr bwMode="auto">
          <a:xfrm>
            <a:off x="323514" y="427121"/>
            <a:ext cx="11532275" cy="8280232"/>
            <a:chOff x="153" y="202"/>
            <a:chExt cx="5454" cy="3916"/>
          </a:xfrm>
          <a:effectLst/>
        </p:grpSpPr>
        <p:sp>
          <p:nvSpPr>
            <p:cNvPr id="11" name="AutoShape 3" hidden="1">
              <a:extLst>
                <a:ext uri="{FF2B5EF4-FFF2-40B4-BE49-F238E27FC236}">
                  <a16:creationId xmlns:a16="http://schemas.microsoft.com/office/drawing/2014/main" id="{89793F66-EB3F-46FC-8448-0611AD418A61}"/>
                </a:ext>
              </a:extLst>
            </p:cNvPr>
            <p:cNvSpPr>
              <a:spLocks noChangeAspect="1" noChangeArrowheads="1" noTextEdit="1"/>
            </p:cNvSpPr>
            <p:nvPr/>
          </p:nvSpPr>
          <p:spPr bwMode="auto">
            <a:xfrm>
              <a:off x="153" y="202"/>
              <a:ext cx="5454" cy="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793" tIns="60897" rIns="121793" bIns="60897" numCol="1" anchor="t" anchorCtr="0" compatLnSpc="1">
              <a:prstTxWarp prst="textNoShape">
                <a:avLst/>
              </a:prstTxWarp>
            </a:bodyPr>
            <a:lstStyle/>
            <a:p>
              <a:endParaRPr lang="en-US" sz="2397"/>
            </a:p>
          </p:txBody>
        </p:sp>
        <p:sp>
          <p:nvSpPr>
            <p:cNvPr id="12" name="Rectangle 5">
              <a:extLst>
                <a:ext uri="{FF2B5EF4-FFF2-40B4-BE49-F238E27FC236}">
                  <a16:creationId xmlns:a16="http://schemas.microsoft.com/office/drawing/2014/main" id="{7729182E-89B2-4098-ADA7-435DCAA1A07F}"/>
                </a:ext>
              </a:extLst>
            </p:cNvPr>
            <p:cNvSpPr>
              <a:spLocks noChangeArrowheads="1"/>
            </p:cNvSpPr>
            <p:nvPr/>
          </p:nvSpPr>
          <p:spPr bwMode="auto">
            <a:xfrm>
              <a:off x="154" y="2880"/>
              <a:ext cx="3335" cy="960"/>
            </a:xfrm>
            <a:prstGeom prst="rect">
              <a:avLst/>
            </a:prstGeom>
            <a:solidFill>
              <a:srgbClr val="1B6661"/>
            </a:solidFill>
            <a:ln>
              <a:noFill/>
            </a:ln>
            <a:effectLst>
              <a:outerShdw blurRad="63500" dist="762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21793" tIns="60897" rIns="121793" bIns="60897" numCol="1" anchor="t" anchorCtr="0" compatLnSpc="1">
              <a:prstTxWarp prst="textNoShape">
                <a:avLst/>
              </a:prstTxWarp>
            </a:bodyPr>
            <a:lstStyle/>
            <a:p>
              <a:endParaRPr lang="en-US" sz="2397"/>
            </a:p>
          </p:txBody>
        </p:sp>
        <p:pic>
          <p:nvPicPr>
            <p:cNvPr id="1030" name="Picture 6" hidden="1">
              <a:extLst>
                <a:ext uri="{FF2B5EF4-FFF2-40B4-BE49-F238E27FC236}">
                  <a16:creationId xmlns:a16="http://schemas.microsoft.com/office/drawing/2014/main" id="{72723178-3B96-4B01-A07B-2EE58D788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 y="2880"/>
              <a:ext cx="3335"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547A1A54-6042-4081-B617-0DEDC10FA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 y="203"/>
              <a:ext cx="3335" cy="2588"/>
            </a:xfrm>
            <a:prstGeom prst="rect">
              <a:avLst/>
            </a:prstGeom>
            <a:noFill/>
            <a:ln>
              <a:noFill/>
            </a:ln>
            <a:effectLst>
              <a:outerShdw blurRad="635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07562223-BBB4-4BEC-979D-B92035AFDC65}"/>
                </a:ext>
              </a:extLst>
            </p:cNvPr>
            <p:cNvSpPr>
              <a:spLocks noChangeArrowheads="1"/>
            </p:cNvSpPr>
            <p:nvPr/>
          </p:nvSpPr>
          <p:spPr bwMode="auto">
            <a:xfrm>
              <a:off x="3558" y="202"/>
              <a:ext cx="2049" cy="3638"/>
            </a:xfrm>
            <a:prstGeom prst="rect">
              <a:avLst/>
            </a:prstGeom>
            <a:solidFill>
              <a:schemeClr val="tx1">
                <a:lumMod val="65000"/>
                <a:lumOff val="35000"/>
              </a:schemeClr>
            </a:solidFill>
            <a:ln>
              <a:noFill/>
            </a:ln>
            <a:effectLst>
              <a:outerShdw blurRad="63500" dist="762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121793" tIns="60897" rIns="121793" bIns="60897" numCol="1" anchor="t" anchorCtr="0" compatLnSpc="1">
              <a:prstTxWarp prst="textNoShape">
                <a:avLst/>
              </a:prstTxWarp>
            </a:bodyPr>
            <a:lstStyle/>
            <a:p>
              <a:endParaRPr lang="en-US" sz="2397"/>
            </a:p>
          </p:txBody>
        </p:sp>
      </p:grpSp>
      <p:sp>
        <p:nvSpPr>
          <p:cNvPr id="35" name="Title 1">
            <a:extLst>
              <a:ext uri="{FF2B5EF4-FFF2-40B4-BE49-F238E27FC236}">
                <a16:creationId xmlns:a16="http://schemas.microsoft.com/office/drawing/2014/main" id="{B7D89930-993E-4E9F-97A0-3226A11EEB7B}"/>
              </a:ext>
            </a:extLst>
          </p:cNvPr>
          <p:cNvSpPr txBox="1">
            <a:spLocks/>
          </p:cNvSpPr>
          <p:nvPr/>
        </p:nvSpPr>
        <p:spPr>
          <a:xfrm>
            <a:off x="523711" y="6349475"/>
            <a:ext cx="6587319" cy="1335960"/>
          </a:xfrm>
          <a:prstGeom prst="rect">
            <a:avLst/>
          </a:prstGeom>
          <a:effectLst/>
        </p:spPr>
        <p:txBody>
          <a:bodyPr>
            <a:normAutofit/>
          </a:bodyPr>
          <a:lst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a:lstStyle>
          <a:p>
            <a:pPr algn="r"/>
            <a:r>
              <a:rPr lang="en-US" sz="5594" dirty="0">
                <a:solidFill>
                  <a:srgbClr val="FFFFFF"/>
                </a:solidFill>
              </a:rPr>
              <a:t>Vulnerable Whales</a:t>
            </a:r>
          </a:p>
        </p:txBody>
      </p:sp>
      <p:sp>
        <p:nvSpPr>
          <p:cNvPr id="36" name="Content Placeholder 10">
            <a:extLst>
              <a:ext uri="{FF2B5EF4-FFF2-40B4-BE49-F238E27FC236}">
                <a16:creationId xmlns:a16="http://schemas.microsoft.com/office/drawing/2014/main" id="{9E412B32-2F73-4B14-83CA-E54E893A3891}"/>
              </a:ext>
            </a:extLst>
          </p:cNvPr>
          <p:cNvSpPr txBox="1">
            <a:spLocks/>
          </p:cNvSpPr>
          <p:nvPr/>
        </p:nvSpPr>
        <p:spPr>
          <a:xfrm>
            <a:off x="8020955" y="1222358"/>
            <a:ext cx="3421171" cy="6463077"/>
          </a:xfrm>
          <a:prstGeom prst="rect">
            <a:avLst/>
          </a:prstGeom>
          <a:effectLst/>
        </p:spPr>
        <p:txBody>
          <a:bodyPr anchor="ctr">
            <a:normAutofit fontScale="85000" lnSpcReduction="20000"/>
          </a:bodyPr>
          <a:lst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664" b="1" u="sng" dirty="0">
                <a:solidFill>
                  <a:srgbClr val="FFFFFF"/>
                </a:solidFill>
              </a:rPr>
              <a:t>2021</a:t>
            </a:r>
          </a:p>
          <a:p>
            <a:r>
              <a:rPr lang="en-US" sz="2664" b="1" dirty="0">
                <a:solidFill>
                  <a:srgbClr val="FFFFFF"/>
                </a:solidFill>
              </a:rPr>
              <a:t>K21</a:t>
            </a:r>
            <a:r>
              <a:rPr lang="en-US" sz="2664" dirty="0">
                <a:solidFill>
                  <a:srgbClr val="FFFFFF"/>
                </a:solidFill>
              </a:rPr>
              <a:t> – 7/30/21</a:t>
            </a:r>
          </a:p>
          <a:p>
            <a:r>
              <a:rPr lang="en-US" sz="2664" i="1" dirty="0">
                <a:solidFill>
                  <a:srgbClr val="FFFFFF"/>
                </a:solidFill>
              </a:rPr>
              <a:t>poor condition</a:t>
            </a:r>
          </a:p>
          <a:p>
            <a:endParaRPr lang="en-US" sz="2664" dirty="0">
              <a:solidFill>
                <a:srgbClr val="FFFFFF"/>
              </a:solidFill>
            </a:endParaRPr>
          </a:p>
          <a:p>
            <a:r>
              <a:rPr lang="en-US" sz="2664" b="1" dirty="0">
                <a:solidFill>
                  <a:srgbClr val="FFFFFF"/>
                </a:solidFill>
              </a:rPr>
              <a:t>J56</a:t>
            </a:r>
            <a:r>
              <a:rPr lang="en-US" sz="2664" dirty="0">
                <a:solidFill>
                  <a:srgbClr val="FFFFFF"/>
                </a:solidFill>
              </a:rPr>
              <a:t> – 9/2/21</a:t>
            </a:r>
          </a:p>
          <a:p>
            <a:r>
              <a:rPr lang="en-US" sz="2664" i="1" dirty="0">
                <a:solidFill>
                  <a:srgbClr val="FFFFFF"/>
                </a:solidFill>
              </a:rPr>
              <a:t>poor condition</a:t>
            </a:r>
          </a:p>
          <a:p>
            <a:endParaRPr lang="en-US" sz="2664" dirty="0">
              <a:solidFill>
                <a:srgbClr val="FFFFFF"/>
              </a:solidFill>
            </a:endParaRPr>
          </a:p>
          <a:p>
            <a:r>
              <a:rPr lang="en-US" sz="2664" b="1" dirty="0">
                <a:solidFill>
                  <a:srgbClr val="FFFFFF"/>
                </a:solidFill>
              </a:rPr>
              <a:t>J19, J36, J37 </a:t>
            </a:r>
            <a:r>
              <a:rPr lang="en-US" sz="2664" dirty="0">
                <a:solidFill>
                  <a:srgbClr val="FFFFFF"/>
                </a:solidFill>
              </a:rPr>
              <a:t>– 9/13/21</a:t>
            </a:r>
          </a:p>
          <a:p>
            <a:r>
              <a:rPr lang="en-US" sz="2664" i="1" dirty="0">
                <a:solidFill>
                  <a:srgbClr val="FFFFFF"/>
                </a:solidFill>
              </a:rPr>
              <a:t>late-stage pregnancy</a:t>
            </a:r>
          </a:p>
          <a:p>
            <a:endParaRPr lang="en-US" sz="2664" i="1" dirty="0">
              <a:solidFill>
                <a:srgbClr val="FFFFFF"/>
              </a:solidFill>
            </a:endParaRPr>
          </a:p>
          <a:p>
            <a:pPr algn="ctr"/>
            <a:r>
              <a:rPr lang="en-US" sz="2700" b="1" u="sng" dirty="0">
                <a:solidFill>
                  <a:srgbClr val="FFFFFF"/>
                </a:solidFill>
              </a:rPr>
              <a:t>2022</a:t>
            </a:r>
          </a:p>
          <a:p>
            <a:r>
              <a:rPr lang="en-US" sz="2700" b="1" dirty="0">
                <a:solidFill>
                  <a:srgbClr val="FFFFFF"/>
                </a:solidFill>
              </a:rPr>
              <a:t>J27, J36, J44, J49, J56, L54, L83, L90, L94, L110, L116</a:t>
            </a:r>
            <a:r>
              <a:rPr lang="en-US" sz="2664" dirty="0">
                <a:solidFill>
                  <a:srgbClr val="FFFFFF"/>
                </a:solidFill>
              </a:rPr>
              <a:t> – 6/30/22</a:t>
            </a:r>
          </a:p>
          <a:p>
            <a:r>
              <a:rPr lang="en-US" sz="2664" i="1" dirty="0">
                <a:solidFill>
                  <a:srgbClr val="FFFFFF"/>
                </a:solidFill>
              </a:rPr>
              <a:t>poor condition</a:t>
            </a:r>
          </a:p>
          <a:p>
            <a:endParaRPr lang="en-US" sz="2664" i="1" dirty="0">
              <a:solidFill>
                <a:srgbClr val="FFFFFF"/>
              </a:solidFill>
            </a:endParaRPr>
          </a:p>
          <a:p>
            <a:r>
              <a:rPr lang="en-US" sz="2700" b="1" dirty="0">
                <a:solidFill>
                  <a:srgbClr val="FFFFFF"/>
                </a:solidFill>
              </a:rPr>
              <a:t>L72 </a:t>
            </a:r>
            <a:r>
              <a:rPr lang="en-US" sz="2664" dirty="0">
                <a:solidFill>
                  <a:srgbClr val="FFFFFF"/>
                </a:solidFill>
              </a:rPr>
              <a:t>– 6/30/22</a:t>
            </a:r>
            <a:endParaRPr lang="en-US" sz="2664" i="1" dirty="0">
              <a:solidFill>
                <a:srgbClr val="FFFFFF"/>
              </a:solidFill>
            </a:endParaRPr>
          </a:p>
          <a:p>
            <a:r>
              <a:rPr lang="en-US" sz="2664" i="1" dirty="0">
                <a:solidFill>
                  <a:srgbClr val="FFFFFF"/>
                </a:solidFill>
              </a:rPr>
              <a:t>late-stage pregnancy</a:t>
            </a:r>
          </a:p>
          <a:p>
            <a:endParaRPr lang="en-US" sz="2664" i="1" dirty="0">
              <a:solidFill>
                <a:srgbClr val="FFFFFF"/>
              </a:solidFill>
            </a:endParaRPr>
          </a:p>
        </p:txBody>
      </p:sp>
    </p:spTree>
    <p:extLst>
      <p:ext uri="{BB962C8B-B14F-4D97-AF65-F5344CB8AC3E}">
        <p14:creationId xmlns:p14="http://schemas.microsoft.com/office/powerpoint/2010/main" val="1338645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f938aa-6e45-44cf-9eb7-c45649c7eecd">
      <Terms xmlns="http://schemas.microsoft.com/office/infopath/2007/PartnerControls"/>
    </lcf76f155ced4ddcb4097134ff3c332f>
    <TaxCatchAll xmlns="3d80558c-59b6-4c50-90e2-7e990f58da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4E30E915240C419DC5EC27D2AFBA8C" ma:contentTypeVersion="14" ma:contentTypeDescription="Create a new document." ma:contentTypeScope="" ma:versionID="190ca3c17941d9ab11d0e72763640007">
  <xsd:schema xmlns:xsd="http://www.w3.org/2001/XMLSchema" xmlns:xs="http://www.w3.org/2001/XMLSchema" xmlns:p="http://schemas.microsoft.com/office/2006/metadata/properties" xmlns:ns2="43f938aa-6e45-44cf-9eb7-c45649c7eecd" xmlns:ns3="3d80558c-59b6-4c50-90e2-7e990f58da17" targetNamespace="http://schemas.microsoft.com/office/2006/metadata/properties" ma:root="true" ma:fieldsID="29f3859ff77036fbc62432b8f1342f39" ns2:_="" ns3:_="">
    <xsd:import namespace="43f938aa-6e45-44cf-9eb7-c45649c7eecd"/>
    <xsd:import namespace="3d80558c-59b6-4c50-90e2-7e990f58da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f938aa-6e45-44cf-9eb7-c45649c7ee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2522b3a-f4c5-454c-9132-e5007003577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80558c-59b6-4c50-90e2-7e990f58da1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ccd76ea-83a2-4511-b6af-1246b5dcd578}" ma:internalName="TaxCatchAll" ma:showField="CatchAllData" ma:web="3d80558c-59b6-4c50-90e2-7e990f58da1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4B2110-432C-4D14-B88A-5CB18E09CD59}">
  <ds:schemaRefs>
    <ds:schemaRef ds:uri="http://purl.org/dc/elements/1.1/"/>
    <ds:schemaRef ds:uri="http://schemas.microsoft.com/office/2006/documentManagement/types"/>
    <ds:schemaRef ds:uri="http://purl.org/dc/dcmitype/"/>
    <ds:schemaRef ds:uri="http://www.w3.org/XML/1998/namespace"/>
    <ds:schemaRef ds:uri="05d4333d-81aa-4331-9005-c56f15809b69"/>
    <ds:schemaRef ds:uri="http://schemas.microsoft.com/office/infopath/2007/PartnerControls"/>
    <ds:schemaRef ds:uri="http://schemas.microsoft.com/office/2006/metadata/properties"/>
    <ds:schemaRef ds:uri="http://schemas.openxmlformats.org/package/2006/metadata/core-properties"/>
    <ds:schemaRef ds:uri="4b30a442-5f80-45e7-bbfb-94bebbc80154"/>
    <ds:schemaRef ds:uri="http://purl.org/dc/terms/"/>
  </ds:schemaRefs>
</ds:datastoreItem>
</file>

<file path=customXml/itemProps2.xml><?xml version="1.0" encoding="utf-8"?>
<ds:datastoreItem xmlns:ds="http://schemas.openxmlformats.org/officeDocument/2006/customXml" ds:itemID="{D107F559-FCEE-44C3-96B2-A8E4095F60CE}"/>
</file>

<file path=customXml/itemProps3.xml><?xml version="1.0" encoding="utf-8"?>
<ds:datastoreItem xmlns:ds="http://schemas.openxmlformats.org/officeDocument/2006/customXml" ds:itemID="{9CF9DBC1-93FD-4FB7-86B5-C957620DC1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7406</TotalTime>
  <Words>2684</Words>
  <Application>Microsoft Office PowerPoint</Application>
  <PresentationFormat>Ledger Paper (11x17 in)</PresentationFormat>
  <Paragraphs>269</Paragraphs>
  <Slides>25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Ebrima</vt:lpstr>
      <vt:lpstr>Rockwell</vt:lpstr>
      <vt:lpstr>Wingdings</vt:lpstr>
      <vt:lpstr>Office Theme</vt:lpstr>
      <vt:lpstr>WDFW Update to PSMFC</vt:lpstr>
      <vt:lpstr>WDFW Overview</vt:lpstr>
      <vt:lpstr>Complex,  multi-jurisdictional processes</vt:lpstr>
      <vt:lpstr>Puget Sound Chinook Harvest Management Plan</vt:lpstr>
      <vt:lpstr>Puget Sound Chinook Harvest Management Plan</vt:lpstr>
      <vt:lpstr>Puget Sound Chinook Harvest Management Plan</vt:lpstr>
      <vt:lpstr>“A commercial whale watching license is required...”  2019 Legislation:</vt:lpstr>
      <vt:lpstr>PowerPoint Presentation</vt:lpstr>
      <vt:lpstr>PowerPoint Presentation</vt:lpstr>
      <vt:lpstr>Columbia River Pinniped Management</vt:lpstr>
      <vt:lpstr>WDFW Puget Sound Pinniped Work</vt:lpstr>
      <vt:lpstr>WSAS Pinniped Predation Report</vt:lpstr>
      <vt:lpstr>SEAFOOD MARKETING INITIATIVE  </vt:lpstr>
      <vt:lpstr>APPROACH</vt:lpstr>
      <vt:lpstr>PowerPoint Presentation</vt:lpstr>
      <vt:lpstr>COLUMBIA RIVER SALMON GILLNET LICENSE REDUCTION PROGRAM STRUCTURE</vt:lpstr>
      <vt:lpstr>COLUMBIA RIVER SALMON GILLNET LICENSE REDUCTION PROGRAM</vt:lpstr>
      <vt:lpstr>PowerPoint Presentation</vt:lpstr>
      <vt:lpstr>Background – Conservation Plan/Incidental Take Permit</vt:lpstr>
      <vt:lpstr>WDFW’s CP Status, Focused Efforts, and Timeline</vt:lpstr>
      <vt:lpstr>Monitoring Program Required Elements</vt:lpstr>
      <vt:lpstr>Stay up-to-date:</vt:lpstr>
      <vt:lpstr>European Green Crab Management</vt:lpstr>
      <vt:lpstr>Green Crab Emergency Declaration</vt:lpstr>
      <vt:lpstr>Emergency Response and Coordination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Elliott</dc:creator>
  <cp:lastModifiedBy>Pamplin, Nathan (DFW)</cp:lastModifiedBy>
  <cp:revision>357</cp:revision>
  <dcterms:created xsi:type="dcterms:W3CDTF">2021-09-16T15:32:54Z</dcterms:created>
  <dcterms:modified xsi:type="dcterms:W3CDTF">2022-08-21T16:36:50Z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2021-10-20T19:03:06Z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39ac1a4b-f3e8-4327-bec7-9db888412a57</vt:lpwstr>
  </property>
  <property fmtid="{D5CDD505-2E9C-101B-9397-08002B2CF9AE}" pid="8" name="MSIP_Label_45011977-b912-4387-97a4-f4c94a801377_ContentBits">
    <vt:lpwstr>0</vt:lpwstr>
  </property>
  <property fmtid="{D5CDD505-2E9C-101B-9397-08002B2CF9AE}" pid="9" name="ContentTypeId">
    <vt:lpwstr>0x010100264E30E915240C419DC5EC27D2AFBA8C</vt:lpwstr>
  </property>
</Properties>
</file>