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1" r:id="rId3"/>
    <p:sldId id="270" r:id="rId4"/>
    <p:sldId id="271" r:id="rId5"/>
    <p:sldId id="269" r:id="rId6"/>
    <p:sldId id="265" r:id="rId7"/>
    <p:sldId id="263" r:id="rId8"/>
    <p:sldId id="267" r:id="rId9"/>
    <p:sldId id="268" r:id="rId10"/>
    <p:sldId id="274" r:id="rId11"/>
    <p:sldId id="277" r:id="rId12"/>
    <p:sldId id="275" r:id="rId13"/>
    <p:sldId id="276" r:id="rId14"/>
    <p:sldId id="272" r:id="rId15"/>
    <p:sldId id="273" r:id="rId16"/>
    <p:sldId id="278" r:id="rId1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186" autoAdjust="0"/>
  </p:normalViewPr>
  <p:slideViewPr>
    <p:cSldViewPr snapToGrid="0">
      <p:cViewPr varScale="1">
        <p:scale>
          <a:sx n="52" d="100"/>
          <a:sy n="52" d="100"/>
        </p:scale>
        <p:origin x="1194" y="78"/>
      </p:cViewPr>
      <p:guideLst/>
    </p:cSldViewPr>
  </p:slideViewPr>
  <p:notesTextViewPr>
    <p:cViewPr>
      <p:scale>
        <a:sx n="1" d="1"/>
        <a:sy n="1" d="1"/>
      </p:scale>
      <p:origin x="0" y="0"/>
    </p:cViewPr>
  </p:notesTextViewPr>
  <p:notesViewPr>
    <p:cSldViewPr snapToGrid="0">
      <p:cViewPr varScale="1">
        <p:scale>
          <a:sx n="88" d="100"/>
          <a:sy n="88" d="100"/>
        </p:scale>
        <p:origin x="273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CEC06C9-D253-4920-971B-1C12264B3872}" type="datetimeFigureOut">
              <a:rPr lang="en-US" smtClean="0"/>
              <a:t>8/19/2022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313E62A-E3A2-47B4-A143-17778253A9AD}" type="slidenum">
              <a:rPr lang="en-US" smtClean="0"/>
              <a:t>‹#›</a:t>
            </a:fld>
            <a:endParaRPr lang="en-US"/>
          </a:p>
        </p:txBody>
      </p:sp>
    </p:spTree>
    <p:extLst>
      <p:ext uri="{BB962C8B-B14F-4D97-AF65-F5344CB8AC3E}">
        <p14:creationId xmlns:p14="http://schemas.microsoft.com/office/powerpoint/2010/main" val="3682633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3E62A-E3A2-47B4-A143-17778253A9AD}" type="slidenum">
              <a:rPr lang="en-US" smtClean="0"/>
              <a:t>1</a:t>
            </a:fld>
            <a:endParaRPr lang="en-US"/>
          </a:p>
        </p:txBody>
      </p:sp>
    </p:spTree>
    <p:extLst>
      <p:ext uri="{BB962C8B-B14F-4D97-AF65-F5344CB8AC3E}">
        <p14:creationId xmlns:p14="http://schemas.microsoft.com/office/powerpoint/2010/main" val="1215976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10</a:t>
            </a:fld>
            <a:endParaRPr lang="en-US"/>
          </a:p>
        </p:txBody>
      </p:sp>
    </p:spTree>
    <p:extLst>
      <p:ext uri="{BB962C8B-B14F-4D97-AF65-F5344CB8AC3E}">
        <p14:creationId xmlns:p14="http://schemas.microsoft.com/office/powerpoint/2010/main" val="1467357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early August,</a:t>
            </a:r>
            <a:r>
              <a:rPr lang="en-US" baseline="0" dirty="0" smtClean="0"/>
              <a:t> no applications for use of 2022 western take. Why? Should be a priority management tool in the Columbia and Snake. Opportunity to use some in Idaho but probably more significant uses elsewhere. </a:t>
            </a:r>
          </a:p>
          <a:p>
            <a:endParaRPr lang="en-US" baseline="0" dirty="0" smtClean="0"/>
          </a:p>
          <a:p>
            <a:r>
              <a:rPr lang="en-US" baseline="0" dirty="0" smtClean="0"/>
              <a:t>As an FYI, 3,358 individual MY21 PIT tags were recovered from the Foundation Island DCCO colony (McNary Pool) in 2021 (2,119 Chinook, 81 </a:t>
            </a:r>
            <a:r>
              <a:rPr lang="en-US" baseline="0" dirty="0" err="1" smtClean="0"/>
              <a:t>coho</a:t>
            </a:r>
            <a:r>
              <a:rPr lang="en-US" baseline="0" dirty="0" smtClean="0"/>
              <a:t>, 1,009 steelhead, 149 Sockeye) and an additional 8,106 tags were detected from previous years. </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11</a:t>
            </a:fld>
            <a:endParaRPr lang="en-US"/>
          </a:p>
        </p:txBody>
      </p:sp>
    </p:spTree>
    <p:extLst>
      <p:ext uri="{BB962C8B-B14F-4D97-AF65-F5344CB8AC3E}">
        <p14:creationId xmlns:p14="http://schemas.microsoft.com/office/powerpoint/2010/main" val="2551244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12</a:t>
            </a:fld>
            <a:endParaRPr lang="en-US"/>
          </a:p>
        </p:txBody>
      </p:sp>
    </p:spTree>
    <p:extLst>
      <p:ext uri="{BB962C8B-B14F-4D97-AF65-F5344CB8AC3E}">
        <p14:creationId xmlns:p14="http://schemas.microsoft.com/office/powerpoint/2010/main" val="280517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Opportunity to address these couple recent examples of NOAA simply pulling the rug</a:t>
            </a:r>
            <a:r>
              <a:rPr lang="en-US" baseline="0" dirty="0" smtClean="0"/>
              <a:t> (or trying to)</a:t>
            </a:r>
            <a:r>
              <a:rPr lang="en-US" dirty="0" smtClean="0"/>
              <a:t> on some programs they internally rank as low priority without any</a:t>
            </a:r>
            <a:r>
              <a:rPr lang="en-US" baseline="0" dirty="0" smtClean="0"/>
              <a:t> coordination or buy-in from action agencies or cooperators. </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13</a:t>
            </a:fld>
            <a:endParaRPr lang="en-US"/>
          </a:p>
        </p:txBody>
      </p:sp>
    </p:spTree>
    <p:extLst>
      <p:ext uri="{BB962C8B-B14F-4D97-AF65-F5344CB8AC3E}">
        <p14:creationId xmlns:p14="http://schemas.microsoft.com/office/powerpoint/2010/main" val="392888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14</a:t>
            </a:fld>
            <a:endParaRPr lang="en-US"/>
          </a:p>
        </p:txBody>
      </p:sp>
    </p:spTree>
    <p:extLst>
      <p:ext uri="{BB962C8B-B14F-4D97-AF65-F5344CB8AC3E}">
        <p14:creationId xmlns:p14="http://schemas.microsoft.com/office/powerpoint/2010/main" val="16498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to 200-300 polymorphic markers now that enable these more sensitive assignments. Both are currently being tested in Chinook and steelhead in the Snake</a:t>
            </a:r>
            <a:r>
              <a:rPr lang="en-US" baseline="0" dirty="0" smtClean="0"/>
              <a:t> River. </a:t>
            </a:r>
          </a:p>
          <a:p>
            <a:endParaRPr lang="en-US" baseline="0" dirty="0" smtClean="0"/>
          </a:p>
          <a:p>
            <a:r>
              <a:rPr lang="en-US" baseline="0" dirty="0" smtClean="0"/>
              <a:t>Potential for use downriver to better assign stock-specific impacts? </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15</a:t>
            </a:fld>
            <a:endParaRPr lang="en-US"/>
          </a:p>
        </p:txBody>
      </p:sp>
    </p:spTree>
    <p:extLst>
      <p:ext uri="{BB962C8B-B14F-4D97-AF65-F5344CB8AC3E}">
        <p14:creationId xmlns:p14="http://schemas.microsoft.com/office/powerpoint/2010/main" val="1717301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16</a:t>
            </a:fld>
            <a:endParaRPr lang="en-US"/>
          </a:p>
        </p:txBody>
      </p:sp>
    </p:spTree>
    <p:extLst>
      <p:ext uri="{BB962C8B-B14F-4D97-AF65-F5344CB8AC3E}">
        <p14:creationId xmlns:p14="http://schemas.microsoft.com/office/powerpoint/2010/main" val="225307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overview of the fish marking program</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2</a:t>
            </a:fld>
            <a:endParaRPr lang="en-US"/>
          </a:p>
        </p:txBody>
      </p:sp>
    </p:spTree>
    <p:extLst>
      <p:ext uri="{BB962C8B-B14F-4D97-AF65-F5344CB8AC3E}">
        <p14:creationId xmlns:p14="http://schemas.microsoft.com/office/powerpoint/2010/main" val="396136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importance</a:t>
            </a:r>
            <a:r>
              <a:rPr lang="en-US" baseline="0" dirty="0" smtClean="0"/>
              <a:t> of marking/CWT tagging (mark-selective fisheries throughout basin, stock composition from CWT) and PIT tagging (in-season return estimates and harvest management) throughout the basin </a:t>
            </a:r>
          </a:p>
          <a:p>
            <a:endParaRPr lang="en-US" baseline="0" dirty="0" smtClean="0"/>
          </a:p>
          <a:p>
            <a:r>
              <a:rPr lang="en-US" baseline="0" dirty="0" smtClean="0"/>
              <a:t>Also of note, California tagging is also part of Braden’s program </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3</a:t>
            </a:fld>
            <a:endParaRPr lang="en-US"/>
          </a:p>
        </p:txBody>
      </p:sp>
    </p:spTree>
    <p:extLst>
      <p:ext uri="{BB962C8B-B14F-4D97-AF65-F5344CB8AC3E}">
        <p14:creationId xmlns:p14="http://schemas.microsoft.com/office/powerpoint/2010/main" val="2574697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lot of travel, hard to find staff willing to commit. High degree of turnover when staff are hired. Training takes significant amount of time. </a:t>
            </a:r>
          </a:p>
          <a:p>
            <a:endParaRPr lang="en-US" baseline="0" dirty="0" smtClean="0"/>
          </a:p>
          <a:p>
            <a:r>
              <a:rPr lang="en-US" baseline="0" dirty="0" smtClean="0"/>
              <a:t>Tight schedule means changes in production numbers/ stocks/ release strategies, etc. all are difficult to absorb and adjust to. Also means program is less plastic when it comes to dealing with on-the-fly problems. </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4</a:t>
            </a:fld>
            <a:endParaRPr lang="en-US"/>
          </a:p>
        </p:txBody>
      </p:sp>
    </p:spTree>
    <p:extLst>
      <p:ext uri="{BB962C8B-B14F-4D97-AF65-F5344CB8AC3E}">
        <p14:creationId xmlns:p14="http://schemas.microsoft.com/office/powerpoint/2010/main" val="134797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on the Columbia River Pinniped Removal Program</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5</a:t>
            </a:fld>
            <a:endParaRPr lang="en-US"/>
          </a:p>
        </p:txBody>
      </p:sp>
    </p:spTree>
    <p:extLst>
      <p:ext uri="{BB962C8B-B14F-4D97-AF65-F5344CB8AC3E}">
        <p14:creationId xmlns:p14="http://schemas.microsoft.com/office/powerpoint/2010/main" val="3092594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t>Between</a:t>
            </a:r>
            <a:r>
              <a:rPr lang="en-US" baseline="0" dirty="0" smtClean="0"/>
              <a:t> 2018 and 2020 the legislative and permitting changes allowed the project to expand management efforts in the Columbia River basin. </a:t>
            </a:r>
            <a:r>
              <a:rPr lang="en-US" dirty="0" smtClean="0"/>
              <a:t>The</a:t>
            </a:r>
            <a:r>
              <a:rPr lang="en-US" baseline="0" dirty="0" smtClean="0"/>
              <a:t> first of these changes was the passage of the Endangered Salmon Predation Prevention Act in 2018. This bipartisan bill was co-sponsored by Senators </a:t>
            </a:r>
            <a:r>
              <a:rPr lang="en-US" baseline="0" dirty="0" err="1" smtClean="0"/>
              <a:t>Risch</a:t>
            </a:r>
            <a:r>
              <a:rPr lang="en-US" baseline="0" dirty="0" smtClean="0"/>
              <a:t> from Idaho and Cantwell from Washington, and modified section 120 of the Marine Mammal Protection Act to allowing for tribal </a:t>
            </a:r>
            <a:r>
              <a:rPr lang="en-US" baseline="0" dirty="0" err="1" smtClean="0"/>
              <a:t>comanagement</a:t>
            </a:r>
            <a:r>
              <a:rPr lang="en-US" baseline="0" dirty="0" smtClean="0"/>
              <a:t> and improved efficiency of the management efforts in the Columbia River.</a:t>
            </a:r>
            <a:endParaRPr lang="en-US" dirty="0" smtClean="0"/>
          </a:p>
          <a:p>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6</a:t>
            </a:fld>
            <a:endParaRPr lang="en-US"/>
          </a:p>
        </p:txBody>
      </p:sp>
    </p:spTree>
    <p:extLst>
      <p:ext uri="{BB962C8B-B14F-4D97-AF65-F5344CB8AC3E}">
        <p14:creationId xmlns:p14="http://schemas.microsoft.com/office/powerpoint/2010/main" val="276485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has been successful in reducing California</a:t>
            </a:r>
            <a:r>
              <a:rPr lang="en-US" baseline="0" dirty="0" smtClean="0"/>
              <a:t> Sea Lion abundance at Bonneville Dam. Plot on right shows the number of sea lions observed foraging at Bonneville Dam in 2020-2021. California sea lions are plotted in the top graph and Steller sea lions are plotted in the bottom graph. The annual counts are shown with black lines and the 10 year average is depicted with the gray shaded area. You can see that counts of California sea lions last year were well below the 10 year average. However, we have seen an increase in Steller abundance.</a:t>
            </a:r>
          </a:p>
          <a:p>
            <a:endParaRPr lang="en-US" baseline="0" dirty="0" smtClean="0"/>
          </a:p>
          <a:p>
            <a:r>
              <a:rPr lang="en-US" baseline="0" dirty="0" smtClean="0"/>
              <a:t>Second graph (left) shows trends in overall predation below Bonneville. Highly correlated with run size but overall CA proportional predation has decreased while </a:t>
            </a:r>
            <a:r>
              <a:rPr lang="en-US" baseline="0" dirty="0" err="1" smtClean="0"/>
              <a:t>steller</a:t>
            </a:r>
            <a:r>
              <a:rPr lang="en-US" baseline="0" dirty="0" smtClean="0"/>
              <a:t> has increased or styed consistent.</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7</a:t>
            </a:fld>
            <a:endParaRPr lang="en-US"/>
          </a:p>
        </p:txBody>
      </p:sp>
    </p:spTree>
    <p:extLst>
      <p:ext uri="{BB962C8B-B14F-4D97-AF65-F5344CB8AC3E}">
        <p14:creationId xmlns:p14="http://schemas.microsoft.com/office/powerpoint/2010/main" val="402337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Program received $892,000 of new funding through congressional appropriations.</a:t>
            </a:r>
          </a:p>
          <a:p>
            <a:endParaRPr lang="en-US" baseline="0" dirty="0" smtClean="0"/>
          </a:p>
          <a:p>
            <a:pPr defTabSz="924916">
              <a:defRPr/>
            </a:pPr>
            <a:r>
              <a:rPr lang="en-US" baseline="0" dirty="0" smtClean="0"/>
              <a:t>Funding originally planned to help project purchase new equipment, allowing the project to expand efforts</a:t>
            </a:r>
          </a:p>
          <a:p>
            <a:pPr defTabSz="924916">
              <a:defRPr/>
            </a:pPr>
            <a:endParaRPr lang="en-US" baseline="0" dirty="0" smtClean="0"/>
          </a:p>
          <a:p>
            <a:pPr defTabSz="924916">
              <a:defRPr/>
            </a:pPr>
            <a:r>
              <a:rPr lang="en-US" baseline="0" dirty="0" smtClean="0"/>
              <a:t>A portion of this funding has now been dedicated to cover personnel costs of the project that were historically supported through NOAA Fisheries West Coast Region discretionary funds</a:t>
            </a:r>
          </a:p>
          <a:p>
            <a:pPr defTabSz="924916">
              <a:defRPr/>
            </a:pPr>
            <a:endParaRPr lang="en-US" baseline="0" dirty="0" smtClean="0"/>
          </a:p>
          <a:p>
            <a:pPr defTabSz="924916">
              <a:defRPr/>
            </a:pPr>
            <a:r>
              <a:rPr lang="en-US" baseline="0" dirty="0" smtClean="0"/>
              <a:t>Funds are still available to construct new traps, replace aging equipment such as boat motors, and purchasing a new boat that will allow the project to expand its efforts into Columbia </a:t>
            </a:r>
            <a:r>
              <a:rPr lang="en-US" baseline="0" smtClean="0"/>
              <a:t>River Tributaries</a:t>
            </a:r>
            <a:endParaRPr lang="en-US"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B2ACE6C-C898-428F-B895-D21FD8241934}" type="slidenum">
              <a:rPr lang="en-US" smtClean="0"/>
              <a:t>8</a:t>
            </a:fld>
            <a:endParaRPr lang="en-US"/>
          </a:p>
        </p:txBody>
      </p:sp>
    </p:spTree>
    <p:extLst>
      <p:ext uri="{BB962C8B-B14F-4D97-AF65-F5344CB8AC3E}">
        <p14:creationId xmlns:p14="http://schemas.microsoft.com/office/powerpoint/2010/main" val="1299528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a:t>
            </a:r>
            <a:r>
              <a:rPr lang="en-US" baseline="0" dirty="0" smtClean="0"/>
              <a:t> lions are large animals (especially </a:t>
            </a:r>
            <a:r>
              <a:rPr lang="en-US" baseline="0" dirty="0" err="1" smtClean="0"/>
              <a:t>Stellers</a:t>
            </a:r>
            <a:r>
              <a:rPr lang="en-US" baseline="0" dirty="0" smtClean="0"/>
              <a:t>) which makes them difficult to work with (pictures illustrate the difficulty). The largest sea lion handled by the crew at Bonneville Dam to date weighed more than 1,900 </a:t>
            </a:r>
            <a:r>
              <a:rPr lang="en-US" baseline="0" dirty="0" err="1" smtClean="0"/>
              <a:t>lbs</a:t>
            </a:r>
            <a:r>
              <a:rPr lang="en-US" baseline="0" dirty="0" smtClean="0"/>
              <a:t>……animals require large trapping and handling equipment that is expensive to purchase, construct, and operate. In addition, large crews (pic on lower right) are needed to staff the project. For these reasons it is costly to mitigate the effects of pinniped predation in the Columbia River. </a:t>
            </a:r>
          </a:p>
          <a:p>
            <a:endParaRPr lang="en-US" baseline="0" dirty="0" smtClean="0"/>
          </a:p>
          <a:p>
            <a:r>
              <a:rPr lang="en-US" baseline="0" dirty="0" smtClean="0"/>
              <a:t>Currently struggling to establish a secure source of funding for the project. This year the West Coast Region of NOAA Fisheries removed its historic discretionary funding support of  $300,000 from the program. While the one time funding of $892,000 can be used to cover this gap, this is a short term solution. WDFW is leading efforts to secure congressional funding to support, and help expand, program activities. However, none of these funding sources are certain, which presents a challenge for partners to determine how to fund this important work.</a:t>
            </a:r>
            <a:endParaRPr lang="en-US" dirty="0"/>
          </a:p>
        </p:txBody>
      </p:sp>
      <p:sp>
        <p:nvSpPr>
          <p:cNvPr id="4" name="Slide Number Placeholder 3"/>
          <p:cNvSpPr>
            <a:spLocks noGrp="1"/>
          </p:cNvSpPr>
          <p:nvPr>
            <p:ph type="sldNum" sz="quarter" idx="10"/>
          </p:nvPr>
        </p:nvSpPr>
        <p:spPr/>
        <p:txBody>
          <a:bodyPr/>
          <a:lstStyle/>
          <a:p>
            <a:fld id="{CB2ACE6C-C898-428F-B895-D21FD8241934}" type="slidenum">
              <a:rPr lang="en-US" smtClean="0"/>
              <a:t>9</a:t>
            </a:fld>
            <a:endParaRPr lang="en-US"/>
          </a:p>
        </p:txBody>
      </p:sp>
    </p:spTree>
    <p:extLst>
      <p:ext uri="{BB962C8B-B14F-4D97-AF65-F5344CB8AC3E}">
        <p14:creationId xmlns:p14="http://schemas.microsoft.com/office/powerpoint/2010/main" val="121988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AEFDC-AF94-4168-B791-8763C16D0CC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133353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AEFDC-AF94-4168-B791-8763C16D0CC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5628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AEFDC-AF94-4168-B791-8763C16D0CC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375775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AEFDC-AF94-4168-B791-8763C16D0CC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264684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5AEFDC-AF94-4168-B791-8763C16D0CC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38453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AEFDC-AF94-4168-B791-8763C16D0CC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16680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AEFDC-AF94-4168-B791-8763C16D0CC2}"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8990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AEFDC-AF94-4168-B791-8763C16D0CC2}"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37320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AEFDC-AF94-4168-B791-8763C16D0CC2}" type="datetimeFigureOut">
              <a:rPr lang="en-US" smtClean="0"/>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190788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5AEFDC-AF94-4168-B791-8763C16D0CC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37054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5AEFDC-AF94-4168-B791-8763C16D0CC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81352-579D-4D2A-AD3F-EB6D70E46E11}" type="slidenum">
              <a:rPr lang="en-US" smtClean="0"/>
              <a:t>‹#›</a:t>
            </a:fld>
            <a:endParaRPr lang="en-US"/>
          </a:p>
        </p:txBody>
      </p:sp>
    </p:spTree>
    <p:extLst>
      <p:ext uri="{BB962C8B-B14F-4D97-AF65-F5344CB8AC3E}">
        <p14:creationId xmlns:p14="http://schemas.microsoft.com/office/powerpoint/2010/main" val="1075127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AEFDC-AF94-4168-B791-8763C16D0CC2}" type="datetimeFigureOut">
              <a:rPr lang="en-US" smtClean="0"/>
              <a:t>8/19/2022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1352-579D-4D2A-AD3F-EB6D70E46E11}" type="slidenum">
              <a:rPr lang="en-US" smtClean="0"/>
              <a:t>‹#›</a:t>
            </a:fld>
            <a:endParaRPr lang="en-US"/>
          </a:p>
        </p:txBody>
      </p:sp>
    </p:spTree>
    <p:extLst>
      <p:ext uri="{BB962C8B-B14F-4D97-AF65-F5344CB8AC3E}">
        <p14:creationId xmlns:p14="http://schemas.microsoft.com/office/powerpoint/2010/main" val="3216139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68" t="37468" r="313" b="5483"/>
          <a:stretch/>
        </p:blipFill>
        <p:spPr>
          <a:xfrm>
            <a:off x="0" y="1676400"/>
            <a:ext cx="12192000" cy="5181600"/>
          </a:xfrm>
          <a:prstGeom prst="rect">
            <a:avLst/>
          </a:prstGeom>
        </p:spPr>
      </p:pic>
      <p:sp>
        <p:nvSpPr>
          <p:cNvPr id="2" name="Title 1"/>
          <p:cNvSpPr>
            <a:spLocks noGrp="1"/>
          </p:cNvSpPr>
          <p:nvPr>
            <p:ph type="ctrTitle"/>
          </p:nvPr>
        </p:nvSpPr>
        <p:spPr>
          <a:xfrm>
            <a:off x="1524000" y="70899"/>
            <a:ext cx="9144000" cy="1038946"/>
          </a:xfrm>
        </p:spPr>
        <p:txBody>
          <a:bodyPr>
            <a:normAutofit/>
          </a:bodyPr>
          <a:lstStyle/>
          <a:p>
            <a:r>
              <a:rPr lang="en-US" b="1" dirty="0" smtClean="0"/>
              <a:t>PSMFC Idaho Update, 2022</a:t>
            </a:r>
            <a:endParaRPr lang="en-US" b="1" dirty="0"/>
          </a:p>
        </p:txBody>
      </p:sp>
      <p:sp>
        <p:nvSpPr>
          <p:cNvPr id="3" name="Subtitle 2"/>
          <p:cNvSpPr>
            <a:spLocks noGrp="1"/>
          </p:cNvSpPr>
          <p:nvPr>
            <p:ph type="subTitle" idx="1"/>
          </p:nvPr>
        </p:nvSpPr>
        <p:spPr>
          <a:xfrm>
            <a:off x="1000900" y="1081445"/>
            <a:ext cx="10079422" cy="658811"/>
          </a:xfrm>
        </p:spPr>
        <p:txBody>
          <a:bodyPr>
            <a:normAutofit fontScale="92500" lnSpcReduction="20000"/>
          </a:bodyPr>
          <a:lstStyle/>
          <a:p>
            <a:r>
              <a:rPr lang="en-US" sz="2000" b="1" dirty="0" smtClean="0"/>
              <a:t>Ed </a:t>
            </a:r>
            <a:r>
              <a:rPr lang="en-US" sz="2000" b="1" dirty="0" err="1" smtClean="0"/>
              <a:t>Schriever</a:t>
            </a:r>
            <a:r>
              <a:rPr lang="en-US" sz="2000" b="1" dirty="0" smtClean="0"/>
              <a:t>; </a:t>
            </a:r>
            <a:r>
              <a:rPr lang="en-US" sz="1800" b="1" dirty="0" smtClean="0"/>
              <a:t>Director, IDFG</a:t>
            </a:r>
          </a:p>
          <a:p>
            <a:r>
              <a:rPr lang="en-US" sz="1800" b="1" dirty="0" smtClean="0"/>
              <a:t>           </a:t>
            </a:r>
            <a:r>
              <a:rPr lang="en-US" sz="1900" b="1" dirty="0" smtClean="0"/>
              <a:t>PSMFC Annual Meeting - Anchorage, AK - 2022</a:t>
            </a:r>
            <a:endParaRPr lang="en-US" sz="1900" b="1" dirty="0"/>
          </a:p>
        </p:txBody>
      </p:sp>
      <p:pic>
        <p:nvPicPr>
          <p:cNvPr id="5" name="Picture 4"/>
          <p:cNvPicPr>
            <a:picLocks noChangeAspect="1"/>
          </p:cNvPicPr>
          <p:nvPr/>
        </p:nvPicPr>
        <p:blipFill>
          <a:blip r:embed="rId4"/>
          <a:stretch>
            <a:fillRect/>
          </a:stretch>
        </p:blipFill>
        <p:spPr>
          <a:xfrm>
            <a:off x="11020425" y="116600"/>
            <a:ext cx="1171575" cy="1028700"/>
          </a:xfrm>
          <a:prstGeom prst="rect">
            <a:avLst/>
          </a:prstGeom>
        </p:spPr>
      </p:pic>
      <p:pic>
        <p:nvPicPr>
          <p:cNvPr id="6" name="Picture 5"/>
          <p:cNvPicPr>
            <a:picLocks noChangeAspect="1"/>
          </p:cNvPicPr>
          <p:nvPr/>
        </p:nvPicPr>
        <p:blipFill>
          <a:blip r:embed="rId5"/>
          <a:stretch>
            <a:fillRect/>
          </a:stretch>
        </p:blipFill>
        <p:spPr>
          <a:xfrm>
            <a:off x="0" y="24346"/>
            <a:ext cx="1060796" cy="1213209"/>
          </a:xfrm>
          <a:prstGeom prst="rect">
            <a:avLst/>
          </a:prstGeom>
        </p:spPr>
      </p:pic>
    </p:spTree>
    <p:extLst>
      <p:ext uri="{BB962C8B-B14F-4D97-AF65-F5344CB8AC3E}">
        <p14:creationId xmlns:p14="http://schemas.microsoft.com/office/powerpoint/2010/main" val="126485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66573B-BD93-434C-825E-A8E9AA18405D}"/>
              </a:ext>
            </a:extLst>
          </p:cNvPr>
          <p:cNvSpPr>
            <a:spLocks noGrp="1"/>
          </p:cNvSpPr>
          <p:nvPr>
            <p:ph type="ctrTitle"/>
          </p:nvPr>
        </p:nvSpPr>
        <p:spPr>
          <a:xfrm>
            <a:off x="1559857" y="2287775"/>
            <a:ext cx="9144000" cy="2387600"/>
          </a:xfrm>
          <a:solidFill>
            <a:srgbClr val="003869"/>
          </a:solidFill>
        </p:spPr>
        <p:txBody>
          <a:bodyPr anchor="ctr"/>
          <a:lstStyle/>
          <a:p>
            <a:r>
              <a:rPr lang="en-US" dirty="0" smtClean="0">
                <a:solidFill>
                  <a:schemeClr val="bg1"/>
                </a:solidFill>
              </a:rPr>
              <a:t>Avian Predation Issues</a:t>
            </a:r>
            <a:endParaRPr lang="en-US" dirty="0">
              <a:solidFill>
                <a:schemeClr val="bg1"/>
              </a:solidFill>
            </a:endParaRPr>
          </a:p>
        </p:txBody>
      </p:sp>
    </p:spTree>
    <p:extLst>
      <p:ext uri="{BB962C8B-B14F-4D97-AF65-F5344CB8AC3E}">
        <p14:creationId xmlns:p14="http://schemas.microsoft.com/office/powerpoint/2010/main" val="3938715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dirty="0" smtClean="0">
                <a:solidFill>
                  <a:schemeClr val="bg1"/>
                </a:solidFill>
              </a:rPr>
              <a:t>Cormorant Take</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342014" y="1650124"/>
            <a:ext cx="10063227" cy="3098298"/>
          </a:xfrm>
        </p:spPr>
        <p:txBody>
          <a:bodyPr>
            <a:noAutofit/>
          </a:bodyPr>
          <a:lstStyle/>
          <a:p>
            <a:r>
              <a:rPr lang="en-US" dirty="0" smtClean="0"/>
              <a:t>No applications for Western take (USFWS Permit 21.123) through August of 2022</a:t>
            </a:r>
          </a:p>
          <a:p>
            <a:pPr lvl="1"/>
            <a:r>
              <a:rPr lang="en-US" dirty="0" smtClean="0"/>
              <a:t>Opportunity to prioritize cormorant control in Columbia and Snake rivers</a:t>
            </a:r>
            <a:endParaRPr lang="en-US" dirty="0"/>
          </a:p>
          <a:p>
            <a:endParaRPr lang="en-US" sz="2400" dirty="0"/>
          </a:p>
        </p:txBody>
      </p:sp>
      <p:pic>
        <p:nvPicPr>
          <p:cNvPr id="2" name="Picture 1"/>
          <p:cNvPicPr>
            <a:picLocks noChangeAspect="1"/>
          </p:cNvPicPr>
          <p:nvPr/>
        </p:nvPicPr>
        <p:blipFill>
          <a:blip r:embed="rId3"/>
          <a:stretch>
            <a:fillRect/>
          </a:stretch>
        </p:blipFill>
        <p:spPr>
          <a:xfrm>
            <a:off x="3472596" y="3048000"/>
            <a:ext cx="8719404" cy="3810000"/>
          </a:xfrm>
          <a:prstGeom prst="rect">
            <a:avLst/>
          </a:prstGeom>
        </p:spPr>
      </p:pic>
      <p:sp>
        <p:nvSpPr>
          <p:cNvPr id="5" name="Rectangle 4"/>
          <p:cNvSpPr/>
          <p:nvPr/>
        </p:nvSpPr>
        <p:spPr>
          <a:xfrm>
            <a:off x="3563007" y="5791200"/>
            <a:ext cx="7588469" cy="388883"/>
          </a:xfrm>
          <a:prstGeom prst="rect">
            <a:avLst/>
          </a:prstGeom>
          <a:solidFill>
            <a:srgbClr val="FFFF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66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66573B-BD93-434C-825E-A8E9AA18405D}"/>
              </a:ext>
            </a:extLst>
          </p:cNvPr>
          <p:cNvSpPr>
            <a:spLocks noGrp="1"/>
          </p:cNvSpPr>
          <p:nvPr>
            <p:ph type="ctrTitle"/>
          </p:nvPr>
        </p:nvSpPr>
        <p:spPr>
          <a:xfrm>
            <a:off x="1559857" y="2287775"/>
            <a:ext cx="9144000" cy="2387600"/>
          </a:xfrm>
          <a:solidFill>
            <a:srgbClr val="003869"/>
          </a:solidFill>
        </p:spPr>
        <p:txBody>
          <a:bodyPr anchor="ctr"/>
          <a:lstStyle/>
          <a:p>
            <a:r>
              <a:rPr lang="en-US" dirty="0" smtClean="0">
                <a:solidFill>
                  <a:schemeClr val="bg1"/>
                </a:solidFill>
              </a:rPr>
              <a:t>NOAA Science Center Prioritization</a:t>
            </a:r>
            <a:endParaRPr lang="en-US" dirty="0">
              <a:solidFill>
                <a:schemeClr val="bg1"/>
              </a:solidFill>
            </a:endParaRPr>
          </a:p>
        </p:txBody>
      </p:sp>
    </p:spTree>
    <p:extLst>
      <p:ext uri="{BB962C8B-B14F-4D97-AF65-F5344CB8AC3E}">
        <p14:creationId xmlns:p14="http://schemas.microsoft.com/office/powerpoint/2010/main" val="18739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dirty="0" smtClean="0">
                <a:solidFill>
                  <a:schemeClr val="bg1"/>
                </a:solidFill>
              </a:rPr>
              <a:t>Ongoing Challenges</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650625" y="1713186"/>
            <a:ext cx="9376244" cy="3962399"/>
          </a:xfrm>
        </p:spPr>
        <p:txBody>
          <a:bodyPr>
            <a:noAutofit/>
          </a:bodyPr>
          <a:lstStyle/>
          <a:p>
            <a:r>
              <a:rPr lang="en-US" dirty="0" smtClean="0"/>
              <a:t>Internal prioritization process resulting in some significant proposed cuts</a:t>
            </a:r>
          </a:p>
          <a:p>
            <a:pPr lvl="1"/>
            <a:r>
              <a:rPr lang="en-US" dirty="0" smtClean="0"/>
              <a:t>MMPA section 120-120(f) support for pinniped removal</a:t>
            </a:r>
          </a:p>
          <a:p>
            <a:pPr lvl="1"/>
            <a:r>
              <a:rPr lang="en-US" dirty="0" smtClean="0"/>
              <a:t>Lower Granite Dam Trap operations </a:t>
            </a:r>
          </a:p>
          <a:p>
            <a:endParaRPr lang="en-US" sz="1800" dirty="0"/>
          </a:p>
          <a:p>
            <a:r>
              <a:rPr lang="en-US" dirty="0" smtClean="0"/>
              <a:t>Opportunities for states to better                                 understand and contribute? </a:t>
            </a:r>
          </a:p>
          <a:p>
            <a:endParaRPr lang="en-US" dirty="0"/>
          </a:p>
          <a:p>
            <a:endParaRPr lang="en-US" dirty="0" smtClean="0"/>
          </a:p>
          <a:p>
            <a:endParaRPr lang="en-US" sz="2400" dirty="0"/>
          </a:p>
        </p:txBody>
      </p:sp>
      <p:pic>
        <p:nvPicPr>
          <p:cNvPr id="2" name="Picture 1"/>
          <p:cNvPicPr>
            <a:picLocks noChangeAspect="1"/>
          </p:cNvPicPr>
          <p:nvPr/>
        </p:nvPicPr>
        <p:blipFill rotWithShape="1">
          <a:blip r:embed="rId3"/>
          <a:srcRect l="4487" t="19513" r="11382" b="6134"/>
          <a:stretch/>
        </p:blipFill>
        <p:spPr>
          <a:xfrm>
            <a:off x="6600413" y="3258207"/>
            <a:ext cx="5591588" cy="3599793"/>
          </a:xfrm>
          <a:prstGeom prst="rect">
            <a:avLst/>
          </a:prstGeom>
        </p:spPr>
      </p:pic>
    </p:spTree>
    <p:extLst>
      <p:ext uri="{BB962C8B-B14F-4D97-AF65-F5344CB8AC3E}">
        <p14:creationId xmlns:p14="http://schemas.microsoft.com/office/powerpoint/2010/main" val="1935958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66573B-BD93-434C-825E-A8E9AA18405D}"/>
              </a:ext>
            </a:extLst>
          </p:cNvPr>
          <p:cNvSpPr>
            <a:spLocks noGrp="1"/>
          </p:cNvSpPr>
          <p:nvPr>
            <p:ph type="ctrTitle"/>
          </p:nvPr>
        </p:nvSpPr>
        <p:spPr>
          <a:xfrm>
            <a:off x="1559857" y="2287775"/>
            <a:ext cx="9144000" cy="2387600"/>
          </a:xfrm>
          <a:solidFill>
            <a:srgbClr val="003869"/>
          </a:solidFill>
        </p:spPr>
        <p:txBody>
          <a:bodyPr anchor="ctr"/>
          <a:lstStyle/>
          <a:p>
            <a:r>
              <a:rPr lang="en-US" dirty="0" smtClean="0">
                <a:solidFill>
                  <a:schemeClr val="bg1"/>
                </a:solidFill>
              </a:rPr>
              <a:t>IDFG Genetics Lab Advancements</a:t>
            </a:r>
            <a:endParaRPr lang="en-US" dirty="0">
              <a:solidFill>
                <a:schemeClr val="bg1"/>
              </a:solidFill>
            </a:endParaRPr>
          </a:p>
        </p:txBody>
      </p:sp>
    </p:spTree>
    <p:extLst>
      <p:ext uri="{BB962C8B-B14F-4D97-AF65-F5344CB8AC3E}">
        <p14:creationId xmlns:p14="http://schemas.microsoft.com/office/powerpoint/2010/main" val="1162981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dirty="0" smtClean="0">
                <a:solidFill>
                  <a:schemeClr val="bg1"/>
                </a:solidFill>
              </a:rPr>
              <a:t>IDFG Genetics - Project Successes</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220718" y="1881352"/>
            <a:ext cx="6993802" cy="3846786"/>
          </a:xfrm>
        </p:spPr>
        <p:txBody>
          <a:bodyPr>
            <a:noAutofit/>
          </a:bodyPr>
          <a:lstStyle/>
          <a:p>
            <a:r>
              <a:rPr lang="en-US" sz="2400" dirty="0" smtClean="0"/>
              <a:t>Continued increases in PBT genetic markers allowing for…..</a:t>
            </a:r>
          </a:p>
          <a:p>
            <a:r>
              <a:rPr lang="en-US" sz="2400" i="1" dirty="0" smtClean="0"/>
              <a:t>Single-parent assignments</a:t>
            </a:r>
            <a:r>
              <a:rPr lang="en-US" sz="2400" dirty="0" smtClean="0"/>
              <a:t> if one parent missing from baseline</a:t>
            </a:r>
          </a:p>
          <a:p>
            <a:r>
              <a:rPr lang="en-US" sz="2400" i="1" dirty="0" err="1" smtClean="0"/>
              <a:t>Grandparentage</a:t>
            </a:r>
            <a:r>
              <a:rPr lang="en-US" sz="2400" i="1" dirty="0" smtClean="0"/>
              <a:t> assignments </a:t>
            </a:r>
            <a:r>
              <a:rPr lang="en-US" sz="2400" dirty="0" smtClean="0"/>
              <a:t>if hatchery offspring with two parents in baseline breed with a wild fish</a:t>
            </a:r>
            <a:endParaRPr lang="en-US" sz="2400" dirty="0"/>
          </a:p>
        </p:txBody>
      </p:sp>
      <p:pic>
        <p:nvPicPr>
          <p:cNvPr id="2" name="Picture 1"/>
          <p:cNvPicPr>
            <a:picLocks noChangeAspect="1"/>
          </p:cNvPicPr>
          <p:nvPr/>
        </p:nvPicPr>
        <p:blipFill>
          <a:blip r:embed="rId3"/>
          <a:stretch>
            <a:fillRect/>
          </a:stretch>
        </p:blipFill>
        <p:spPr>
          <a:xfrm>
            <a:off x="1313634" y="4672032"/>
            <a:ext cx="4782366" cy="2112212"/>
          </a:xfrm>
          <a:prstGeom prst="rect">
            <a:avLst/>
          </a:prstGeom>
        </p:spPr>
      </p:pic>
      <p:pic>
        <p:nvPicPr>
          <p:cNvPr id="3" name="Picture 2"/>
          <p:cNvPicPr>
            <a:picLocks noChangeAspect="1"/>
          </p:cNvPicPr>
          <p:nvPr/>
        </p:nvPicPr>
        <p:blipFill>
          <a:blip r:embed="rId4"/>
          <a:stretch>
            <a:fillRect/>
          </a:stretch>
        </p:blipFill>
        <p:spPr>
          <a:xfrm>
            <a:off x="7214520" y="2886359"/>
            <a:ext cx="4903909" cy="3369832"/>
          </a:xfrm>
          <a:prstGeom prst="rect">
            <a:avLst/>
          </a:prstGeom>
        </p:spPr>
      </p:pic>
    </p:spTree>
    <p:extLst>
      <p:ext uri="{BB962C8B-B14F-4D97-AF65-F5344CB8AC3E}">
        <p14:creationId xmlns:p14="http://schemas.microsoft.com/office/powerpoint/2010/main" val="2998152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932793" y="2771993"/>
            <a:ext cx="10515600" cy="929783"/>
          </a:xfrm>
          <a:solidFill>
            <a:srgbClr val="003869"/>
          </a:solidFill>
        </p:spPr>
        <p:txBody>
          <a:bodyPr>
            <a:normAutofit/>
          </a:bodyPr>
          <a:lstStyle/>
          <a:p>
            <a:pPr algn="ctr"/>
            <a:r>
              <a:rPr lang="en-US" dirty="0" smtClean="0">
                <a:solidFill>
                  <a:schemeClr val="bg1"/>
                </a:solidFill>
              </a:rPr>
              <a:t>Questions?</a:t>
            </a:r>
            <a:endParaRPr lang="en-US" dirty="0">
              <a:solidFill>
                <a:schemeClr val="bg1"/>
              </a:solidFill>
            </a:endParaRPr>
          </a:p>
        </p:txBody>
      </p:sp>
    </p:spTree>
    <p:extLst>
      <p:ext uri="{BB962C8B-B14F-4D97-AF65-F5344CB8AC3E}">
        <p14:creationId xmlns:p14="http://schemas.microsoft.com/office/powerpoint/2010/main" val="3352739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66573B-BD93-434C-825E-A8E9AA18405D}"/>
              </a:ext>
            </a:extLst>
          </p:cNvPr>
          <p:cNvSpPr>
            <a:spLocks noGrp="1"/>
          </p:cNvSpPr>
          <p:nvPr>
            <p:ph type="ctrTitle"/>
          </p:nvPr>
        </p:nvSpPr>
        <p:spPr>
          <a:xfrm>
            <a:off x="1559857" y="2287775"/>
            <a:ext cx="9144000" cy="2387600"/>
          </a:xfrm>
          <a:solidFill>
            <a:srgbClr val="003869"/>
          </a:solidFill>
        </p:spPr>
        <p:txBody>
          <a:bodyPr anchor="ctr"/>
          <a:lstStyle/>
          <a:p>
            <a:r>
              <a:rPr lang="en-US" dirty="0" smtClean="0">
                <a:solidFill>
                  <a:schemeClr val="bg1"/>
                </a:solidFill>
              </a:rPr>
              <a:t>Mass Marking Anadromous Fish in Idaho</a:t>
            </a:r>
            <a:endParaRPr lang="en-US" dirty="0">
              <a:solidFill>
                <a:schemeClr val="bg1"/>
              </a:solidFill>
            </a:endParaRPr>
          </a:p>
        </p:txBody>
      </p:sp>
    </p:spTree>
    <p:extLst>
      <p:ext uri="{BB962C8B-B14F-4D97-AF65-F5344CB8AC3E}">
        <p14:creationId xmlns:p14="http://schemas.microsoft.com/office/powerpoint/2010/main" val="771590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dirty="0" smtClean="0">
                <a:solidFill>
                  <a:schemeClr val="bg1"/>
                </a:solidFill>
              </a:rPr>
              <a:t>Project Successes</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342014" y="2066208"/>
            <a:ext cx="6437158" cy="4145406"/>
          </a:xfrm>
        </p:spPr>
        <p:txBody>
          <a:bodyPr>
            <a:noAutofit/>
          </a:bodyPr>
          <a:lstStyle/>
          <a:p>
            <a:r>
              <a:rPr lang="en-US" sz="3200" dirty="0" smtClean="0"/>
              <a:t>Long-standing PSMFC program</a:t>
            </a:r>
          </a:p>
          <a:p>
            <a:pPr lvl="1"/>
            <a:r>
              <a:rPr lang="en-US" sz="2800" dirty="0" smtClean="0"/>
              <a:t>9 Idaho hatcheries </a:t>
            </a:r>
          </a:p>
          <a:p>
            <a:pPr lvl="1"/>
            <a:r>
              <a:rPr lang="en-US" sz="2800" dirty="0" smtClean="0"/>
              <a:t>Annually, program fin-clips and/or CWT’s……</a:t>
            </a:r>
          </a:p>
          <a:p>
            <a:pPr lvl="2"/>
            <a:r>
              <a:rPr lang="en-US" sz="2400" dirty="0" smtClean="0"/>
              <a:t>≈10 million Chinook Salmon </a:t>
            </a:r>
          </a:p>
          <a:p>
            <a:pPr lvl="2"/>
            <a:r>
              <a:rPr lang="en-US" sz="2400" dirty="0" smtClean="0"/>
              <a:t>≈6 million steelhead</a:t>
            </a:r>
          </a:p>
          <a:p>
            <a:pPr lvl="2"/>
            <a:r>
              <a:rPr lang="en-US" sz="2400" dirty="0" smtClean="0"/>
              <a:t>≈1 million Sockeye Salmon</a:t>
            </a:r>
          </a:p>
          <a:p>
            <a:pPr lvl="1"/>
            <a:r>
              <a:rPr lang="en-US" sz="2800" dirty="0" smtClean="0"/>
              <a:t>Additional ≈400,000 fish are PIT tagged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43" t="10241" r="3840" b="18065"/>
          <a:stretch/>
        </p:blipFill>
        <p:spPr>
          <a:xfrm>
            <a:off x="6269420" y="1566040"/>
            <a:ext cx="5118539" cy="296522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3074" y="4228439"/>
            <a:ext cx="3373821" cy="2530366"/>
          </a:xfrm>
          <a:prstGeom prst="rect">
            <a:avLst/>
          </a:prstGeom>
        </p:spPr>
      </p:pic>
    </p:spTree>
    <p:extLst>
      <p:ext uri="{BB962C8B-B14F-4D97-AF65-F5344CB8AC3E}">
        <p14:creationId xmlns:p14="http://schemas.microsoft.com/office/powerpoint/2010/main" val="1112052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dirty="0" smtClean="0">
                <a:solidFill>
                  <a:schemeClr val="bg1"/>
                </a:solidFill>
              </a:rPr>
              <a:t>Ongoing Challenges</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168167" y="2217682"/>
            <a:ext cx="6484883" cy="3951890"/>
          </a:xfrm>
        </p:spPr>
        <p:txBody>
          <a:bodyPr>
            <a:noAutofit/>
          </a:bodyPr>
          <a:lstStyle/>
          <a:p>
            <a:pPr lvl="1"/>
            <a:r>
              <a:rPr lang="en-US" sz="2800" dirty="0" smtClean="0"/>
              <a:t>Hiring shortages despite increased starting pay</a:t>
            </a:r>
          </a:p>
          <a:p>
            <a:pPr lvl="1"/>
            <a:r>
              <a:rPr lang="en-US" sz="2800" dirty="0" smtClean="0"/>
              <a:t>Training new staff to operate trailers takes a significant amount of time </a:t>
            </a:r>
          </a:p>
          <a:p>
            <a:pPr lvl="1"/>
            <a:r>
              <a:rPr lang="en-US" sz="2800" dirty="0" smtClean="0"/>
              <a:t>Current staff having to operate multiple trailers </a:t>
            </a:r>
          </a:p>
          <a:p>
            <a:pPr lvl="1"/>
            <a:r>
              <a:rPr lang="en-US" sz="2800" dirty="0" smtClean="0"/>
              <a:t>Tight schedule with little room to adjust</a:t>
            </a:r>
          </a:p>
          <a:p>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422" y="2606566"/>
            <a:ext cx="5668578" cy="4251434"/>
          </a:xfrm>
          <a:prstGeom prst="rect">
            <a:avLst/>
          </a:prstGeom>
        </p:spPr>
      </p:pic>
    </p:spTree>
    <p:extLst>
      <p:ext uri="{BB962C8B-B14F-4D97-AF65-F5344CB8AC3E}">
        <p14:creationId xmlns:p14="http://schemas.microsoft.com/office/powerpoint/2010/main" val="204891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66573B-BD93-434C-825E-A8E9AA18405D}"/>
              </a:ext>
            </a:extLst>
          </p:cNvPr>
          <p:cNvSpPr>
            <a:spLocks noGrp="1"/>
          </p:cNvSpPr>
          <p:nvPr>
            <p:ph type="ctrTitle"/>
          </p:nvPr>
        </p:nvSpPr>
        <p:spPr>
          <a:xfrm>
            <a:off x="1559857" y="2287775"/>
            <a:ext cx="9144000" cy="2387600"/>
          </a:xfrm>
          <a:solidFill>
            <a:srgbClr val="003869"/>
          </a:solidFill>
        </p:spPr>
        <p:txBody>
          <a:bodyPr anchor="ctr"/>
          <a:lstStyle/>
          <a:p>
            <a:r>
              <a:rPr lang="en-US" dirty="0" smtClean="0">
                <a:solidFill>
                  <a:schemeClr val="bg1"/>
                </a:solidFill>
              </a:rPr>
              <a:t>Columbia River Pinniped Removal Program Update</a:t>
            </a:r>
            <a:endParaRPr lang="en-US" dirty="0">
              <a:solidFill>
                <a:schemeClr val="bg1"/>
              </a:solidFill>
            </a:endParaRPr>
          </a:p>
        </p:txBody>
      </p:sp>
    </p:spTree>
    <p:extLst>
      <p:ext uri="{BB962C8B-B14F-4D97-AF65-F5344CB8AC3E}">
        <p14:creationId xmlns:p14="http://schemas.microsoft.com/office/powerpoint/2010/main" val="4184462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dirty="0" smtClean="0">
                <a:solidFill>
                  <a:schemeClr val="bg1"/>
                </a:solidFill>
              </a:rPr>
              <a:t>Project Status</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342014" y="1797270"/>
            <a:ext cx="9632303" cy="2951152"/>
          </a:xfrm>
        </p:spPr>
        <p:txBody>
          <a:bodyPr>
            <a:noAutofit/>
          </a:bodyPr>
          <a:lstStyle/>
          <a:p>
            <a:r>
              <a:rPr lang="en-US" sz="2800" dirty="0" smtClean="0"/>
              <a:t>Expanded management under MMPA </a:t>
            </a:r>
            <a:r>
              <a:rPr lang="en-US" dirty="0" smtClean="0"/>
              <a:t>Section §120</a:t>
            </a:r>
            <a:r>
              <a:rPr lang="en-US" sz="2800" dirty="0" smtClean="0"/>
              <a:t>(f)</a:t>
            </a:r>
          </a:p>
          <a:p>
            <a:endParaRPr lang="en-US" sz="2800" dirty="0" smtClean="0"/>
          </a:p>
        </p:txBody>
      </p:sp>
      <p:pic>
        <p:nvPicPr>
          <p:cNvPr id="2" name="Picture 1"/>
          <p:cNvPicPr>
            <a:picLocks noChangeAspect="1"/>
          </p:cNvPicPr>
          <p:nvPr/>
        </p:nvPicPr>
        <p:blipFill>
          <a:blip r:embed="rId3"/>
          <a:stretch>
            <a:fillRect/>
          </a:stretch>
        </p:blipFill>
        <p:spPr>
          <a:xfrm>
            <a:off x="1240221" y="2567165"/>
            <a:ext cx="9722068" cy="4134869"/>
          </a:xfrm>
          <a:prstGeom prst="rect">
            <a:avLst/>
          </a:prstGeom>
        </p:spPr>
      </p:pic>
    </p:spTree>
    <p:extLst>
      <p:ext uri="{BB962C8B-B14F-4D97-AF65-F5344CB8AC3E}">
        <p14:creationId xmlns:p14="http://schemas.microsoft.com/office/powerpoint/2010/main" val="3752842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990896" y="1625960"/>
            <a:ext cx="5884567" cy="4680123"/>
          </a:xfrm>
          <a:prstGeom prst="rect">
            <a:avLst/>
          </a:prstGeom>
        </p:spPr>
      </p:pic>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smtClean="0">
                <a:solidFill>
                  <a:schemeClr val="bg1"/>
                </a:solidFill>
              </a:rPr>
              <a:t>Project Status</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342014" y="2066208"/>
            <a:ext cx="5648882" cy="4029792"/>
          </a:xfrm>
        </p:spPr>
        <p:txBody>
          <a:bodyPr>
            <a:noAutofit/>
          </a:bodyPr>
          <a:lstStyle/>
          <a:p>
            <a:r>
              <a:rPr lang="en-US" dirty="0" smtClean="0"/>
              <a:t>Reduced California Sea Lion abundance and predation; increased Steller</a:t>
            </a:r>
          </a:p>
          <a:p>
            <a:endParaRPr lang="en-US" dirty="0" smtClean="0"/>
          </a:p>
        </p:txBody>
      </p:sp>
      <p:pic>
        <p:nvPicPr>
          <p:cNvPr id="3" name="Picture 2"/>
          <p:cNvPicPr>
            <a:picLocks noChangeAspect="1"/>
          </p:cNvPicPr>
          <p:nvPr/>
        </p:nvPicPr>
        <p:blipFill>
          <a:blip r:embed="rId4"/>
          <a:stretch>
            <a:fillRect/>
          </a:stretch>
        </p:blipFill>
        <p:spPr>
          <a:xfrm>
            <a:off x="421192" y="3553702"/>
            <a:ext cx="5193413" cy="3120367"/>
          </a:xfrm>
          <a:prstGeom prst="rect">
            <a:avLst/>
          </a:prstGeom>
        </p:spPr>
      </p:pic>
    </p:spTree>
    <p:extLst>
      <p:ext uri="{BB962C8B-B14F-4D97-AF65-F5344CB8AC3E}">
        <p14:creationId xmlns:p14="http://schemas.microsoft.com/office/powerpoint/2010/main" val="1703786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dirty="0" smtClean="0">
                <a:solidFill>
                  <a:schemeClr val="bg1"/>
                </a:solidFill>
              </a:rPr>
              <a:t>Project Status</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342014" y="2066208"/>
            <a:ext cx="5305751" cy="2682213"/>
          </a:xfrm>
        </p:spPr>
        <p:txBody>
          <a:bodyPr>
            <a:noAutofit/>
          </a:bodyPr>
          <a:lstStyle/>
          <a:p>
            <a:r>
              <a:rPr lang="en-US" dirty="0" smtClean="0"/>
              <a:t>Received increased funding</a:t>
            </a:r>
            <a:endParaRPr lang="en-US" sz="2800" dirty="0"/>
          </a:p>
          <a:p>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231" y="2456231"/>
            <a:ext cx="5620562" cy="31615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75" y="3407314"/>
            <a:ext cx="5433864" cy="3056548"/>
          </a:xfrm>
          <a:prstGeom prst="rect">
            <a:avLst/>
          </a:prstGeom>
        </p:spPr>
      </p:pic>
    </p:spTree>
    <p:extLst>
      <p:ext uri="{BB962C8B-B14F-4D97-AF65-F5344CB8AC3E}">
        <p14:creationId xmlns:p14="http://schemas.microsoft.com/office/powerpoint/2010/main" val="1351350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64410-BAF2-614C-AE69-FDA0DBDC12E1}"/>
              </a:ext>
            </a:extLst>
          </p:cNvPr>
          <p:cNvSpPr>
            <a:spLocks noGrp="1"/>
          </p:cNvSpPr>
          <p:nvPr>
            <p:ph type="title"/>
          </p:nvPr>
        </p:nvSpPr>
        <p:spPr>
          <a:xfrm>
            <a:off x="838200" y="365125"/>
            <a:ext cx="10515600" cy="929783"/>
          </a:xfrm>
          <a:solidFill>
            <a:srgbClr val="003869"/>
          </a:solidFill>
        </p:spPr>
        <p:txBody>
          <a:bodyPr>
            <a:normAutofit/>
          </a:bodyPr>
          <a:lstStyle/>
          <a:p>
            <a:pPr algn="ctr"/>
            <a:r>
              <a:rPr lang="en-US" dirty="0" smtClean="0">
                <a:solidFill>
                  <a:schemeClr val="bg1"/>
                </a:solidFill>
              </a:rPr>
              <a:t>Ongoing Challenges</a:t>
            </a:r>
            <a:endParaRPr lang="en-US" dirty="0">
              <a:solidFill>
                <a:schemeClr val="bg1"/>
              </a:solidFill>
            </a:endParaRPr>
          </a:p>
        </p:txBody>
      </p:sp>
      <p:sp>
        <p:nvSpPr>
          <p:cNvPr id="11" name="Content Placeholder 2">
            <a:extLst>
              <a:ext uri="{FF2B5EF4-FFF2-40B4-BE49-F238E27FC236}">
                <a16:creationId xmlns:a16="http://schemas.microsoft.com/office/drawing/2014/main" id="{76D10A1B-8174-8643-A476-5424F30076FF}"/>
              </a:ext>
            </a:extLst>
          </p:cNvPr>
          <p:cNvSpPr>
            <a:spLocks noGrp="1"/>
          </p:cNvSpPr>
          <p:nvPr>
            <p:ph sz="half" idx="1"/>
          </p:nvPr>
        </p:nvSpPr>
        <p:spPr>
          <a:xfrm>
            <a:off x="377356" y="1611466"/>
            <a:ext cx="7277986" cy="1963547"/>
          </a:xfrm>
        </p:spPr>
        <p:txBody>
          <a:bodyPr>
            <a:noAutofit/>
          </a:bodyPr>
          <a:lstStyle/>
          <a:p>
            <a:r>
              <a:rPr lang="en-US" dirty="0" smtClean="0"/>
              <a:t>Increased Steller impacts</a:t>
            </a:r>
          </a:p>
          <a:p>
            <a:pPr lvl="1"/>
            <a:r>
              <a:rPr lang="en-US" dirty="0" smtClean="0"/>
              <a:t>Difficult animals to work with due to their size</a:t>
            </a:r>
          </a:p>
          <a:p>
            <a:endParaRPr lang="en-US" sz="1400" dirty="0"/>
          </a:p>
          <a:p>
            <a:r>
              <a:rPr lang="en-US" dirty="0" smtClean="0"/>
              <a:t>Secure source of mitigation funds</a:t>
            </a:r>
          </a:p>
          <a:p>
            <a:endParaRPr lang="en-US" dirty="0" smtClean="0"/>
          </a:p>
          <a:p>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86" y="3688723"/>
            <a:ext cx="2111828" cy="2815770"/>
          </a:xfrm>
          <a:prstGeom prst="rect">
            <a:avLst/>
          </a:prstGeom>
        </p:spPr>
      </p:pic>
      <p:pic>
        <p:nvPicPr>
          <p:cNvPr id="6" name="Picture 5" descr="E:\Bonneville\Sea Lion Removals\Capture Photos\Sealion_Ops 0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66" r="13091"/>
          <a:stretch/>
        </p:blipFill>
        <p:spPr bwMode="auto">
          <a:xfrm>
            <a:off x="7655342" y="3575013"/>
            <a:ext cx="4132642" cy="310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9294" t="13981" r="28957" b="17937"/>
          <a:stretch/>
        </p:blipFill>
        <p:spPr>
          <a:xfrm>
            <a:off x="342014" y="3575014"/>
            <a:ext cx="4190915" cy="3101453"/>
          </a:xfrm>
          <a:prstGeom prst="rect">
            <a:avLst/>
          </a:prstGeom>
        </p:spPr>
      </p:pic>
      <p:pic>
        <p:nvPicPr>
          <p:cNvPr id="8" name="Picture 7"/>
          <p:cNvPicPr>
            <a:picLocks noChangeAspect="1"/>
          </p:cNvPicPr>
          <p:nvPr/>
        </p:nvPicPr>
        <p:blipFill>
          <a:blip r:embed="rId6"/>
          <a:stretch>
            <a:fillRect/>
          </a:stretch>
        </p:blipFill>
        <p:spPr>
          <a:xfrm>
            <a:off x="8241206" y="1474780"/>
            <a:ext cx="2960914" cy="1973942"/>
          </a:xfrm>
          <a:prstGeom prst="rect">
            <a:avLst/>
          </a:prstGeom>
        </p:spPr>
      </p:pic>
    </p:spTree>
    <p:extLst>
      <p:ext uri="{BB962C8B-B14F-4D97-AF65-F5344CB8AC3E}">
        <p14:creationId xmlns:p14="http://schemas.microsoft.com/office/powerpoint/2010/main" val="4011246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4E30E915240C419DC5EC27D2AFBA8C" ma:contentTypeVersion="14" ma:contentTypeDescription="Create a new document." ma:contentTypeScope="" ma:versionID="190ca3c17941d9ab11d0e72763640007">
  <xsd:schema xmlns:xsd="http://www.w3.org/2001/XMLSchema" xmlns:xs="http://www.w3.org/2001/XMLSchema" xmlns:p="http://schemas.microsoft.com/office/2006/metadata/properties" xmlns:ns2="43f938aa-6e45-44cf-9eb7-c45649c7eecd" xmlns:ns3="3d80558c-59b6-4c50-90e2-7e990f58da17" targetNamespace="http://schemas.microsoft.com/office/2006/metadata/properties" ma:root="true" ma:fieldsID="29f3859ff77036fbc62432b8f1342f39" ns2:_="" ns3:_="">
    <xsd:import namespace="43f938aa-6e45-44cf-9eb7-c45649c7eecd"/>
    <xsd:import namespace="3d80558c-59b6-4c50-90e2-7e990f58da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f938aa-6e45-44cf-9eb7-c45649c7ee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2522b3a-f4c5-454c-9132-e5007003577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80558c-59b6-4c50-90e2-7e990f58da1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ccd76ea-83a2-4511-b6af-1246b5dcd578}" ma:internalName="TaxCatchAll" ma:showField="CatchAllData" ma:web="3d80558c-59b6-4c50-90e2-7e990f58da1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f938aa-6e45-44cf-9eb7-c45649c7eecd">
      <Terms xmlns="http://schemas.microsoft.com/office/infopath/2007/PartnerControls"/>
    </lcf76f155ced4ddcb4097134ff3c332f>
    <TaxCatchAll xmlns="3d80558c-59b6-4c50-90e2-7e990f58da17" xsi:nil="true"/>
  </documentManagement>
</p:properties>
</file>

<file path=customXml/itemProps1.xml><?xml version="1.0" encoding="utf-8"?>
<ds:datastoreItem xmlns:ds="http://schemas.openxmlformats.org/officeDocument/2006/customXml" ds:itemID="{139ABCD3-DEE1-4DB3-A4C4-AD825121D23C}"/>
</file>

<file path=customXml/itemProps2.xml><?xml version="1.0" encoding="utf-8"?>
<ds:datastoreItem xmlns:ds="http://schemas.openxmlformats.org/officeDocument/2006/customXml" ds:itemID="{AAC8785A-C10C-4AE8-B6B6-56140E53E4BB}"/>
</file>

<file path=customXml/itemProps3.xml><?xml version="1.0" encoding="utf-8"?>
<ds:datastoreItem xmlns:ds="http://schemas.openxmlformats.org/officeDocument/2006/customXml" ds:itemID="{BA65B0BD-C220-4518-820B-12FF0C38B518}"/>
</file>

<file path=docProps/app.xml><?xml version="1.0" encoding="utf-8"?>
<Properties xmlns="http://schemas.openxmlformats.org/officeDocument/2006/extended-properties" xmlns:vt="http://schemas.openxmlformats.org/officeDocument/2006/docPropsVTypes">
  <TotalTime>3174</TotalTime>
  <Words>1066</Words>
  <Application>Microsoft Office PowerPoint</Application>
  <PresentationFormat>Widescreen</PresentationFormat>
  <Paragraphs>93</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PSMFC Idaho Update, 2022</vt:lpstr>
      <vt:lpstr>Mass Marking Anadromous Fish in Idaho</vt:lpstr>
      <vt:lpstr>Project Successes</vt:lpstr>
      <vt:lpstr>Ongoing Challenges</vt:lpstr>
      <vt:lpstr>Columbia River Pinniped Removal Program Update</vt:lpstr>
      <vt:lpstr>Project Status</vt:lpstr>
      <vt:lpstr>Project Status</vt:lpstr>
      <vt:lpstr>Project Status</vt:lpstr>
      <vt:lpstr>Ongoing Challenges</vt:lpstr>
      <vt:lpstr>Avian Predation Issues</vt:lpstr>
      <vt:lpstr>Cormorant Take</vt:lpstr>
      <vt:lpstr>NOAA Science Center Prioritization</vt:lpstr>
      <vt:lpstr>Ongoing Challenges</vt:lpstr>
      <vt:lpstr>IDFG Genetics Lab Advancements</vt:lpstr>
      <vt:lpstr>IDFG Genetics - Project Successes</vt:lpstr>
      <vt:lpstr>Questions?</vt:lpstr>
    </vt:vector>
  </TitlesOfParts>
  <Company>Department of Fish and Game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PSMFC Idaho Update, 2022</dc:title>
  <dc:creator>Cassinelli,John</dc:creator>
  <cp:lastModifiedBy>Schriever,Ed</cp:lastModifiedBy>
  <cp:revision>41</cp:revision>
  <cp:lastPrinted>2022-08-19T21:03:34Z</cp:lastPrinted>
  <dcterms:created xsi:type="dcterms:W3CDTF">2022-08-16T21:11:46Z</dcterms:created>
  <dcterms:modified xsi:type="dcterms:W3CDTF">2022-08-19T21:05:09Z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0x010100264E30E915240C419DC5EC27D2AFBA8C</vt:lpwstr>
  </property>
</Properties>
</file>