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8" r:id="rId5"/>
    <p:sldId id="273" r:id="rId6"/>
    <p:sldId id="274" r:id="rId7"/>
    <p:sldId id="278" r:id="rId8"/>
    <p:sldId id="277" r:id="rId9"/>
    <p:sldId id="280" r:id="rId10"/>
    <p:sldId id="28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BDBEA0-132D-42A8-ACC1-73E852F6685A}">
          <p14:sldIdLst>
            <p14:sldId id="258"/>
            <p14:sldId id="273"/>
            <p14:sldId id="274"/>
            <p14:sldId id="278"/>
            <p14:sldId id="277"/>
            <p14:sldId id="280"/>
            <p14:sldId id="282"/>
          </p14:sldIdLst>
        </p14:section>
        <p14:section name="Untitled Section" id="{BD50794E-B121-424C-BE60-9E9E42CCD580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3A6749F-339F-563E-5F02-6CC0D9F2514E}" name="Grebel, Joanna@Wildlife" initials="GJ" userId="S::Joanna.Grebel@wildlife.ca.gov::174e7eea-b9d8-4379-af2c-f6f1d5f51598" providerId="AD"/>
  <p188:author id="{1E9B56DD-5A1D-9176-0EA0-AF805632CB3E}" name="Shuman, Craig@Wildlife" initials="SC" userId="S::Craig.Shuman@wildlife.ca.gov::882ba54e-0cc5-427a-bac3-0a47fa0354bf" providerId="AD"/>
  <p188:author id="{72F154F8-F8B2-0BEB-81C6-07BC021EADD2}" name="Bartling, Ryan@Wildlife" initials="BR" userId="S::Ryan.Bartling@wildlife.ca.gov::eeb1cb86-fdba-41ee-9468-768c4ef9097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92F6D"/>
    <a:srgbClr val="392D55"/>
    <a:srgbClr val="FDE007"/>
    <a:srgbClr val="FA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4BB8BD-5C8A-42EC-8C66-7C0BE518D2CC}" v="1" dt="2022-08-19T22:30:19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22" autoAdjust="0"/>
  </p:normalViewPr>
  <p:slideViewPr>
    <p:cSldViewPr snapToGrid="0">
      <p:cViewPr varScale="1">
        <p:scale>
          <a:sx n="84" d="100"/>
          <a:sy n="84" d="100"/>
        </p:scale>
        <p:origin x="151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uman, Craig@Wildlife" userId="882ba54e-0cc5-427a-bac3-0a47fa0354bf" providerId="ADAL" clId="{9D4BB8BD-5C8A-42EC-8C66-7C0BE518D2CC}"/>
    <pc:docChg chg="undo custSel modSld">
      <pc:chgData name="Shuman, Craig@Wildlife" userId="882ba54e-0cc5-427a-bac3-0a47fa0354bf" providerId="ADAL" clId="{9D4BB8BD-5C8A-42EC-8C66-7C0BE518D2CC}" dt="2022-08-19T22:29:56.956" v="7" actId="1076"/>
      <pc:docMkLst>
        <pc:docMk/>
      </pc:docMkLst>
      <pc:sldChg chg="modSp mod modNotesTx">
        <pc:chgData name="Shuman, Craig@Wildlife" userId="882ba54e-0cc5-427a-bac3-0a47fa0354bf" providerId="ADAL" clId="{9D4BB8BD-5C8A-42EC-8C66-7C0BE518D2CC}" dt="2022-08-19T22:29:56.956" v="7" actId="1076"/>
        <pc:sldMkLst>
          <pc:docMk/>
          <pc:sldMk cId="946291068" sldId="274"/>
        </pc:sldMkLst>
        <pc:picChg chg="mod">
          <ac:chgData name="Shuman, Craig@Wildlife" userId="882ba54e-0cc5-427a-bac3-0a47fa0354bf" providerId="ADAL" clId="{9D4BB8BD-5C8A-42EC-8C66-7C0BE518D2CC}" dt="2022-08-19T22:29:56.956" v="7" actId="1076"/>
          <ac:picMkLst>
            <pc:docMk/>
            <pc:sldMk cId="946291068" sldId="274"/>
            <ac:picMk id="13" creationId="{70BE84A5-738A-978A-11D4-95104A623E85}"/>
          </ac:picMkLst>
        </pc:picChg>
      </pc:sldChg>
      <pc:sldChg chg="modNotesTx">
        <pc:chgData name="Shuman, Craig@Wildlife" userId="882ba54e-0cc5-427a-bac3-0a47fa0354bf" providerId="ADAL" clId="{9D4BB8BD-5C8A-42EC-8C66-7C0BE518D2CC}" dt="2022-08-19T22:19:58.459" v="5" actId="20577"/>
        <pc:sldMkLst>
          <pc:docMk/>
          <pc:sldMk cId="3278780656" sldId="277"/>
        </pc:sldMkLst>
      </pc:sldChg>
      <pc:sldChg chg="modNotesTx">
        <pc:chgData name="Shuman, Craig@Wildlife" userId="882ba54e-0cc5-427a-bac3-0a47fa0354bf" providerId="ADAL" clId="{9D4BB8BD-5C8A-42EC-8C66-7C0BE518D2CC}" dt="2022-08-19T22:00:28.891" v="2" actId="20577"/>
        <pc:sldMkLst>
          <pc:docMk/>
          <pc:sldMk cId="237876029" sldId="278"/>
        </pc:sldMkLst>
      </pc:sldChg>
      <pc:sldChg chg="modNotesTx">
        <pc:chgData name="Shuman, Craig@Wildlife" userId="882ba54e-0cc5-427a-bac3-0a47fa0354bf" providerId="ADAL" clId="{9D4BB8BD-5C8A-42EC-8C66-7C0BE518D2CC}" dt="2022-08-19T22:26:53.254" v="6" actId="20577"/>
        <pc:sldMkLst>
          <pc:docMk/>
          <pc:sldMk cId="3923854838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D06B7-E03E-4FB5-B353-55F7BE345EE4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69F81-B84A-4C3B-9805-6E7970AB5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09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69F81-B84A-4C3B-9805-6E7970AB5E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06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69F81-B84A-4C3B-9805-6E7970AB5E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32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69F81-B84A-4C3B-9805-6E7970AB5E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86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New authority (Oct 2021) for mandatory sampling of commercial fisheries – but 1100 miles of coastline, 80 commercial ports of landing, over 380 unique recreational sampling sites across all modes creates challenges.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69F81-B84A-4C3B-9805-6E7970AB5E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75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69F81-B84A-4C3B-9805-6E7970AB5E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54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69F81-B84A-4C3B-9805-6E7970AB5E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7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69F81-B84A-4C3B-9805-6E7970AB5E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64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2819400"/>
            <a:ext cx="12192000" cy="762000"/>
          </a:xfrm>
          <a:prstGeom prst="rect">
            <a:avLst/>
          </a:prstGeom>
          <a:solidFill>
            <a:srgbClr val="292F6D"/>
          </a:solidFill>
          <a:ln>
            <a:solidFill>
              <a:srgbClr val="FAE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9400"/>
            <a:ext cx="10363200" cy="781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8CDBCB-45BC-4BD8-AC84-D9808FA0FD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7063" y="238976"/>
            <a:ext cx="1817874" cy="240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0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819400"/>
            <a:ext cx="12192000" cy="762000"/>
          </a:xfrm>
          <a:prstGeom prst="rect">
            <a:avLst/>
          </a:prstGeom>
          <a:solidFill>
            <a:srgbClr val="292F6D"/>
          </a:solidFill>
          <a:ln>
            <a:solidFill>
              <a:srgbClr val="FAE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EDAD3-4E8F-4AB3-8745-A59EB177D17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9400"/>
            <a:ext cx="10363200" cy="781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Transition Slide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7ABB8E-833D-42F7-ABCF-0AA1059B25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2067776"/>
            <a:ext cx="1817874" cy="240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3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96449"/>
            <a:ext cx="12192000" cy="685800"/>
          </a:xfrm>
          <a:prstGeom prst="rect">
            <a:avLst/>
          </a:prstGeom>
          <a:solidFill>
            <a:srgbClr val="292F6D"/>
          </a:solidFill>
          <a:ln>
            <a:solidFill>
              <a:srgbClr val="FAE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6449"/>
            <a:ext cx="10972800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76000" y="6553200"/>
            <a:ext cx="914400" cy="276726"/>
          </a:xfrm>
        </p:spPr>
        <p:txBody>
          <a:bodyPr/>
          <a:lstStyle/>
          <a:p>
            <a:fld id="{19A4DF36-8467-41A3-B26E-30DFD7DCCB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508000" y="11430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600">
                <a:solidFill>
                  <a:srgbClr val="292F6D"/>
                </a:solidFill>
              </a:defRPr>
            </a:lvl1pPr>
            <a:lvl2pPr>
              <a:defRPr sz="3200">
                <a:solidFill>
                  <a:srgbClr val="292F6D"/>
                </a:solidFill>
              </a:defRPr>
            </a:lvl2pPr>
            <a:lvl3pPr>
              <a:defRPr sz="2800">
                <a:solidFill>
                  <a:srgbClr val="292F6D"/>
                </a:solidFill>
              </a:defRPr>
            </a:lvl3pPr>
            <a:lvl4pPr>
              <a:defRPr sz="2400">
                <a:solidFill>
                  <a:srgbClr val="292F6D"/>
                </a:solidFill>
              </a:defRPr>
            </a:lvl4pPr>
            <a:lvl5pPr>
              <a:defRPr>
                <a:solidFill>
                  <a:srgbClr val="292F6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4767E7-87D5-4761-80C5-F24508F4F0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55367"/>
            <a:ext cx="883537" cy="116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0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6449"/>
            <a:ext cx="10972800" cy="685800"/>
          </a:xfrm>
        </p:spPr>
        <p:txBody>
          <a:bodyPr/>
          <a:lstStyle>
            <a:lvl1pPr>
              <a:defRPr>
                <a:solidFill>
                  <a:srgbClr val="292F6D"/>
                </a:solidFill>
              </a:defRPr>
            </a:lvl1pPr>
          </a:lstStyle>
          <a:p>
            <a:r>
              <a:rPr lang="en-US"/>
              <a:t>Optional Body Slide</a:t>
            </a:r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11176000" y="6553200"/>
            <a:ext cx="914400" cy="2767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A4DF36-8467-41A3-B26E-30DFD7DCCB81}" type="slidenum">
              <a:rPr lang="en-US" sz="1200" smtClean="0"/>
              <a:pPr/>
              <a:t>‹#›</a:t>
            </a:fld>
            <a:endParaRPr lang="en-US" sz="1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2A44D4-898C-40AF-9A77-5CB7B6D8B1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55367"/>
            <a:ext cx="883537" cy="116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9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"/>
            <a:ext cx="10972800" cy="685800"/>
          </a:xfrm>
        </p:spPr>
        <p:txBody>
          <a:bodyPr/>
          <a:lstStyle>
            <a:lvl1pPr>
              <a:defRPr>
                <a:solidFill>
                  <a:srgbClr val="292F6D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775199" y="6492875"/>
            <a:ext cx="2844800" cy="365125"/>
          </a:xfrm>
        </p:spPr>
        <p:txBody>
          <a:bodyPr/>
          <a:lstStyle/>
          <a:p>
            <a:fld id="{19A4DF36-8467-41A3-B26E-30DFD7DCCB8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6400" y="910746"/>
            <a:ext cx="3962399" cy="523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49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20000"/>
                <a:lumOff val="80000"/>
              </a:schemeClr>
            </a:gs>
            <a:gs pos="19000">
              <a:srgbClr val="FFFF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0" y="2819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4888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4DF36-8467-41A3-B26E-30DFD7DCCB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r7regionalmgr@wildlife.ca.gov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 Agency Panel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24CAB86-8EC9-116F-9F4D-3BE2CE5B22DD}"/>
              </a:ext>
            </a:extLst>
          </p:cNvPr>
          <p:cNvSpPr txBox="1">
            <a:spLocks/>
          </p:cNvSpPr>
          <p:nvPr/>
        </p:nvSpPr>
        <p:spPr>
          <a:xfrm>
            <a:off x="8610601" y="5090161"/>
            <a:ext cx="3443821" cy="2844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Pacific States Marine Fisheries Commission – 75</a:t>
            </a:r>
            <a:r>
              <a:rPr lang="en-US" sz="1600" baseline="30000" dirty="0"/>
              <a:t>th</a:t>
            </a:r>
            <a:r>
              <a:rPr lang="en-US" sz="1600" dirty="0"/>
              <a:t> Annual Meeting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11E464-A2E7-C0C6-3808-10016490E7A0}"/>
              </a:ext>
            </a:extLst>
          </p:cNvPr>
          <p:cNvSpPr txBox="1"/>
          <p:nvPr/>
        </p:nvSpPr>
        <p:spPr>
          <a:xfrm>
            <a:off x="8610599" y="4937760"/>
            <a:ext cx="3016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 i="1">
                <a:solidFill>
                  <a:srgbClr val="1C295B"/>
                </a:solidFill>
                <a:latin typeface="Arial Narrow" pitchFamily="34" charset="0"/>
              </a:rPr>
              <a:t>Presented to: </a:t>
            </a:r>
            <a:br>
              <a:rPr lang="en-US" sz="1000" b="1" i="1">
                <a:solidFill>
                  <a:srgbClr val="1C295B"/>
                </a:solidFill>
                <a:latin typeface="Arial Narrow" pitchFamily="34" charset="0"/>
              </a:rPr>
            </a:br>
            <a:endParaRPr lang="en-US" sz="1000" b="1" i="1">
              <a:solidFill>
                <a:srgbClr val="1C295B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675C8A-F929-42DA-9713-BBCD93D2E533}"/>
              </a:ext>
            </a:extLst>
          </p:cNvPr>
          <p:cNvSpPr txBox="1"/>
          <p:nvPr/>
        </p:nvSpPr>
        <p:spPr>
          <a:xfrm>
            <a:off x="8610600" y="5638800"/>
            <a:ext cx="1849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>
                <a:solidFill>
                  <a:srgbClr val="1C295B"/>
                </a:solidFill>
                <a:latin typeface="Arial Narrow" pitchFamily="34" charset="0"/>
              </a:rPr>
              <a:t>Presented by: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7D5E33C7-5B9D-B5AC-3662-E3E589484D65}"/>
              </a:ext>
            </a:extLst>
          </p:cNvPr>
          <p:cNvSpPr txBox="1">
            <a:spLocks/>
          </p:cNvSpPr>
          <p:nvPr/>
        </p:nvSpPr>
        <p:spPr>
          <a:xfrm>
            <a:off x="8610601" y="5791200"/>
            <a:ext cx="2916237" cy="2844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Craig Shuman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D6D6DCB1-816D-C0FF-FCFD-B950AF742778}"/>
              </a:ext>
            </a:extLst>
          </p:cNvPr>
          <p:cNvSpPr txBox="1">
            <a:spLocks/>
          </p:cNvSpPr>
          <p:nvPr/>
        </p:nvSpPr>
        <p:spPr>
          <a:xfrm>
            <a:off x="10417810" y="4693919"/>
            <a:ext cx="1250950" cy="22320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b="1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22 August 2022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2A82F965-7CAD-44F7-B55F-382DFC6B190C}"/>
              </a:ext>
            </a:extLst>
          </p:cNvPr>
          <p:cNvSpPr txBox="1">
            <a:spLocks/>
          </p:cNvSpPr>
          <p:nvPr/>
        </p:nvSpPr>
        <p:spPr>
          <a:xfrm>
            <a:off x="8610600" y="6096000"/>
            <a:ext cx="2946400" cy="2333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Regional Manager</a:t>
            </a:r>
            <a:endParaRPr lang="en-US" sz="1600" dirty="0"/>
          </a:p>
        </p:txBody>
      </p:sp>
      <p:sp>
        <p:nvSpPr>
          <p:cNvPr id="22" name="Line 10">
            <a:extLst>
              <a:ext uri="{FF2B5EF4-FFF2-40B4-BE49-F238E27FC236}">
                <a16:creationId xmlns:a16="http://schemas.microsoft.com/office/drawing/2014/main" id="{BCA98BFB-9813-447D-4690-A36D92AEF225}"/>
              </a:ext>
            </a:extLst>
          </p:cNvPr>
          <p:cNvSpPr>
            <a:spLocks noChangeShapeType="1"/>
          </p:cNvSpPr>
          <p:nvPr/>
        </p:nvSpPr>
        <p:spPr bwMode="auto">
          <a:xfrm rot="5400000" flipH="1" flipV="1">
            <a:off x="10078879" y="3414553"/>
            <a:ext cx="0" cy="3017838"/>
          </a:xfrm>
          <a:prstGeom prst="line">
            <a:avLst/>
          </a:prstGeom>
          <a:noFill/>
          <a:ln w="12700">
            <a:solidFill>
              <a:srgbClr val="FAE200"/>
            </a:solidFill>
            <a:round/>
            <a:headEnd type="diamond" w="sm" len="sm"/>
            <a:tailEnd type="diamond" w="sm" len="sm"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6D4294E9-66E9-D2DE-486A-3773FC6105DD}"/>
              </a:ext>
            </a:extLst>
          </p:cNvPr>
          <p:cNvSpPr>
            <a:spLocks noChangeShapeType="1"/>
          </p:cNvSpPr>
          <p:nvPr/>
        </p:nvSpPr>
        <p:spPr bwMode="auto">
          <a:xfrm rot="5400000" flipH="1" flipV="1">
            <a:off x="10118566" y="5079840"/>
            <a:ext cx="0" cy="3017838"/>
          </a:xfrm>
          <a:prstGeom prst="line">
            <a:avLst/>
          </a:prstGeom>
          <a:noFill/>
          <a:ln w="12700">
            <a:solidFill>
              <a:srgbClr val="FDE007"/>
            </a:solidFill>
            <a:round/>
            <a:headEnd type="diamond" w="sm" len="sm"/>
            <a:tailEnd type="diamond" w="sm" len="sm"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E1DFB5F3-56A5-896C-18E1-4852AE846A3B}"/>
              </a:ext>
            </a:extLst>
          </p:cNvPr>
          <p:cNvSpPr txBox="1">
            <a:spLocks/>
          </p:cNvSpPr>
          <p:nvPr/>
        </p:nvSpPr>
        <p:spPr>
          <a:xfrm>
            <a:off x="8604885" y="6283960"/>
            <a:ext cx="2946400" cy="2333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/>
              <a:t>Marine Region</a:t>
            </a:r>
            <a:endParaRPr lang="en-US" sz="16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DFFD0DE-3FE9-2CD6-98DE-1BFCCD470C13}"/>
              </a:ext>
            </a:extLst>
          </p:cNvPr>
          <p:cNvSpPr txBox="1">
            <a:spLocks/>
          </p:cNvSpPr>
          <p:nvPr/>
        </p:nvSpPr>
        <p:spPr>
          <a:xfrm>
            <a:off x="914400" y="3521392"/>
            <a:ext cx="10363200" cy="781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CDFW Successes and Challenges</a:t>
            </a:r>
          </a:p>
        </p:txBody>
      </p:sp>
    </p:spTree>
    <p:extLst>
      <p:ext uri="{BB962C8B-B14F-4D97-AF65-F5344CB8AC3E}">
        <p14:creationId xmlns:p14="http://schemas.microsoft.com/office/powerpoint/2010/main" val="2119915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COVID-19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3279FB-62CA-02ED-2AA9-6649B180D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08056"/>
            <a:ext cx="109728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4DF36-8467-41A3-B26E-30DFD7DCCB8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06083D-2CFE-0CD5-6DCD-FDDCF0EE22D7}"/>
              </a:ext>
            </a:extLst>
          </p:cNvPr>
          <p:cNvSpPr txBox="1">
            <a:spLocks/>
          </p:cNvSpPr>
          <p:nvPr/>
        </p:nvSpPr>
        <p:spPr>
          <a:xfrm>
            <a:off x="938213" y="1380374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292F6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rgbClr val="292F6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92F6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292F6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292F6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Successes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45540F2-11AD-F530-2ED1-0F9CA3149C5A}"/>
              </a:ext>
            </a:extLst>
          </p:cNvPr>
          <p:cNvSpPr txBox="1">
            <a:spLocks/>
          </p:cNvSpPr>
          <p:nvPr/>
        </p:nvSpPr>
        <p:spPr>
          <a:xfrm>
            <a:off x="938212" y="2078975"/>
            <a:ext cx="5157787" cy="3684588"/>
          </a:xfr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00"/>
              </a:spcBef>
            </a:pPr>
            <a:r>
              <a:rPr lang="en-US" sz="2800" dirty="0"/>
              <a:t>Staff and Stakeholder Adaptation and Flexibility</a:t>
            </a:r>
          </a:p>
          <a:p>
            <a:pPr>
              <a:spcBef>
                <a:spcPts val="700"/>
              </a:spcBef>
            </a:pPr>
            <a:r>
              <a:rPr lang="en-US" sz="2800" dirty="0"/>
              <a:t>CARES I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B9518FC-083E-1101-9517-6932E46C7A91}"/>
              </a:ext>
            </a:extLst>
          </p:cNvPr>
          <p:cNvSpPr txBox="1">
            <a:spLocks/>
          </p:cNvSpPr>
          <p:nvPr/>
        </p:nvSpPr>
        <p:spPr>
          <a:xfrm>
            <a:off x="6270625" y="1380374"/>
            <a:ext cx="5183188" cy="823912"/>
          </a:xfr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292F6D"/>
                </a:solidFill>
              </a:rPr>
              <a:t>Challenges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9B7D1D94-BCBB-E569-4617-9D1D62A48801}"/>
              </a:ext>
            </a:extLst>
          </p:cNvPr>
          <p:cNvSpPr txBox="1">
            <a:spLocks/>
          </p:cNvSpPr>
          <p:nvPr/>
        </p:nvSpPr>
        <p:spPr>
          <a:xfrm>
            <a:off x="6321425" y="2078975"/>
            <a:ext cx="5311775" cy="2449428"/>
          </a:xfr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00"/>
              </a:spcBef>
            </a:pPr>
            <a:r>
              <a:rPr lang="en-US" sz="2800" dirty="0"/>
              <a:t>Staffing Shortages</a:t>
            </a:r>
          </a:p>
          <a:p>
            <a:pPr>
              <a:spcBef>
                <a:spcPts val="700"/>
              </a:spcBef>
            </a:pPr>
            <a:r>
              <a:rPr lang="en-US" sz="2800" dirty="0"/>
              <a:t>Increased Costs</a:t>
            </a:r>
          </a:p>
          <a:p>
            <a:pPr>
              <a:spcBef>
                <a:spcPts val="700"/>
              </a:spcBef>
            </a:pPr>
            <a:r>
              <a:rPr lang="en-US" sz="2800" dirty="0"/>
              <a:t>Transition to Hybrid Workforce</a:t>
            </a:r>
          </a:p>
          <a:p>
            <a:pPr>
              <a:spcBef>
                <a:spcPts val="700"/>
              </a:spcBef>
            </a:pPr>
            <a:r>
              <a:rPr lang="en-US" sz="2800" dirty="0"/>
              <a:t>CARES II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92D098-DFDB-3145-CCF3-37A519A6B9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050" y="3702442"/>
            <a:ext cx="2414815" cy="28826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D14F5D-7C27-7B1A-7CA8-204522F291B2}"/>
              </a:ext>
            </a:extLst>
          </p:cNvPr>
          <p:cNvSpPr txBox="1"/>
          <p:nvPr/>
        </p:nvSpPr>
        <p:spPr>
          <a:xfrm>
            <a:off x="8267277" y="6308105"/>
            <a:ext cx="1588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Photo credit: CDFW</a:t>
            </a:r>
          </a:p>
        </p:txBody>
      </p:sp>
      <p:pic>
        <p:nvPicPr>
          <p:cNvPr id="13" name="Picture 1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469971B4-8C1C-16CD-B4DF-7A87C2C3FB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919" y="3974651"/>
            <a:ext cx="3273607" cy="2449428"/>
          </a:xfrm>
          <a:prstGeom prst="rect">
            <a:avLst/>
          </a:prstGeom>
        </p:spPr>
      </p:pic>
      <p:pic>
        <p:nvPicPr>
          <p:cNvPr id="15" name="Picture 14" descr="A bunch of red flowers&#10;&#10;Description automatically generated with low confidence">
            <a:extLst>
              <a:ext uri="{FF2B5EF4-FFF2-40B4-BE49-F238E27FC236}">
                <a16:creationId xmlns:a16="http://schemas.microsoft.com/office/drawing/2014/main" id="{3475912C-EC12-DA31-BDBF-BC9E0E7F5C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94" r="19492"/>
          <a:stretch/>
        </p:blipFill>
        <p:spPr>
          <a:xfrm>
            <a:off x="5353721" y="4602712"/>
            <a:ext cx="1484556" cy="134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39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3279FB-62CA-02ED-2AA9-6649B180D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08056"/>
            <a:ext cx="109728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Drought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4DF36-8467-41A3-B26E-30DFD7DCCB8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06083D-2CFE-0CD5-6DCD-FDDCF0EE22D7}"/>
              </a:ext>
            </a:extLst>
          </p:cNvPr>
          <p:cNvSpPr txBox="1">
            <a:spLocks/>
          </p:cNvSpPr>
          <p:nvPr/>
        </p:nvSpPr>
        <p:spPr>
          <a:xfrm>
            <a:off x="998830" y="1254870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292F6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rgbClr val="292F6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92F6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292F6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292F6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Successes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45540F2-11AD-F530-2ED1-0F9CA3149C5A}"/>
              </a:ext>
            </a:extLst>
          </p:cNvPr>
          <p:cNvSpPr txBox="1">
            <a:spLocks/>
          </p:cNvSpPr>
          <p:nvPr/>
        </p:nvSpPr>
        <p:spPr>
          <a:xfrm>
            <a:off x="986621" y="1898514"/>
            <a:ext cx="5157787" cy="3684588"/>
          </a:xfr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00"/>
              </a:spcBef>
            </a:pPr>
            <a:r>
              <a:rPr lang="en-US" sz="2800" dirty="0"/>
              <a:t>Coordination</a:t>
            </a:r>
          </a:p>
          <a:p>
            <a:pPr>
              <a:spcBef>
                <a:spcPts val="700"/>
              </a:spcBef>
            </a:pPr>
            <a:r>
              <a:rPr lang="en-US" sz="2800" dirty="0"/>
              <a:t>Fish Rescues and Translocations</a:t>
            </a:r>
          </a:p>
          <a:p>
            <a:pPr>
              <a:spcBef>
                <a:spcPts val="700"/>
              </a:spcBef>
            </a:pPr>
            <a:r>
              <a:rPr lang="en-US" sz="2800" dirty="0"/>
              <a:t>Staffing, Equipment and Infrastructure</a:t>
            </a:r>
          </a:p>
          <a:p>
            <a:pPr>
              <a:spcBef>
                <a:spcPts val="700"/>
              </a:spcBef>
            </a:pPr>
            <a:r>
              <a:rPr lang="en-US" sz="2800" dirty="0"/>
              <a:t>Low Flow Closure Authority</a:t>
            </a:r>
          </a:p>
          <a:p>
            <a:pPr>
              <a:spcBef>
                <a:spcPts val="700"/>
              </a:spcBef>
            </a:pPr>
            <a:r>
              <a:rPr lang="en-US" sz="2800" dirty="0"/>
              <a:t>Historic Releases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B9518FC-083E-1101-9517-6932E46C7A91}"/>
              </a:ext>
            </a:extLst>
          </p:cNvPr>
          <p:cNvSpPr txBox="1">
            <a:spLocks/>
          </p:cNvSpPr>
          <p:nvPr/>
        </p:nvSpPr>
        <p:spPr>
          <a:xfrm>
            <a:off x="6096000" y="1230049"/>
            <a:ext cx="5183188" cy="823912"/>
          </a:xfr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>
                <a:solidFill>
                  <a:srgbClr val="292F6D"/>
                </a:solidFill>
              </a:rPr>
              <a:t>Challenges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9B7D1D94-BCBB-E569-4617-9D1D62A48801}"/>
              </a:ext>
            </a:extLst>
          </p:cNvPr>
          <p:cNvSpPr txBox="1">
            <a:spLocks/>
          </p:cNvSpPr>
          <p:nvPr/>
        </p:nvSpPr>
        <p:spPr>
          <a:xfrm>
            <a:off x="6144408" y="1880777"/>
            <a:ext cx="5183188" cy="3684588"/>
          </a:xfr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00"/>
              </a:spcBef>
            </a:pPr>
            <a:r>
              <a:rPr lang="en-US" sz="2800" dirty="0"/>
              <a:t>Low Flows</a:t>
            </a:r>
          </a:p>
          <a:p>
            <a:pPr>
              <a:spcBef>
                <a:spcPts val="700"/>
              </a:spcBef>
            </a:pPr>
            <a:r>
              <a:rPr lang="en-US" sz="2800" dirty="0"/>
              <a:t>Water Quality</a:t>
            </a:r>
          </a:p>
          <a:p>
            <a:pPr>
              <a:spcBef>
                <a:spcPts val="700"/>
              </a:spcBef>
            </a:pPr>
            <a:r>
              <a:rPr lang="en-US" sz="2800" dirty="0"/>
              <a:t>Water Temp</a:t>
            </a:r>
          </a:p>
          <a:p>
            <a:pPr>
              <a:spcBef>
                <a:spcPts val="700"/>
              </a:spcBef>
            </a:pPr>
            <a:r>
              <a:rPr lang="en-US" sz="2800" dirty="0"/>
              <a:t>Disease</a:t>
            </a:r>
          </a:p>
          <a:p>
            <a:pPr>
              <a:spcBef>
                <a:spcPts val="700"/>
              </a:spcBef>
            </a:pPr>
            <a:r>
              <a:rPr lang="en-US" sz="2800" dirty="0"/>
              <a:t>Hatchery Evacuations</a:t>
            </a:r>
          </a:p>
          <a:p>
            <a:pPr>
              <a:spcBef>
                <a:spcPts val="700"/>
              </a:spcBef>
            </a:pPr>
            <a:r>
              <a:rPr lang="en-US" sz="2800" dirty="0"/>
              <a:t>Emergency Fishery Closures</a:t>
            </a:r>
          </a:p>
        </p:txBody>
      </p:sp>
      <p:pic>
        <p:nvPicPr>
          <p:cNvPr id="11" name="Picture 10" descr="A picture containing tree, person, outdoor&#10;&#10;Description automatically generated">
            <a:extLst>
              <a:ext uri="{FF2B5EF4-FFF2-40B4-BE49-F238E27FC236}">
                <a16:creationId xmlns:a16="http://schemas.microsoft.com/office/drawing/2014/main" id="{043A864A-558B-945D-0C58-09B8D99623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446" y="5121029"/>
            <a:ext cx="2133600" cy="1600200"/>
          </a:xfrm>
          <a:prstGeom prst="rect">
            <a:avLst/>
          </a:prstGeom>
        </p:spPr>
      </p:pic>
      <p:pic>
        <p:nvPicPr>
          <p:cNvPr id="13" name="Picture 12" descr="A group of people on a boat&#10;&#10;Description automatically generated with medium confidence">
            <a:extLst>
              <a:ext uri="{FF2B5EF4-FFF2-40B4-BE49-F238E27FC236}">
                <a16:creationId xmlns:a16="http://schemas.microsoft.com/office/drawing/2014/main" id="{70BE84A5-738A-978A-11D4-95104A623E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09" y="5040710"/>
            <a:ext cx="2122017" cy="1591513"/>
          </a:xfrm>
          <a:prstGeom prst="rect">
            <a:avLst/>
          </a:prstGeom>
        </p:spPr>
      </p:pic>
      <p:pic>
        <p:nvPicPr>
          <p:cNvPr id="15" name="Picture 14" descr="A picture containing outdoor, water, rock, nature&#10;&#10;Description automatically generated">
            <a:extLst>
              <a:ext uri="{FF2B5EF4-FFF2-40B4-BE49-F238E27FC236}">
                <a16:creationId xmlns:a16="http://schemas.microsoft.com/office/drawing/2014/main" id="{CDE8F858-F91B-F13B-D284-9112CD1DE5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484" y="5130657"/>
            <a:ext cx="2133601" cy="1600201"/>
          </a:xfrm>
          <a:prstGeom prst="rect">
            <a:avLst/>
          </a:prstGeom>
        </p:spPr>
      </p:pic>
      <p:pic>
        <p:nvPicPr>
          <p:cNvPr id="19" name="Picture 18" descr="A picture containing outdoor, grill&#10;&#10;Description automatically generated">
            <a:extLst>
              <a:ext uri="{FF2B5EF4-FFF2-40B4-BE49-F238E27FC236}">
                <a16:creationId xmlns:a16="http://schemas.microsoft.com/office/drawing/2014/main" id="{4D7794A7-D969-888E-7349-9B9C101260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302" y="5138947"/>
            <a:ext cx="2111002" cy="158325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70B1ED2-8F1E-3949-9A49-9FD4D7B283CF}"/>
              </a:ext>
            </a:extLst>
          </p:cNvPr>
          <p:cNvSpPr txBox="1"/>
          <p:nvPr/>
        </p:nvSpPr>
        <p:spPr>
          <a:xfrm>
            <a:off x="101290" y="6632223"/>
            <a:ext cx="2832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Photos: L. </a:t>
            </a:r>
            <a:r>
              <a:rPr lang="en-US" sz="1200" dirty="0" err="1"/>
              <a:t>Navejas</a:t>
            </a:r>
            <a:r>
              <a:rPr lang="en-US" sz="1200" dirty="0"/>
              <a:t>/</a:t>
            </a:r>
            <a:r>
              <a:rPr lang="en-US" sz="1200" dirty="0" err="1"/>
              <a:t>Winnemen</a:t>
            </a:r>
            <a:r>
              <a:rPr lang="en-US" sz="1200" dirty="0"/>
              <a:t> </a:t>
            </a:r>
            <a:r>
              <a:rPr lang="en-US" sz="1200" dirty="0" err="1"/>
              <a:t>Wintu</a:t>
            </a:r>
            <a:r>
              <a:rPr lang="en-US" sz="1200" dirty="0"/>
              <a:t> Tribe</a:t>
            </a:r>
          </a:p>
        </p:txBody>
      </p:sp>
      <p:pic>
        <p:nvPicPr>
          <p:cNvPr id="26" name="Picture 25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C73AB6B7-9385-C6A7-51D8-22D03B28BF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086"/>
          <a:stretch/>
        </p:blipFill>
        <p:spPr>
          <a:xfrm>
            <a:off x="9728872" y="5138947"/>
            <a:ext cx="2284419" cy="159191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6701A38-95FC-7230-988F-6AB6D6979D57}"/>
              </a:ext>
            </a:extLst>
          </p:cNvPr>
          <p:cNvSpPr txBox="1"/>
          <p:nvPr/>
        </p:nvSpPr>
        <p:spPr>
          <a:xfrm>
            <a:off x="11122585" y="6503763"/>
            <a:ext cx="10742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Photo : CDFW</a:t>
            </a:r>
          </a:p>
        </p:txBody>
      </p:sp>
    </p:spTree>
    <p:extLst>
      <p:ext uri="{BB962C8B-B14F-4D97-AF65-F5344CB8AC3E}">
        <p14:creationId xmlns:p14="http://schemas.microsoft.com/office/powerpoint/2010/main" val="946291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Coordination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3279FB-62CA-02ED-2AA9-6649B180D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08056"/>
            <a:ext cx="109728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4DF36-8467-41A3-B26E-30DFD7DCCB8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06083D-2CFE-0CD5-6DCD-FDDCF0EE22D7}"/>
              </a:ext>
            </a:extLst>
          </p:cNvPr>
          <p:cNvSpPr txBox="1">
            <a:spLocks/>
          </p:cNvSpPr>
          <p:nvPr/>
        </p:nvSpPr>
        <p:spPr>
          <a:xfrm>
            <a:off x="812007" y="1361186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292F6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rgbClr val="292F6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92F6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292F6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292F6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Successes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45540F2-11AD-F530-2ED1-0F9CA3149C5A}"/>
              </a:ext>
            </a:extLst>
          </p:cNvPr>
          <p:cNvSpPr txBox="1">
            <a:spLocks/>
          </p:cNvSpPr>
          <p:nvPr/>
        </p:nvSpPr>
        <p:spPr>
          <a:xfrm>
            <a:off x="787401" y="2163541"/>
            <a:ext cx="5157787" cy="3684588"/>
          </a:xfr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00"/>
              </a:spcBef>
            </a:pPr>
            <a:r>
              <a:rPr lang="en-US" sz="2800" dirty="0"/>
              <a:t>Data Sharing MOU with PSMFC</a:t>
            </a:r>
          </a:p>
          <a:p>
            <a:pPr marL="0" indent="0">
              <a:spcBef>
                <a:spcPts val="700"/>
              </a:spcBef>
              <a:buNone/>
            </a:pPr>
            <a:endParaRPr lang="en-US" sz="2800" dirty="0"/>
          </a:p>
          <a:p>
            <a:pPr>
              <a:spcBef>
                <a:spcPts val="700"/>
              </a:spcBef>
            </a:pPr>
            <a:r>
              <a:rPr lang="en-US" sz="2800" dirty="0"/>
              <a:t>CWT Labs, Head Collections and CFM Reports</a:t>
            </a:r>
          </a:p>
          <a:p>
            <a:pPr>
              <a:spcBef>
                <a:spcPts val="700"/>
              </a:spcBef>
            </a:pPr>
            <a:r>
              <a:rPr lang="en-US" sz="2800" dirty="0"/>
              <a:t>Pink Shrimp Management</a:t>
            </a:r>
          </a:p>
          <a:p>
            <a:pPr>
              <a:spcBef>
                <a:spcPts val="700"/>
              </a:spcBef>
            </a:pPr>
            <a:r>
              <a:rPr lang="en-US" sz="2800" dirty="0"/>
              <a:t>Tri-State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B9518FC-083E-1101-9517-6932E46C7A91}"/>
              </a:ext>
            </a:extLst>
          </p:cNvPr>
          <p:cNvSpPr txBox="1">
            <a:spLocks/>
          </p:cNvSpPr>
          <p:nvPr/>
        </p:nvSpPr>
        <p:spPr>
          <a:xfrm>
            <a:off x="6172200" y="1393208"/>
            <a:ext cx="5183188" cy="823912"/>
          </a:xfr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292F6D"/>
                </a:solidFill>
              </a:rPr>
              <a:t>Challenges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9B7D1D94-BCBB-E569-4617-9D1D62A48801}"/>
              </a:ext>
            </a:extLst>
          </p:cNvPr>
          <p:cNvSpPr txBox="1">
            <a:spLocks/>
          </p:cNvSpPr>
          <p:nvPr/>
        </p:nvSpPr>
        <p:spPr>
          <a:xfrm>
            <a:off x="6202499" y="2146396"/>
            <a:ext cx="5183188" cy="3684588"/>
          </a:xfr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00"/>
              </a:spcBef>
            </a:pPr>
            <a:r>
              <a:rPr lang="en-US" sz="2800" dirty="0" err="1"/>
              <a:t>RecFIN</a:t>
            </a:r>
            <a:r>
              <a:rPr lang="en-US" sz="2800" dirty="0"/>
              <a:t> Invoicing</a:t>
            </a:r>
          </a:p>
          <a:p>
            <a:pPr marL="0" indent="0">
              <a:spcBef>
                <a:spcPts val="700"/>
              </a:spcBef>
              <a:buNone/>
            </a:pPr>
            <a:endParaRPr lang="en-US" sz="2800" dirty="0"/>
          </a:p>
          <a:p>
            <a:pPr>
              <a:spcBef>
                <a:spcPts val="700"/>
              </a:spcBef>
            </a:pPr>
            <a:r>
              <a:rPr lang="en-US" sz="2800" dirty="0"/>
              <a:t>Groundfish Sampling</a:t>
            </a:r>
          </a:p>
        </p:txBody>
      </p:sp>
      <p:pic>
        <p:nvPicPr>
          <p:cNvPr id="10" name="Picture 9" descr="Image of pink shrimp being offloaded from a trawler.&#10;">
            <a:extLst>
              <a:ext uri="{FF2B5EF4-FFF2-40B4-BE49-F238E27FC236}">
                <a16:creationId xmlns:a16="http://schemas.microsoft.com/office/drawing/2014/main" id="{EDF75605-2D39-A8E0-0E53-47031AE19F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643367" y="4261178"/>
            <a:ext cx="2813544" cy="22837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2DF560-35FE-AF47-1A9B-91803D9784C2}"/>
              </a:ext>
            </a:extLst>
          </p:cNvPr>
          <p:cNvSpPr txBox="1"/>
          <p:nvPr/>
        </p:nvSpPr>
        <p:spPr>
          <a:xfrm>
            <a:off x="11355388" y="6596390"/>
            <a:ext cx="1588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Photo: CDFW</a:t>
            </a:r>
          </a:p>
        </p:txBody>
      </p:sp>
      <p:pic>
        <p:nvPicPr>
          <p:cNvPr id="12" name="Picture 11" descr="Researchers holding a large red-orange colored fish aboard a fishing vessel">
            <a:extLst>
              <a:ext uri="{FF2B5EF4-FFF2-40B4-BE49-F238E27FC236}">
                <a16:creationId xmlns:a16="http://schemas.microsoft.com/office/drawing/2014/main" id="{66C23494-F840-934E-1E05-4943B39F61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146"/>
          <a:stretch/>
        </p:blipFill>
        <p:spPr>
          <a:xfrm>
            <a:off x="5588439" y="4410850"/>
            <a:ext cx="3604831" cy="22786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C964F6-16D1-BF78-33E4-F2D81A25C061}"/>
              </a:ext>
            </a:extLst>
          </p:cNvPr>
          <p:cNvSpPr txBox="1"/>
          <p:nvPr/>
        </p:nvSpPr>
        <p:spPr>
          <a:xfrm>
            <a:off x="7810428" y="6458956"/>
            <a:ext cx="15819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chemeClr val="bg1"/>
                </a:solidFill>
              </a:rPr>
              <a:t>Photo:Tom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Mattusch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4177C96-993E-F933-A1B7-B3EF3A60AE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7F6142-D4E4-2283-989F-2B437A409387}"/>
              </a:ext>
            </a:extLst>
          </p:cNvPr>
          <p:cNvSpPr txBox="1"/>
          <p:nvPr/>
        </p:nvSpPr>
        <p:spPr>
          <a:xfrm flipH="1">
            <a:off x="4401011" y="2679945"/>
            <a:ext cx="328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00"/>
              </a:spcBef>
            </a:pPr>
            <a:r>
              <a:rPr lang="en-US" sz="2800" dirty="0"/>
              <a:t>Fisheries Disasters</a:t>
            </a:r>
          </a:p>
        </p:txBody>
      </p:sp>
    </p:spTree>
    <p:extLst>
      <p:ext uri="{BB962C8B-B14F-4D97-AF65-F5344CB8AC3E}">
        <p14:creationId xmlns:p14="http://schemas.microsoft.com/office/powerpoint/2010/main" val="23787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 of a man on a boat holding equipment ">
            <a:extLst>
              <a:ext uri="{FF2B5EF4-FFF2-40B4-BE49-F238E27FC236}">
                <a16:creationId xmlns:a16="http://schemas.microsoft.com/office/drawing/2014/main" id="{A1FF0F51-511E-95C2-A3AC-7E30D76A4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470" y="5349944"/>
            <a:ext cx="1910448" cy="14378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3F0D2F-A510-71EC-541A-BD5D893B52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888" y="4303059"/>
            <a:ext cx="2149550" cy="2484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Technology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3279FB-62CA-02ED-2AA9-6649B180D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08056"/>
            <a:ext cx="109728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4DF36-8467-41A3-B26E-30DFD7DCCB8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06083D-2CFE-0CD5-6DCD-FDDCF0EE22D7}"/>
              </a:ext>
            </a:extLst>
          </p:cNvPr>
          <p:cNvSpPr txBox="1">
            <a:spLocks/>
          </p:cNvSpPr>
          <p:nvPr/>
        </p:nvSpPr>
        <p:spPr>
          <a:xfrm>
            <a:off x="787401" y="1380266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292F6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rgbClr val="292F6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92F6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292F6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292F6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Successes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45540F2-11AD-F530-2ED1-0F9CA3149C5A}"/>
              </a:ext>
            </a:extLst>
          </p:cNvPr>
          <p:cNvSpPr txBox="1">
            <a:spLocks/>
          </p:cNvSpPr>
          <p:nvPr/>
        </p:nvSpPr>
        <p:spPr>
          <a:xfrm>
            <a:off x="787397" y="2102155"/>
            <a:ext cx="5157787" cy="3684588"/>
          </a:xfr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00"/>
              </a:spcBef>
            </a:pPr>
            <a:r>
              <a:rPr lang="en-US" sz="2800" dirty="0"/>
              <a:t>Marine Species Portal</a:t>
            </a:r>
          </a:p>
          <a:p>
            <a:pPr>
              <a:spcBef>
                <a:spcPts val="700"/>
              </a:spcBef>
            </a:pPr>
            <a:r>
              <a:rPr lang="en-US" sz="2800" dirty="0"/>
              <a:t>PSMFC Support for EM Development</a:t>
            </a:r>
          </a:p>
          <a:p>
            <a:pPr>
              <a:spcBef>
                <a:spcPts val="700"/>
              </a:spcBef>
            </a:pPr>
            <a:r>
              <a:rPr lang="en-US" sz="2800" dirty="0"/>
              <a:t>Box Crab EFP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B9518FC-083E-1101-9517-6932E46C7A91}"/>
              </a:ext>
            </a:extLst>
          </p:cNvPr>
          <p:cNvSpPr txBox="1">
            <a:spLocks/>
          </p:cNvSpPr>
          <p:nvPr/>
        </p:nvSpPr>
        <p:spPr>
          <a:xfrm>
            <a:off x="6172198" y="1386871"/>
            <a:ext cx="5183188" cy="823912"/>
          </a:xfr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292F6D"/>
                </a:solidFill>
              </a:rPr>
              <a:t>Challenges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9B7D1D94-BCBB-E569-4617-9D1D62A48801}"/>
              </a:ext>
            </a:extLst>
          </p:cNvPr>
          <p:cNvSpPr txBox="1">
            <a:spLocks/>
          </p:cNvSpPr>
          <p:nvPr/>
        </p:nvSpPr>
        <p:spPr>
          <a:xfrm>
            <a:off x="6246818" y="2061730"/>
            <a:ext cx="5183188" cy="3684588"/>
          </a:xfr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00"/>
              </a:spcBef>
            </a:pPr>
            <a:r>
              <a:rPr lang="en-US" sz="2800" dirty="0"/>
              <a:t>Recreational Fishing App</a:t>
            </a:r>
          </a:p>
          <a:p>
            <a:pPr>
              <a:spcBef>
                <a:spcPts val="700"/>
              </a:spcBef>
            </a:pPr>
            <a:r>
              <a:rPr lang="en-US" sz="2800" dirty="0"/>
              <a:t>System Failures, Bug Fixes, Hardware Upgrades</a:t>
            </a:r>
          </a:p>
          <a:p>
            <a:pPr>
              <a:spcBef>
                <a:spcPts val="700"/>
              </a:spcBef>
            </a:pPr>
            <a:r>
              <a:rPr lang="en-US" sz="2800" dirty="0"/>
              <a:t>Finding Commonalities and Alignment for EM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B3472A-D179-95C2-19ED-D84198645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2657" y="4034001"/>
            <a:ext cx="2107279" cy="27890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0F3937F-C106-956C-C4CF-1501012C334E}"/>
              </a:ext>
            </a:extLst>
          </p:cNvPr>
          <p:cNvSpPr txBox="1"/>
          <p:nvPr/>
        </p:nvSpPr>
        <p:spPr>
          <a:xfrm>
            <a:off x="5836939" y="6578717"/>
            <a:ext cx="11309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Photos: CDFW</a:t>
            </a:r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B3965780-E316-C7E6-657C-C28161050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06" t="19068" r="15924"/>
          <a:stretch/>
        </p:blipFill>
        <p:spPr bwMode="auto">
          <a:xfrm>
            <a:off x="9598204" y="4955590"/>
            <a:ext cx="2355265" cy="190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780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3D1D1F-4170-980D-B60E-8A6D2C771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2484" y="1033397"/>
            <a:ext cx="1964886" cy="1310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Whale and Sea Turtle Entanglement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3279FB-62CA-02ED-2AA9-6649B180D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422" y="1688434"/>
            <a:ext cx="109728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4DF36-8467-41A3-B26E-30DFD7DCCB8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06083D-2CFE-0CD5-6DCD-FDDCF0EE22D7}"/>
              </a:ext>
            </a:extLst>
          </p:cNvPr>
          <p:cNvSpPr txBox="1">
            <a:spLocks/>
          </p:cNvSpPr>
          <p:nvPr/>
        </p:nvSpPr>
        <p:spPr>
          <a:xfrm>
            <a:off x="938213" y="1433375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292F6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rgbClr val="292F6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92F6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292F6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292F6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Successes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45540F2-11AD-F530-2ED1-0F9CA3149C5A}"/>
              </a:ext>
            </a:extLst>
          </p:cNvPr>
          <p:cNvSpPr txBox="1">
            <a:spLocks/>
          </p:cNvSpPr>
          <p:nvPr/>
        </p:nvSpPr>
        <p:spPr>
          <a:xfrm>
            <a:off x="910035" y="2171510"/>
            <a:ext cx="5157787" cy="3684588"/>
          </a:xfr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00"/>
              </a:spcBef>
            </a:pPr>
            <a:r>
              <a:rPr lang="en-US" dirty="0"/>
              <a:t>Rec and Comm Fisheries Under RAMP</a:t>
            </a:r>
          </a:p>
          <a:p>
            <a:pPr>
              <a:spcBef>
                <a:spcPts val="700"/>
              </a:spcBef>
            </a:pPr>
            <a:r>
              <a:rPr lang="en-US" dirty="0"/>
              <a:t>Improved Data and Coordination</a:t>
            </a:r>
          </a:p>
          <a:p>
            <a:pPr>
              <a:spcBef>
                <a:spcPts val="700"/>
              </a:spcBef>
            </a:pPr>
            <a:r>
              <a:rPr lang="en-US" dirty="0"/>
              <a:t>New Resources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B9518FC-083E-1101-9517-6932E46C7A91}"/>
              </a:ext>
            </a:extLst>
          </p:cNvPr>
          <p:cNvSpPr txBox="1">
            <a:spLocks/>
          </p:cNvSpPr>
          <p:nvPr/>
        </p:nvSpPr>
        <p:spPr>
          <a:xfrm>
            <a:off x="6134100" y="1383126"/>
            <a:ext cx="5183188" cy="823912"/>
          </a:xfr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>
                <a:solidFill>
                  <a:srgbClr val="292F6D"/>
                </a:solidFill>
              </a:rPr>
              <a:t>Challenges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9B7D1D94-BCBB-E569-4617-9D1D62A48801}"/>
              </a:ext>
            </a:extLst>
          </p:cNvPr>
          <p:cNvSpPr txBox="1">
            <a:spLocks/>
          </p:cNvSpPr>
          <p:nvPr/>
        </p:nvSpPr>
        <p:spPr>
          <a:xfrm>
            <a:off x="6211237" y="2171509"/>
            <a:ext cx="5183188" cy="3684588"/>
          </a:xfr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00"/>
              </a:spcBef>
            </a:pPr>
            <a:r>
              <a:rPr lang="en-US" dirty="0"/>
              <a:t>Clear and Consistent Guidance for Conservation Plan</a:t>
            </a:r>
          </a:p>
          <a:p>
            <a:pPr>
              <a:spcBef>
                <a:spcPts val="700"/>
              </a:spcBef>
            </a:pPr>
            <a:r>
              <a:rPr lang="en-US" dirty="0"/>
              <a:t>NEPA funding for CP</a:t>
            </a:r>
          </a:p>
          <a:p>
            <a:pPr>
              <a:spcBef>
                <a:spcPts val="700"/>
              </a:spcBef>
            </a:pPr>
            <a:r>
              <a:rPr lang="en-US" dirty="0"/>
              <a:t>Fleet Interest in Alt. Gear</a:t>
            </a:r>
          </a:p>
          <a:p>
            <a:pPr>
              <a:spcBef>
                <a:spcPts val="700"/>
              </a:spcBef>
            </a:pPr>
            <a:r>
              <a:rPr lang="en-US" dirty="0"/>
              <a:t>Poor Understanding of Fleet Dynamics and Economics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22E0EA-24D2-ACDC-F387-C7B363FFA6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955" y="4752622"/>
            <a:ext cx="1754282" cy="19389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9B029A-ACB7-FCFE-0CF0-F2F5AC9448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215"/>
          <a:stretch/>
        </p:blipFill>
        <p:spPr>
          <a:xfrm>
            <a:off x="101600" y="4944533"/>
            <a:ext cx="2572481" cy="174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45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7D73C-E66F-F726-3936-2C36CEE17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Emerging Opportunities and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5C46A-1D52-E286-AF61-FCB7620B6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143001"/>
            <a:ext cx="10972800" cy="5630778"/>
          </a:xfrm>
        </p:spPr>
        <p:txBody>
          <a:bodyPr>
            <a:normAutofit/>
          </a:bodyPr>
          <a:lstStyle/>
          <a:p>
            <a:r>
              <a:rPr lang="en-US" sz="3000" dirty="0"/>
              <a:t>Climate Ready Fisheries</a:t>
            </a:r>
          </a:p>
          <a:p>
            <a:r>
              <a:rPr lang="en-US" sz="3000" dirty="0"/>
              <a:t>Kelp Restoration and Management</a:t>
            </a:r>
          </a:p>
          <a:p>
            <a:r>
              <a:rPr lang="en-US" sz="3000" dirty="0"/>
              <a:t>Marine Aquaculture</a:t>
            </a:r>
          </a:p>
          <a:p>
            <a:r>
              <a:rPr lang="en-US" sz="3000" dirty="0"/>
              <a:t>Offshore Wind</a:t>
            </a:r>
          </a:p>
          <a:p>
            <a:r>
              <a:rPr lang="en-US" sz="3000" dirty="0"/>
              <a:t>Sustainable Fishing Communities</a:t>
            </a:r>
          </a:p>
          <a:p>
            <a:r>
              <a:rPr lang="en-US" sz="3000" dirty="0"/>
              <a:t>Improved Outreach and Communications</a:t>
            </a:r>
          </a:p>
          <a:p>
            <a:r>
              <a:rPr lang="en-US" sz="3000" dirty="0"/>
              <a:t>Marine Restoration and Mitigation </a:t>
            </a:r>
          </a:p>
          <a:p>
            <a:pPr lvl="1"/>
            <a:r>
              <a:rPr lang="en-US" sz="2600" dirty="0"/>
              <a:t>Artificial Reefs &amp; Living Shorelines</a:t>
            </a:r>
          </a:p>
          <a:p>
            <a:r>
              <a:rPr lang="en-US" sz="3000" dirty="0"/>
              <a:t>Justice, Equity, Diversity, and Inclusion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31FA1E-470A-F8D1-DD59-AD6AD78FFAEE}"/>
              </a:ext>
            </a:extLst>
          </p:cNvPr>
          <p:cNvSpPr txBox="1"/>
          <p:nvPr/>
        </p:nvSpPr>
        <p:spPr>
          <a:xfrm>
            <a:off x="10185400" y="3761170"/>
            <a:ext cx="1671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92F6D"/>
                </a:solidFill>
              </a:rPr>
              <a:t>Photo: CDFW/Elsmore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2495B48F-5F0E-C708-BC98-82F9A710F7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77600" y="6546811"/>
            <a:ext cx="914400" cy="276726"/>
          </a:xfrm>
        </p:spPr>
        <p:txBody>
          <a:bodyPr/>
          <a:lstStyle/>
          <a:p>
            <a:fld id="{19A4DF36-8467-41A3-B26E-30DFD7DCCB8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1" name="Picture 10" descr="A group of wind turbines in the ocean&#10;&#10;Description automatically generated with medium confidence">
            <a:extLst>
              <a:ext uri="{FF2B5EF4-FFF2-40B4-BE49-F238E27FC236}">
                <a16:creationId xmlns:a16="http://schemas.microsoft.com/office/drawing/2014/main" id="{ADC49F7D-30B4-7093-D243-2F80A87A7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411" y="4148045"/>
            <a:ext cx="4221949" cy="23773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F7D4F7-E469-9813-2E55-036DD6AADEAC}"/>
              </a:ext>
            </a:extLst>
          </p:cNvPr>
          <p:cNvSpPr txBox="1"/>
          <p:nvPr/>
        </p:nvSpPr>
        <p:spPr>
          <a:xfrm>
            <a:off x="10918046" y="6220054"/>
            <a:ext cx="1328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Photo: NREL</a:t>
            </a:r>
          </a:p>
        </p:txBody>
      </p:sp>
      <p:pic>
        <p:nvPicPr>
          <p:cNvPr id="15" name="Picture 14" descr="A close-up of a sea urchin&#10;&#10;Description automatically generated with low confidence">
            <a:extLst>
              <a:ext uri="{FF2B5EF4-FFF2-40B4-BE49-F238E27FC236}">
                <a16:creationId xmlns:a16="http://schemas.microsoft.com/office/drawing/2014/main" id="{08B66DA6-8251-F8BC-82B1-35858996C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282" y="1273935"/>
            <a:ext cx="3366718" cy="252503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3854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084BE3-FF10-94BC-45FE-3A8F2A32B5EE}"/>
              </a:ext>
            </a:extLst>
          </p:cNvPr>
          <p:cNvSpPr txBox="1"/>
          <p:nvPr/>
        </p:nvSpPr>
        <p:spPr>
          <a:xfrm>
            <a:off x="1240536" y="1043126"/>
            <a:ext cx="9710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292F6D"/>
                </a:solidFill>
              </a:rPr>
              <a:t>Contact information:</a:t>
            </a:r>
          </a:p>
          <a:p>
            <a:pPr algn="ctr"/>
            <a:r>
              <a:rPr lang="en-US" sz="2000">
                <a:solidFill>
                  <a:srgbClr val="292F6D"/>
                </a:solidFill>
              </a:rPr>
              <a:t>Craig Shuman, D. Env. </a:t>
            </a:r>
            <a:br>
              <a:rPr lang="en-US" sz="2000">
                <a:solidFill>
                  <a:srgbClr val="292F6D"/>
                </a:solidFill>
              </a:rPr>
            </a:br>
            <a:r>
              <a:rPr lang="en-US" sz="2000">
                <a:solidFill>
                  <a:srgbClr val="292F6D"/>
                </a:solidFill>
              </a:rPr>
              <a:t>Marine Regional Manager</a:t>
            </a:r>
          </a:p>
          <a:p>
            <a:pPr algn="ctr"/>
            <a:r>
              <a:rPr lang="en-US" sz="2000">
                <a:solidFill>
                  <a:srgbClr val="292F6D"/>
                </a:solidFill>
              </a:rPr>
              <a:t>California Department of Fish and Wildlife</a:t>
            </a:r>
          </a:p>
          <a:p>
            <a:pPr algn="ctr"/>
            <a:r>
              <a:rPr lang="en-US" sz="2000">
                <a:solidFill>
                  <a:srgbClr val="292F6D"/>
                </a:solidFill>
                <a:hlinkClick r:id="rId2"/>
              </a:rPr>
              <a:t>r7regionalmgr@wildlife.ca.gov</a:t>
            </a:r>
            <a:r>
              <a:rPr lang="en-US" sz="2000">
                <a:solidFill>
                  <a:srgbClr val="292F6D"/>
                </a:solidFill>
              </a:rPr>
              <a:t> </a:t>
            </a:r>
          </a:p>
          <a:p>
            <a:pPr algn="ctr"/>
            <a:endParaRPr lang="en-US" sz="2000" b="1">
              <a:solidFill>
                <a:srgbClr val="292F6D"/>
              </a:solidFill>
            </a:endParaRPr>
          </a:p>
          <a:p>
            <a:pPr algn="ctr"/>
            <a:r>
              <a:rPr lang="en-US" sz="2000" b="1">
                <a:solidFill>
                  <a:srgbClr val="292F6D"/>
                </a:solidFill>
              </a:rPr>
              <a:t>Coordinator: </a:t>
            </a:r>
          </a:p>
          <a:p>
            <a:pPr algn="ctr"/>
            <a:r>
              <a:rPr lang="en-US" sz="2000">
                <a:solidFill>
                  <a:srgbClr val="292F6D"/>
                </a:solidFill>
              </a:rPr>
              <a:t>Sonke Mastrup, California Department of Fish and Wildlife</a:t>
            </a:r>
          </a:p>
          <a:p>
            <a:pPr algn="ctr"/>
            <a:endParaRPr lang="en-US" sz="2000">
              <a:solidFill>
                <a:srgbClr val="292F6D"/>
              </a:solidFill>
            </a:endParaRPr>
          </a:p>
          <a:p>
            <a:pPr algn="ctr"/>
            <a:r>
              <a:rPr lang="en-US" sz="2000" b="1">
                <a:solidFill>
                  <a:srgbClr val="292F6D"/>
                </a:solidFill>
              </a:rPr>
              <a:t>Commissioners:</a:t>
            </a:r>
          </a:p>
          <a:p>
            <a:pPr algn="ctr"/>
            <a:r>
              <a:rPr lang="en-US" sz="2000">
                <a:solidFill>
                  <a:srgbClr val="292F6D"/>
                </a:solidFill>
              </a:rPr>
              <a:t>Charlton H. Bonham, California Department of Fish and Wildlife</a:t>
            </a:r>
          </a:p>
          <a:p>
            <a:pPr algn="ctr"/>
            <a:r>
              <a:rPr lang="en-US" sz="2000">
                <a:solidFill>
                  <a:srgbClr val="292F6D"/>
                </a:solidFill>
              </a:rPr>
              <a:t>Mike McGuire, California State Senator</a:t>
            </a:r>
          </a:p>
          <a:p>
            <a:pPr algn="ctr"/>
            <a:r>
              <a:rPr lang="en-US" sz="2000" err="1">
                <a:solidFill>
                  <a:srgbClr val="292F6D"/>
                </a:solidFill>
              </a:rPr>
              <a:t>Barabara</a:t>
            </a:r>
            <a:r>
              <a:rPr lang="en-US" sz="2000">
                <a:solidFill>
                  <a:srgbClr val="292F6D"/>
                </a:solidFill>
              </a:rPr>
              <a:t> </a:t>
            </a:r>
            <a:r>
              <a:rPr lang="en-US" sz="2000" err="1">
                <a:solidFill>
                  <a:srgbClr val="292F6D"/>
                </a:solidFill>
              </a:rPr>
              <a:t>Emley</a:t>
            </a:r>
            <a:r>
              <a:rPr lang="en-US" sz="2000">
                <a:solidFill>
                  <a:srgbClr val="292F6D"/>
                </a:solidFill>
              </a:rPr>
              <a:t>, Individual </a:t>
            </a:r>
          </a:p>
          <a:p>
            <a:pPr algn="ctr"/>
            <a:endParaRPr lang="en-US" sz="2000">
              <a:solidFill>
                <a:srgbClr val="292F6D"/>
              </a:solidFill>
            </a:endParaRPr>
          </a:p>
          <a:p>
            <a:pPr algn="ctr"/>
            <a:r>
              <a:rPr lang="en-US" sz="2000" b="1">
                <a:solidFill>
                  <a:srgbClr val="292F6D"/>
                </a:solidFill>
              </a:rPr>
              <a:t>Advisors: </a:t>
            </a:r>
          </a:p>
          <a:p>
            <a:pPr algn="ctr"/>
            <a:r>
              <a:rPr lang="en-US" sz="2000">
                <a:solidFill>
                  <a:srgbClr val="292F6D"/>
                </a:solidFill>
              </a:rPr>
              <a:t>Jim </a:t>
            </a:r>
            <a:r>
              <a:rPr lang="en-US" sz="2000" err="1">
                <a:solidFill>
                  <a:srgbClr val="292F6D"/>
                </a:solidFill>
              </a:rPr>
              <a:t>Caito</a:t>
            </a:r>
            <a:r>
              <a:rPr lang="en-US" sz="2000">
                <a:solidFill>
                  <a:srgbClr val="292F6D"/>
                </a:solidFill>
              </a:rPr>
              <a:t>, </a:t>
            </a:r>
            <a:r>
              <a:rPr lang="en-US" sz="2000" err="1">
                <a:solidFill>
                  <a:srgbClr val="292F6D"/>
                </a:solidFill>
              </a:rPr>
              <a:t>Caito</a:t>
            </a:r>
            <a:r>
              <a:rPr lang="en-US" sz="2000">
                <a:solidFill>
                  <a:srgbClr val="292F6D"/>
                </a:solidFill>
              </a:rPr>
              <a:t> Fisheries</a:t>
            </a:r>
          </a:p>
          <a:p>
            <a:pPr algn="ctr"/>
            <a:r>
              <a:rPr lang="en-US" sz="2000">
                <a:solidFill>
                  <a:srgbClr val="292F6D"/>
                </a:solidFill>
              </a:rPr>
              <a:t>Ken Franke, Sportfishing Assoc. of California</a:t>
            </a:r>
          </a:p>
          <a:p>
            <a:pPr algn="ctr"/>
            <a:r>
              <a:rPr lang="en-US" sz="2000">
                <a:solidFill>
                  <a:srgbClr val="292F6D"/>
                </a:solidFill>
              </a:rPr>
              <a:t>Mike McCorkle, Southern California Trawlers Association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05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4E30E915240C419DC5EC27D2AFBA8C" ma:contentTypeVersion="14" ma:contentTypeDescription="Create a new document." ma:contentTypeScope="" ma:versionID="190ca3c17941d9ab11d0e72763640007">
  <xsd:schema xmlns:xsd="http://www.w3.org/2001/XMLSchema" xmlns:xs="http://www.w3.org/2001/XMLSchema" xmlns:p="http://schemas.microsoft.com/office/2006/metadata/properties" xmlns:ns2="43f938aa-6e45-44cf-9eb7-c45649c7eecd" xmlns:ns3="3d80558c-59b6-4c50-90e2-7e990f58da17" targetNamespace="http://schemas.microsoft.com/office/2006/metadata/properties" ma:root="true" ma:fieldsID="29f3859ff77036fbc62432b8f1342f39" ns2:_="" ns3:_="">
    <xsd:import namespace="43f938aa-6e45-44cf-9eb7-c45649c7eecd"/>
    <xsd:import namespace="3d80558c-59b6-4c50-90e2-7e990f58da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f938aa-6e45-44cf-9eb7-c45649c7ee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2522b3a-f4c5-454c-9132-e500700357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80558c-59b6-4c50-90e2-7e990f58da17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dccd76ea-83a2-4511-b6af-1246b5dcd578}" ma:internalName="TaxCatchAll" ma:showField="CatchAllData" ma:web="3d80558c-59b6-4c50-90e2-7e990f58da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f938aa-6e45-44cf-9eb7-c45649c7eecd">
      <Terms xmlns="http://schemas.microsoft.com/office/infopath/2007/PartnerControls"/>
    </lcf76f155ced4ddcb4097134ff3c332f>
    <TaxCatchAll xmlns="3d80558c-59b6-4c50-90e2-7e990f58da1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9831C4-2C18-46BE-A443-3FACE533AB69}"/>
</file>

<file path=customXml/itemProps2.xml><?xml version="1.0" encoding="utf-8"?>
<ds:datastoreItem xmlns:ds="http://schemas.openxmlformats.org/officeDocument/2006/customXml" ds:itemID="{A526C3DD-7436-492E-86DF-94A7422FF637}">
  <ds:schemaRefs>
    <ds:schemaRef ds:uri="62a054d2-8d7e-41b1-b590-1d4adff45990"/>
    <ds:schemaRef ds:uri="da89c197-1a23-45ec-bc6e-80f723922af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7469218-79F6-4528-9C6C-383A2B3CC8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8565</TotalTime>
  <Words>392</Words>
  <Application>Microsoft Office PowerPoint</Application>
  <PresentationFormat>Widescreen</PresentationFormat>
  <Paragraphs>113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Narrow</vt:lpstr>
      <vt:lpstr>Calibri</vt:lpstr>
      <vt:lpstr>Office Theme</vt:lpstr>
      <vt:lpstr>State Agency Panel</vt:lpstr>
      <vt:lpstr>COVID-19</vt:lpstr>
      <vt:lpstr>Drought</vt:lpstr>
      <vt:lpstr>Coordination</vt:lpstr>
      <vt:lpstr>Technology</vt:lpstr>
      <vt:lpstr>Whale and Sea Turtle Entanglement</vt:lpstr>
      <vt:lpstr>Emerging Opportunities and Challenges</vt:lpstr>
      <vt:lpstr>Thank You</vt:lpstr>
    </vt:vector>
  </TitlesOfParts>
  <Company>California Department of Fish and Wildlife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PSMFC PPT</dc:title>
  <dc:creator>JUgoretz</dc:creator>
  <cp:lastModifiedBy>Shuman, Craig@Wildlife</cp:lastModifiedBy>
  <cp:revision>5</cp:revision>
  <dcterms:created xsi:type="dcterms:W3CDTF">2017-05-02T15:40:38Z</dcterms:created>
  <dcterms:modified xsi:type="dcterms:W3CDTF">2022-08-19T22:30:21Z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0x010100264E30E915240C419DC5EC27D2AFBA8C</vt:lpwstr>
  </property>
  <property fmtid="{D5CDD505-2E9C-101B-9397-08002B2CF9AE}" pid="3" name="MSIP_Label_6e685f86-ed8d-482b-be3a-2b7af73f9b7f_Enabled">
    <vt:lpwstr>True</vt:lpwstr>
  </property>
  <property fmtid="{D5CDD505-2E9C-101B-9397-08002B2CF9AE}" pid="4" name="MSIP_Label_6e685f86-ed8d-482b-be3a-2b7af73f9b7f_SiteId">
    <vt:lpwstr>4b633c25-efbf-4006-9f15-07442ba7aa0b</vt:lpwstr>
  </property>
  <property fmtid="{D5CDD505-2E9C-101B-9397-08002B2CF9AE}" pid="5" name="MSIP_Label_6e685f86-ed8d-482b-be3a-2b7af73f9b7f_Owner">
    <vt:lpwstr>Joanna.Grebel@wildlife.ca.gov</vt:lpwstr>
  </property>
  <property fmtid="{D5CDD505-2E9C-101B-9397-08002B2CF9AE}" pid="6" name="MSIP_Label_6e685f86-ed8d-482b-be3a-2b7af73f9b7f_SetDate">
    <vt:lpwstr>2022-08-02T23:01:40.5843904Z</vt:lpwstr>
  </property>
  <property fmtid="{D5CDD505-2E9C-101B-9397-08002B2CF9AE}" pid="7" name="MSIP_Label_6e685f86-ed8d-482b-be3a-2b7af73f9b7f_Name">
    <vt:lpwstr>General</vt:lpwstr>
  </property>
  <property fmtid="{D5CDD505-2E9C-101B-9397-08002B2CF9AE}" pid="8" name="MSIP_Label_6e685f86-ed8d-482b-be3a-2b7af73f9b7f_Application">
    <vt:lpwstr>Microsoft Azure Information Protection</vt:lpwstr>
  </property>
  <property fmtid="{D5CDD505-2E9C-101B-9397-08002B2CF9AE}" pid="9" name="MSIP_Label_6e685f86-ed8d-482b-be3a-2b7af73f9b7f_ActionId">
    <vt:lpwstr>e4bba68f-ecfb-4134-af6c-18a48942d793</vt:lpwstr>
  </property>
  <property fmtid="{D5CDD505-2E9C-101B-9397-08002B2CF9AE}" pid="10" name="MSIP_Label_6e685f86-ed8d-482b-be3a-2b7af73f9b7f_Extended_MSFT_Method">
    <vt:lpwstr>Automatic</vt:lpwstr>
  </property>
  <property fmtid="{D5CDD505-2E9C-101B-9397-08002B2CF9AE}" pid="11" name="Sensitivity">
    <vt:lpwstr>General</vt:lpwstr>
  </property>
</Properties>
</file>