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9" r:id="rId2"/>
    <p:sldId id="270" r:id="rId3"/>
    <p:sldId id="308" r:id="rId4"/>
    <p:sldId id="256" r:id="rId5"/>
    <p:sldId id="262" r:id="rId6"/>
    <p:sldId id="266" r:id="rId7"/>
    <p:sldId id="297" r:id="rId8"/>
    <p:sldId id="295" r:id="rId9"/>
    <p:sldId id="296" r:id="rId10"/>
    <p:sldId id="289" r:id="rId11"/>
    <p:sldId id="282" r:id="rId12"/>
    <p:sldId id="261" r:id="rId13"/>
    <p:sldId id="274" r:id="rId14"/>
    <p:sldId id="265" r:id="rId15"/>
    <p:sldId id="290" r:id="rId16"/>
    <p:sldId id="30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31" autoAdjust="0"/>
    <p:restoredTop sz="79597" autoAdjust="0"/>
  </p:normalViewPr>
  <p:slideViewPr>
    <p:cSldViewPr snapToGrid="0">
      <p:cViewPr>
        <p:scale>
          <a:sx n="65" d="100"/>
          <a:sy n="65" d="100"/>
        </p:scale>
        <p:origin x="38" y="3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6C649-37B8-455C-8C2A-08BA4E23D98E}" type="datetimeFigureOut">
              <a:rPr lang="en-US" smtClean="0"/>
              <a:t>3/2/2023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635F7-DE01-46DB-AC52-259947F8EFFA}" type="slidenum">
              <a:rPr lang="en-US" smtClean="0"/>
              <a:t>‹#›</a:t>
            </a:fld>
            <a:endParaRPr lang="en-US"/>
          </a:p>
        </p:txBody>
      </p:sp>
    </p:spTree>
    <p:extLst>
      <p:ext uri="{BB962C8B-B14F-4D97-AF65-F5344CB8AC3E}">
        <p14:creationId xmlns:p14="http://schemas.microsoft.com/office/powerpoint/2010/main" val="362807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This is a climate framework to codify the in-season temporary rule changes based mainly on temperature, flow, angling stressors, etc. This is not an effort to take away any of your fishery management centered around population effects, but to give you a tool for in-season emergency regulations based on environmental conditions.  We acknowledge that we don’t have a geographic representation of environmental conditions across the state, but this meeting is to describe the science and get feedback from staff on where we have data gaps and where we need </a:t>
            </a:r>
            <a:r>
              <a:rPr lang="en-US" sz="1800">
                <a:effectLst/>
                <a:latin typeface="Calibri" panose="020F0502020204030204" pitchFamily="34" charset="0"/>
                <a:ea typeface="Calibri" panose="020F0502020204030204" pitchFamily="34" charset="0"/>
              </a:rPr>
              <a:t>more information.</a:t>
            </a:r>
            <a:endParaRPr lang="en-US" dirty="0"/>
          </a:p>
        </p:txBody>
      </p:sp>
      <p:sp>
        <p:nvSpPr>
          <p:cNvPr id="4" name="Slide Number Placeholder 3"/>
          <p:cNvSpPr>
            <a:spLocks noGrp="1"/>
          </p:cNvSpPr>
          <p:nvPr>
            <p:ph type="sldNum" sz="quarter" idx="5"/>
          </p:nvPr>
        </p:nvSpPr>
        <p:spPr/>
        <p:txBody>
          <a:bodyPr/>
          <a:lstStyle/>
          <a:p>
            <a:fld id="{D3C635F7-DE01-46DB-AC52-259947F8EFFA}" type="slidenum">
              <a:rPr lang="en-US" smtClean="0"/>
              <a:t>1</a:t>
            </a:fld>
            <a:endParaRPr lang="en-US"/>
          </a:p>
        </p:txBody>
      </p:sp>
    </p:spTree>
    <p:extLst>
      <p:ext uri="{BB962C8B-B14F-4D97-AF65-F5344CB8AC3E}">
        <p14:creationId xmlns:p14="http://schemas.microsoft.com/office/powerpoint/2010/main" val="121043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50000"/>
                  </a:schemeClr>
                </a:solidFill>
              </a:rPr>
              <a:t>Information will be provided in a multitude of digital media formats (e.g., social media posts and videos, website), printed media (e.g., one pagers, press releases), and local news outlets. The Department will need to be proactive in the creation and the implementation of media in order to be timely with information to the public.   </a:t>
            </a:r>
          </a:p>
          <a:p>
            <a:endParaRPr lang="en-US" dirty="0"/>
          </a:p>
          <a:p>
            <a:endParaRPr lang="en-US" dirty="0"/>
          </a:p>
        </p:txBody>
      </p:sp>
      <p:sp>
        <p:nvSpPr>
          <p:cNvPr id="4" name="Slide Number Placeholder 3"/>
          <p:cNvSpPr>
            <a:spLocks noGrp="1"/>
          </p:cNvSpPr>
          <p:nvPr>
            <p:ph type="sldNum" sz="quarter" idx="5"/>
          </p:nvPr>
        </p:nvSpPr>
        <p:spPr/>
        <p:txBody>
          <a:bodyPr/>
          <a:lstStyle/>
          <a:p>
            <a:fld id="{D3C635F7-DE01-46DB-AC52-259947F8EFFA}" type="slidenum">
              <a:rPr lang="en-US" smtClean="0"/>
              <a:t>14</a:t>
            </a:fld>
            <a:endParaRPr lang="en-US"/>
          </a:p>
        </p:txBody>
      </p:sp>
    </p:spTree>
    <p:extLst>
      <p:ext uri="{BB962C8B-B14F-4D97-AF65-F5344CB8AC3E}">
        <p14:creationId xmlns:p14="http://schemas.microsoft.com/office/powerpoint/2010/main" val="241171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635F7-DE01-46DB-AC52-259947F8EFFA}" type="slidenum">
              <a:rPr lang="en-US" smtClean="0"/>
              <a:t>16</a:t>
            </a:fld>
            <a:endParaRPr lang="en-US"/>
          </a:p>
        </p:txBody>
      </p:sp>
    </p:spTree>
    <p:extLst>
      <p:ext uri="{BB962C8B-B14F-4D97-AF65-F5344CB8AC3E}">
        <p14:creationId xmlns:p14="http://schemas.microsoft.com/office/powerpoint/2010/main" val="305996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Framework that is transparent for making decisions and putting in place templates on how </a:t>
            </a:r>
            <a:r>
              <a:rPr lang="en-US"/>
              <a:t>to implement.</a:t>
            </a:r>
            <a:endParaRPr lang="en-US" dirty="0"/>
          </a:p>
        </p:txBody>
      </p:sp>
      <p:sp>
        <p:nvSpPr>
          <p:cNvPr id="4" name="Slide Number Placeholder 3"/>
          <p:cNvSpPr>
            <a:spLocks noGrp="1"/>
          </p:cNvSpPr>
          <p:nvPr>
            <p:ph type="sldNum" sz="quarter" idx="10"/>
          </p:nvPr>
        </p:nvSpPr>
        <p:spPr/>
        <p:txBody>
          <a:bodyPr/>
          <a:lstStyle/>
          <a:p>
            <a:fld id="{96E1FD6A-9578-40C8-9AB0-6FFED14E6322}" type="slidenum">
              <a:rPr lang="en-US" smtClean="0"/>
              <a:t>2</a:t>
            </a:fld>
            <a:endParaRPr lang="en-US"/>
          </a:p>
        </p:txBody>
      </p:sp>
    </p:spTree>
    <p:extLst>
      <p:ext uri="{BB962C8B-B14F-4D97-AF65-F5344CB8AC3E}">
        <p14:creationId xmlns:p14="http://schemas.microsoft.com/office/powerpoint/2010/main" val="312412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Marine and Freshwater environmental changes creating stress on anadromous populations of Pacific Fisheries. </a:t>
            </a:r>
          </a:p>
          <a:p>
            <a:r>
              <a:rPr lang="en-US" dirty="0"/>
              <a:t>Recent studies have documented the angling duration can cause physiological stress to fish that can exacerbate mortality and survival within thermally confined habitat patches.</a:t>
            </a:r>
          </a:p>
        </p:txBody>
      </p:sp>
      <p:sp>
        <p:nvSpPr>
          <p:cNvPr id="4" name="Slide Number Placeholder 3"/>
          <p:cNvSpPr>
            <a:spLocks noGrp="1"/>
          </p:cNvSpPr>
          <p:nvPr>
            <p:ph type="sldNum" sz="quarter" idx="5"/>
          </p:nvPr>
        </p:nvSpPr>
        <p:spPr/>
        <p:txBody>
          <a:bodyPr/>
          <a:lstStyle/>
          <a:p>
            <a:fld id="{D3C635F7-DE01-46DB-AC52-259947F8EFFA}" type="slidenum">
              <a:rPr lang="en-US" smtClean="0"/>
              <a:t>3</a:t>
            </a:fld>
            <a:endParaRPr lang="en-US"/>
          </a:p>
        </p:txBody>
      </p:sp>
    </p:spTree>
    <p:extLst>
      <p:ext uri="{BB962C8B-B14F-4D97-AF65-F5344CB8AC3E}">
        <p14:creationId xmlns:p14="http://schemas.microsoft.com/office/powerpoint/2010/main" val="702673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climate angling framework is adaptive and not rigid like policy, acknowledging that there is a policy component, a regulations component, a science component and an outreach component that together constitutes the framework.</a:t>
            </a:r>
            <a:endParaRPr lang="en-US" dirty="0"/>
          </a:p>
        </p:txBody>
      </p:sp>
      <p:sp>
        <p:nvSpPr>
          <p:cNvPr id="4" name="Slide Number Placeholder 3"/>
          <p:cNvSpPr>
            <a:spLocks noGrp="1"/>
          </p:cNvSpPr>
          <p:nvPr>
            <p:ph type="sldNum" sz="quarter" idx="5"/>
          </p:nvPr>
        </p:nvSpPr>
        <p:spPr/>
        <p:txBody>
          <a:bodyPr/>
          <a:lstStyle/>
          <a:p>
            <a:fld id="{D3C635F7-DE01-46DB-AC52-259947F8EFFA}" type="slidenum">
              <a:rPr lang="en-US" smtClean="0"/>
              <a:t>4</a:t>
            </a:fld>
            <a:endParaRPr lang="en-US"/>
          </a:p>
        </p:txBody>
      </p:sp>
    </p:spTree>
    <p:extLst>
      <p:ext uri="{BB962C8B-B14F-4D97-AF65-F5344CB8AC3E}">
        <p14:creationId xmlns:p14="http://schemas.microsoft.com/office/powerpoint/2010/main" val="65521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Department files hundreds of temporary rules per year (&gt;200 in 2021) through the Secretary of State (ORS 183.355). These rules are filed for the purposes of:</a:t>
            </a:r>
          </a:p>
          <a:p>
            <a:pPr marL="342900" marR="0" lvl="0" indent="-342900">
              <a:lnSpc>
                <a:spcPct val="115000"/>
              </a:lnSpc>
              <a:spcBef>
                <a:spcPts val="0"/>
              </a:spcBef>
              <a:spcAft>
                <a:spcPts val="0"/>
              </a:spcAft>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Managing interjurisdictional fisheries in real time to protect weak stocks on the Columbia River</a:t>
            </a:r>
          </a:p>
          <a:p>
            <a:pPr marL="342900" marR="0" lvl="0" indent="-342900">
              <a:lnSpc>
                <a:spcPct val="115000"/>
              </a:lnSpc>
              <a:spcBef>
                <a:spcPts val="0"/>
              </a:spcBef>
              <a:spcAft>
                <a:spcPts val="0"/>
              </a:spcAft>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Managing other Oregon fisheries in near real time to provide opportunity on healthy stocks or constrain opportunity when runs are low.</a:t>
            </a:r>
          </a:p>
          <a:p>
            <a:pPr marL="342900" marR="0" lvl="0" indent="-342900">
              <a:lnSpc>
                <a:spcPct val="115000"/>
              </a:lnSpc>
              <a:spcBef>
                <a:spcPts val="0"/>
              </a:spcBef>
              <a:spcAft>
                <a:spcPts val="0"/>
              </a:spcAft>
              <a:buFont typeface="+mj-lt"/>
              <a:buAutoNum type="arabicParenR"/>
            </a:pPr>
            <a:r>
              <a:rPr lang="en-US" sz="1800">
                <a:effectLst/>
                <a:latin typeface="Calibri" panose="020F0502020204030204" pitchFamily="34" charset="0"/>
                <a:ea typeface="Calibri" panose="020F0502020204030204" pitchFamily="34" charset="0"/>
                <a:cs typeface="Times New Roman" panose="02020603050405020304" pitchFamily="18" charset="0"/>
              </a:rPr>
              <a:t>Restricting or closing fisheries to protect fish during extreme temperature and low flow periods of the year</a:t>
            </a:r>
          </a:p>
          <a:p>
            <a:endParaRPr lang="en-US" dirty="0"/>
          </a:p>
        </p:txBody>
      </p:sp>
      <p:sp>
        <p:nvSpPr>
          <p:cNvPr id="4" name="Slide Number Placeholder 3"/>
          <p:cNvSpPr>
            <a:spLocks noGrp="1"/>
          </p:cNvSpPr>
          <p:nvPr>
            <p:ph type="sldNum" sz="quarter" idx="5"/>
          </p:nvPr>
        </p:nvSpPr>
        <p:spPr/>
        <p:txBody>
          <a:bodyPr/>
          <a:lstStyle/>
          <a:p>
            <a:fld id="{D3C635F7-DE01-46DB-AC52-259947F8EFFA}" type="slidenum">
              <a:rPr lang="en-US" smtClean="0"/>
              <a:t>5</a:t>
            </a:fld>
            <a:endParaRPr lang="en-US"/>
          </a:p>
        </p:txBody>
      </p:sp>
    </p:spTree>
    <p:extLst>
      <p:ext uri="{BB962C8B-B14F-4D97-AF65-F5344CB8AC3E}">
        <p14:creationId xmlns:p14="http://schemas.microsoft.com/office/powerpoint/2010/main" val="362903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635F7-DE01-46DB-AC52-259947F8EFFA}" type="slidenum">
              <a:rPr lang="en-US" smtClean="0"/>
              <a:t>6</a:t>
            </a:fld>
            <a:endParaRPr lang="en-US"/>
          </a:p>
        </p:txBody>
      </p:sp>
    </p:spTree>
    <p:extLst>
      <p:ext uri="{BB962C8B-B14F-4D97-AF65-F5344CB8AC3E}">
        <p14:creationId xmlns:p14="http://schemas.microsoft.com/office/powerpoint/2010/main" val="317562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USGS gage real-time temperature data – generally available on large rivers, can reflect conditions through migration corridors; however will generally be warmer than tributary habitats where spawning occurs for many species. Limited statewide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t>ODFW Drought Package increased temperature monitoring across the state.</a:t>
            </a:r>
          </a:p>
          <a:p>
            <a:endParaRPr lang="en-US" dirty="0"/>
          </a:p>
          <a:p>
            <a:r>
              <a:rPr lang="en-US" dirty="0"/>
              <a:t>Kara’s study on Thermal tolerance thresholds</a:t>
            </a:r>
          </a:p>
        </p:txBody>
      </p:sp>
      <p:sp>
        <p:nvSpPr>
          <p:cNvPr id="4" name="Slide Number Placeholder 3"/>
          <p:cNvSpPr>
            <a:spLocks noGrp="1"/>
          </p:cNvSpPr>
          <p:nvPr>
            <p:ph type="sldNum" sz="quarter" idx="5"/>
          </p:nvPr>
        </p:nvSpPr>
        <p:spPr/>
        <p:txBody>
          <a:bodyPr/>
          <a:lstStyle/>
          <a:p>
            <a:fld id="{D3C635F7-DE01-46DB-AC52-259947F8EFFA}" type="slidenum">
              <a:rPr lang="en-US" smtClean="0"/>
              <a:t>7</a:t>
            </a:fld>
            <a:endParaRPr lang="en-US"/>
          </a:p>
        </p:txBody>
      </p:sp>
    </p:spTree>
    <p:extLst>
      <p:ext uri="{BB962C8B-B14F-4D97-AF65-F5344CB8AC3E}">
        <p14:creationId xmlns:p14="http://schemas.microsoft.com/office/powerpoint/2010/main" val="345083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USGS gage real-time temperature data – generally available on large rivers, can reflect conditions through migration corridors; however will generally be warmer than tributary habitats where spawning occurs for many species. Limited statewide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Carter - Compiles additional data beyond the USEPA (2003) report.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C635F7-DE01-46DB-AC52-259947F8EFFA}" type="slidenum">
              <a:rPr lang="en-US" smtClean="0"/>
              <a:t>8</a:t>
            </a:fld>
            <a:endParaRPr lang="en-US"/>
          </a:p>
        </p:txBody>
      </p:sp>
    </p:spTree>
    <p:extLst>
      <p:ext uri="{BB962C8B-B14F-4D97-AF65-F5344CB8AC3E}">
        <p14:creationId xmlns:p14="http://schemas.microsoft.com/office/powerpoint/2010/main" val="250426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USGS gage real-time temperature data – generally available on large rivers, can reflect conditions through migration corridors; however will generally be warmer than tributary habitats where spawning occurs for many species. Limited statewide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Carter - Compiles additional data beyond the USEPA (2003) report.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C635F7-DE01-46DB-AC52-259947F8EFFA}" type="slidenum">
              <a:rPr lang="en-US" smtClean="0"/>
              <a:t>9</a:t>
            </a:fld>
            <a:endParaRPr lang="en-US"/>
          </a:p>
        </p:txBody>
      </p:sp>
    </p:spTree>
    <p:extLst>
      <p:ext uri="{BB962C8B-B14F-4D97-AF65-F5344CB8AC3E}">
        <p14:creationId xmlns:p14="http://schemas.microsoft.com/office/powerpoint/2010/main" val="322633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4442E9-782A-4A18-A7AA-048B76CEF7D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000F-6DB7-4BF9-93A2-4F3940EE4B47}" type="slidenum">
              <a:rPr lang="en-US" smtClean="0"/>
              <a:t>‹#›</a:t>
            </a:fld>
            <a:endParaRPr lang="en-US"/>
          </a:p>
        </p:txBody>
      </p:sp>
    </p:spTree>
    <p:extLst>
      <p:ext uri="{BB962C8B-B14F-4D97-AF65-F5344CB8AC3E}">
        <p14:creationId xmlns:p14="http://schemas.microsoft.com/office/powerpoint/2010/main" val="401096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4442E9-782A-4A18-A7AA-048B76CEF7D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000F-6DB7-4BF9-93A2-4F3940EE4B47}" type="slidenum">
              <a:rPr lang="en-US" smtClean="0"/>
              <a:t>‹#›</a:t>
            </a:fld>
            <a:endParaRPr lang="en-US"/>
          </a:p>
        </p:txBody>
      </p:sp>
    </p:spTree>
    <p:extLst>
      <p:ext uri="{BB962C8B-B14F-4D97-AF65-F5344CB8AC3E}">
        <p14:creationId xmlns:p14="http://schemas.microsoft.com/office/powerpoint/2010/main" val="62304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4442E9-782A-4A18-A7AA-048B76CEF7D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000F-6DB7-4BF9-93A2-4F3940EE4B47}" type="slidenum">
              <a:rPr lang="en-US" smtClean="0"/>
              <a:t>‹#›</a:t>
            </a:fld>
            <a:endParaRPr lang="en-US"/>
          </a:p>
        </p:txBody>
      </p:sp>
    </p:spTree>
    <p:extLst>
      <p:ext uri="{BB962C8B-B14F-4D97-AF65-F5344CB8AC3E}">
        <p14:creationId xmlns:p14="http://schemas.microsoft.com/office/powerpoint/2010/main" val="329760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4442E9-782A-4A18-A7AA-048B76CEF7D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000F-6DB7-4BF9-93A2-4F3940EE4B47}" type="slidenum">
              <a:rPr lang="en-US" smtClean="0"/>
              <a:t>‹#›</a:t>
            </a:fld>
            <a:endParaRPr lang="en-US"/>
          </a:p>
        </p:txBody>
      </p:sp>
    </p:spTree>
    <p:extLst>
      <p:ext uri="{BB962C8B-B14F-4D97-AF65-F5344CB8AC3E}">
        <p14:creationId xmlns:p14="http://schemas.microsoft.com/office/powerpoint/2010/main" val="399784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4442E9-782A-4A18-A7AA-048B76CEF7D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000F-6DB7-4BF9-93A2-4F3940EE4B47}" type="slidenum">
              <a:rPr lang="en-US" smtClean="0"/>
              <a:t>‹#›</a:t>
            </a:fld>
            <a:endParaRPr lang="en-US"/>
          </a:p>
        </p:txBody>
      </p:sp>
    </p:spTree>
    <p:extLst>
      <p:ext uri="{BB962C8B-B14F-4D97-AF65-F5344CB8AC3E}">
        <p14:creationId xmlns:p14="http://schemas.microsoft.com/office/powerpoint/2010/main" val="324955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4442E9-782A-4A18-A7AA-048B76CEF7DD}"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000F-6DB7-4BF9-93A2-4F3940EE4B47}" type="slidenum">
              <a:rPr lang="en-US" smtClean="0"/>
              <a:t>‹#›</a:t>
            </a:fld>
            <a:endParaRPr lang="en-US"/>
          </a:p>
        </p:txBody>
      </p:sp>
    </p:spTree>
    <p:extLst>
      <p:ext uri="{BB962C8B-B14F-4D97-AF65-F5344CB8AC3E}">
        <p14:creationId xmlns:p14="http://schemas.microsoft.com/office/powerpoint/2010/main" val="31228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4442E9-782A-4A18-A7AA-048B76CEF7DD}"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7000F-6DB7-4BF9-93A2-4F3940EE4B47}" type="slidenum">
              <a:rPr lang="en-US" smtClean="0"/>
              <a:t>‹#›</a:t>
            </a:fld>
            <a:endParaRPr lang="en-US"/>
          </a:p>
        </p:txBody>
      </p:sp>
    </p:spTree>
    <p:extLst>
      <p:ext uri="{BB962C8B-B14F-4D97-AF65-F5344CB8AC3E}">
        <p14:creationId xmlns:p14="http://schemas.microsoft.com/office/powerpoint/2010/main" val="265961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4442E9-782A-4A18-A7AA-048B76CEF7DD}"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7000F-6DB7-4BF9-93A2-4F3940EE4B47}" type="slidenum">
              <a:rPr lang="en-US" smtClean="0"/>
              <a:t>‹#›</a:t>
            </a:fld>
            <a:endParaRPr lang="en-US"/>
          </a:p>
        </p:txBody>
      </p:sp>
    </p:spTree>
    <p:extLst>
      <p:ext uri="{BB962C8B-B14F-4D97-AF65-F5344CB8AC3E}">
        <p14:creationId xmlns:p14="http://schemas.microsoft.com/office/powerpoint/2010/main" val="8465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442E9-782A-4A18-A7AA-048B76CEF7DD}"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7000F-6DB7-4BF9-93A2-4F3940EE4B47}" type="slidenum">
              <a:rPr lang="en-US" smtClean="0"/>
              <a:t>‹#›</a:t>
            </a:fld>
            <a:endParaRPr lang="en-US"/>
          </a:p>
        </p:txBody>
      </p:sp>
    </p:spTree>
    <p:extLst>
      <p:ext uri="{BB962C8B-B14F-4D97-AF65-F5344CB8AC3E}">
        <p14:creationId xmlns:p14="http://schemas.microsoft.com/office/powerpoint/2010/main" val="246312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4442E9-782A-4A18-A7AA-048B76CEF7DD}"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000F-6DB7-4BF9-93A2-4F3940EE4B47}" type="slidenum">
              <a:rPr lang="en-US" smtClean="0"/>
              <a:t>‹#›</a:t>
            </a:fld>
            <a:endParaRPr lang="en-US"/>
          </a:p>
        </p:txBody>
      </p:sp>
    </p:spTree>
    <p:extLst>
      <p:ext uri="{BB962C8B-B14F-4D97-AF65-F5344CB8AC3E}">
        <p14:creationId xmlns:p14="http://schemas.microsoft.com/office/powerpoint/2010/main" val="410521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4442E9-782A-4A18-A7AA-048B76CEF7DD}"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000F-6DB7-4BF9-93A2-4F3940EE4B47}" type="slidenum">
              <a:rPr lang="en-US" smtClean="0"/>
              <a:t>‹#›</a:t>
            </a:fld>
            <a:endParaRPr lang="en-US"/>
          </a:p>
        </p:txBody>
      </p:sp>
    </p:spTree>
    <p:extLst>
      <p:ext uri="{BB962C8B-B14F-4D97-AF65-F5344CB8AC3E}">
        <p14:creationId xmlns:p14="http://schemas.microsoft.com/office/powerpoint/2010/main" val="353078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442E9-782A-4A18-A7AA-048B76CEF7DD}" type="datetimeFigureOut">
              <a:rPr lang="en-US" smtClean="0"/>
              <a:t>3/2/2023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7000F-6DB7-4BF9-93A2-4F3940EE4B47}" type="slidenum">
              <a:rPr lang="en-US" smtClean="0"/>
              <a:t>‹#›</a:t>
            </a:fld>
            <a:endParaRPr lang="en-US"/>
          </a:p>
        </p:txBody>
      </p:sp>
    </p:spTree>
    <p:extLst>
      <p:ext uri="{BB962C8B-B14F-4D97-AF65-F5344CB8AC3E}">
        <p14:creationId xmlns:p14="http://schemas.microsoft.com/office/powerpoint/2010/main" val="2391123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p:cNvGrpSpPr/>
          <p:nvPr/>
        </p:nvGrpSpPr>
        <p:grpSpPr>
          <a:xfrm>
            <a:off x="209851" y="224959"/>
            <a:ext cx="8721902" cy="6441655"/>
            <a:chOff x="233916" y="224959"/>
            <a:chExt cx="8721902" cy="6441655"/>
          </a:xfrm>
        </p:grpSpPr>
        <p:sp>
          <p:nvSpPr>
            <p:cNvPr id="5" name="Rounded Rectangle 4"/>
            <p:cNvSpPr/>
            <p:nvPr/>
          </p:nvSpPr>
          <p:spPr>
            <a:xfrm>
              <a:off x="233916" y="224959"/>
              <a:ext cx="8697837" cy="6441655"/>
            </a:xfrm>
            <a:prstGeom prst="roundRect">
              <a:avLst/>
            </a:prstGeom>
            <a:solidFill>
              <a:schemeClr val="bg1">
                <a:alpha val="75000"/>
              </a:schemeClr>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Welcome to ODFW Online Sales - ODFW Permit Application"/>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640" y="5454556"/>
              <a:ext cx="861178" cy="1126380"/>
            </a:xfrm>
            <a:prstGeom prst="rect">
              <a:avLst/>
            </a:prstGeom>
            <a:solidFill>
              <a:schemeClr val="bg1"/>
            </a:solidFill>
          </p:spPr>
        </p:pic>
      </p:grpSp>
      <p:sp>
        <p:nvSpPr>
          <p:cNvPr id="2" name="Rectangle 1"/>
          <p:cNvSpPr/>
          <p:nvPr/>
        </p:nvSpPr>
        <p:spPr>
          <a:xfrm>
            <a:off x="-13231" y="1129982"/>
            <a:ext cx="9143999" cy="1323439"/>
          </a:xfrm>
          <a:prstGeom prst="rect">
            <a:avLst/>
          </a:prstGeom>
        </p:spPr>
        <p:txBody>
          <a:bodyPr wrap="square">
            <a:spAutoFit/>
          </a:bodyPr>
          <a:lstStyle/>
          <a:p>
            <a:pPr algn="ctr"/>
            <a:r>
              <a:rPr lang="en-US" sz="4000" b="1" dirty="0"/>
              <a:t>Climate Angling Framework </a:t>
            </a:r>
          </a:p>
          <a:p>
            <a:pPr algn="ctr"/>
            <a:r>
              <a:rPr lang="en-US" sz="4000" b="1" dirty="0"/>
              <a:t>for Inland Fisheries in Oregon</a:t>
            </a:r>
          </a:p>
        </p:txBody>
      </p:sp>
      <p:sp>
        <p:nvSpPr>
          <p:cNvPr id="10" name="Rectangle 9">
            <a:extLst>
              <a:ext uri="{FF2B5EF4-FFF2-40B4-BE49-F238E27FC236}">
                <a16:creationId xmlns:a16="http://schemas.microsoft.com/office/drawing/2014/main" id="{26FDCF00-0412-4726-B49B-14F9820D65F1}"/>
              </a:ext>
            </a:extLst>
          </p:cNvPr>
          <p:cNvSpPr/>
          <p:nvPr/>
        </p:nvSpPr>
        <p:spPr>
          <a:xfrm>
            <a:off x="13232" y="3240514"/>
            <a:ext cx="9143999" cy="1870961"/>
          </a:xfrm>
          <a:prstGeom prst="rect">
            <a:avLst/>
          </a:prstGeom>
        </p:spPr>
        <p:txBody>
          <a:bodyPr wrap="square">
            <a:spAutoFit/>
          </a:bodyPr>
          <a:lstStyle/>
          <a:p>
            <a:pPr algn="ctr"/>
            <a:r>
              <a:rPr lang="en-US" sz="2400" i="1" dirty="0">
                <a:solidFill>
                  <a:schemeClr val="accent6">
                    <a:lumMod val="75000"/>
                  </a:schemeClr>
                </a:solidFill>
              </a:rPr>
              <a:t>March 14, 2023</a:t>
            </a:r>
          </a:p>
          <a:p>
            <a:pPr algn="ctr"/>
            <a:endParaRPr lang="en-US" sz="2800" b="1" dirty="0">
              <a:solidFill>
                <a:schemeClr val="accent6">
                  <a:lumMod val="75000"/>
                </a:schemeClr>
              </a:solidFill>
            </a:endParaRPr>
          </a:p>
          <a:p>
            <a:pPr marL="0" marR="0" algn="ctr">
              <a:lnSpc>
                <a:spcPct val="115000"/>
              </a:lnSpc>
              <a:spcBef>
                <a:spcPts val="1200"/>
              </a:spcBef>
              <a:spcAft>
                <a:spcPts val="0"/>
              </a:spcAft>
            </a:pPr>
            <a:r>
              <a:rPr lang="en-US" sz="2400" b="1" dirty="0">
                <a:solidFill>
                  <a:srgbClr val="984806"/>
                </a:solidFill>
                <a:effectLst/>
                <a:ea typeface="Times New Roman" panose="02020603050405020304" pitchFamily="18" charset="0"/>
                <a:cs typeface="Times New Roman" panose="02020603050405020304" pitchFamily="18" charset="0"/>
              </a:rPr>
              <a:t>2023 Pacific Coast Steelhead</a:t>
            </a:r>
            <a:endParaRPr lang="en-US" sz="2400" dirty="0">
              <a:effectLst/>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b="1" dirty="0">
                <a:solidFill>
                  <a:srgbClr val="984806"/>
                </a:solidFill>
                <a:effectLst/>
                <a:ea typeface="Times New Roman" panose="02020603050405020304" pitchFamily="18" charset="0"/>
                <a:cs typeface="Times New Roman" panose="02020603050405020304" pitchFamily="18" charset="0"/>
              </a:rPr>
              <a:t>Management Meeting</a:t>
            </a:r>
            <a:endParaRPr lang="en-US" sz="2400" dirty="0">
              <a:effectLs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A7DE148-D19D-EF9F-CF1C-17824B5D0F8E}"/>
              </a:ext>
            </a:extLst>
          </p:cNvPr>
          <p:cNvSpPr txBox="1"/>
          <p:nvPr/>
        </p:nvSpPr>
        <p:spPr>
          <a:xfrm>
            <a:off x="621323" y="5369169"/>
            <a:ext cx="4220308" cy="923330"/>
          </a:xfrm>
          <a:prstGeom prst="rect">
            <a:avLst/>
          </a:prstGeom>
          <a:noFill/>
        </p:spPr>
        <p:txBody>
          <a:bodyPr wrap="square" rtlCol="0">
            <a:spAutoFit/>
          </a:bodyPr>
          <a:lstStyle/>
          <a:p>
            <a:r>
              <a:rPr lang="en-US" dirty="0"/>
              <a:t>Kregg Smith</a:t>
            </a:r>
          </a:p>
          <a:p>
            <a:r>
              <a:rPr lang="en-US" dirty="0"/>
              <a:t>Senior Policy Analyst</a:t>
            </a:r>
          </a:p>
          <a:p>
            <a:r>
              <a:rPr lang="en-US" dirty="0"/>
              <a:t>Oregon Department of Fish and Wildlife</a:t>
            </a:r>
          </a:p>
        </p:txBody>
      </p:sp>
    </p:spTree>
    <p:extLst>
      <p:ext uri="{BB962C8B-B14F-4D97-AF65-F5344CB8AC3E}">
        <p14:creationId xmlns:p14="http://schemas.microsoft.com/office/powerpoint/2010/main" val="228850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BFC30DB-AD22-4BCD-839C-76A5C77373E4}"/>
              </a:ext>
            </a:extLst>
          </p:cNvPr>
          <p:cNvGrpSpPr/>
          <p:nvPr/>
        </p:nvGrpSpPr>
        <p:grpSpPr>
          <a:xfrm>
            <a:off x="211048" y="208172"/>
            <a:ext cx="8721902" cy="6441655"/>
            <a:chOff x="233916" y="224959"/>
            <a:chExt cx="8721902" cy="6441655"/>
          </a:xfrm>
        </p:grpSpPr>
        <p:sp>
          <p:nvSpPr>
            <p:cNvPr id="5" name="Rounded Rectangle 2">
              <a:extLst>
                <a:ext uri="{FF2B5EF4-FFF2-40B4-BE49-F238E27FC236}">
                  <a16:creationId xmlns:a16="http://schemas.microsoft.com/office/drawing/2014/main" id="{3FCD3AC9-08E0-456F-AF81-7EBCF7949C91}"/>
                </a:ext>
              </a:extLst>
            </p:cNvPr>
            <p:cNvSpPr/>
            <p:nvPr/>
          </p:nvSpPr>
          <p:spPr>
            <a:xfrm>
              <a:off x="233916" y="224959"/>
              <a:ext cx="8697837" cy="6441655"/>
            </a:xfrm>
            <a:prstGeom prst="roundRect">
              <a:avLst/>
            </a:prstGeom>
            <a:solidFill>
              <a:schemeClr val="bg1">
                <a:alpha val="75000"/>
              </a:schemeClr>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4" descr="Welcome to ODFW Online Sales - ODFW Permit Application">
              <a:extLst>
                <a:ext uri="{FF2B5EF4-FFF2-40B4-BE49-F238E27FC236}">
                  <a16:creationId xmlns:a16="http://schemas.microsoft.com/office/drawing/2014/main" id="{DD189334-1E2F-4B3C-98C3-D7718F3651AA}"/>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640" y="5454556"/>
              <a:ext cx="861178" cy="1126380"/>
            </a:xfrm>
            <a:prstGeom prst="rect">
              <a:avLst/>
            </a:prstGeom>
            <a:solidFill>
              <a:schemeClr val="bg1"/>
            </a:solidFill>
          </p:spPr>
        </p:pic>
      </p:grpSp>
      <p:sp>
        <p:nvSpPr>
          <p:cNvPr id="4" name="TextBox 3">
            <a:extLst>
              <a:ext uri="{FF2B5EF4-FFF2-40B4-BE49-F238E27FC236}">
                <a16:creationId xmlns:a16="http://schemas.microsoft.com/office/drawing/2014/main" id="{EC84223F-9CEA-4065-BDC7-CFFD39060680}"/>
              </a:ext>
            </a:extLst>
          </p:cNvPr>
          <p:cNvSpPr txBox="1"/>
          <p:nvPr/>
        </p:nvSpPr>
        <p:spPr>
          <a:xfrm>
            <a:off x="2694841" y="423426"/>
            <a:ext cx="3730249" cy="584775"/>
          </a:xfrm>
          <a:prstGeom prst="rect">
            <a:avLst/>
          </a:prstGeom>
          <a:solidFill>
            <a:schemeClr val="accent4"/>
          </a:solidFill>
        </p:spPr>
        <p:txBody>
          <a:bodyPr wrap="square">
            <a:spAutoFit/>
          </a:bodyPr>
          <a:lstStyle/>
          <a:p>
            <a:pPr lvl="0" algn="ctr"/>
            <a:r>
              <a:rPr lang="en-US" sz="3200" b="1" dirty="0">
                <a:solidFill>
                  <a:schemeClr val="bg1"/>
                </a:solidFill>
              </a:rPr>
              <a:t>IMPLEMENTATION</a:t>
            </a:r>
          </a:p>
        </p:txBody>
      </p:sp>
      <p:sp>
        <p:nvSpPr>
          <p:cNvPr id="8" name="TextBox 7">
            <a:extLst>
              <a:ext uri="{FF2B5EF4-FFF2-40B4-BE49-F238E27FC236}">
                <a16:creationId xmlns:a16="http://schemas.microsoft.com/office/drawing/2014/main" id="{62E87E1A-A226-4F22-AB2D-59DFDBBF44BA}"/>
              </a:ext>
            </a:extLst>
          </p:cNvPr>
          <p:cNvSpPr txBox="1"/>
          <p:nvPr/>
        </p:nvSpPr>
        <p:spPr>
          <a:xfrm>
            <a:off x="356392" y="1102672"/>
            <a:ext cx="8431214" cy="492443"/>
          </a:xfrm>
          <a:prstGeom prst="rect">
            <a:avLst/>
          </a:prstGeom>
          <a:noFill/>
        </p:spPr>
        <p:txBody>
          <a:bodyPr wrap="square" rtlCol="0">
            <a:spAutoFit/>
          </a:bodyPr>
          <a:lstStyle/>
          <a:p>
            <a:r>
              <a:rPr lang="en-US" sz="2600" b="1" u="sng" dirty="0"/>
              <a:t>(5) Temporary Rules Application- In Season Changes </a:t>
            </a:r>
          </a:p>
        </p:txBody>
      </p:sp>
      <p:sp>
        <p:nvSpPr>
          <p:cNvPr id="16" name="TextBox 15">
            <a:extLst>
              <a:ext uri="{FF2B5EF4-FFF2-40B4-BE49-F238E27FC236}">
                <a16:creationId xmlns:a16="http://schemas.microsoft.com/office/drawing/2014/main" id="{C026AB00-AE93-4620-8279-17FB97217AEB}"/>
              </a:ext>
            </a:extLst>
          </p:cNvPr>
          <p:cNvSpPr txBox="1"/>
          <p:nvPr/>
        </p:nvSpPr>
        <p:spPr>
          <a:xfrm>
            <a:off x="765767" y="1639840"/>
            <a:ext cx="7588396" cy="3861378"/>
          </a:xfrm>
          <a:prstGeom prst="rect">
            <a:avLst/>
          </a:prstGeom>
          <a:noFill/>
        </p:spPr>
        <p:txBody>
          <a:bodyPr wrap="square">
            <a:spAutoFit/>
          </a:bodyPr>
          <a:lstStyle/>
          <a:p>
            <a:pPr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Basic considerations for implementation – both geographic scale and clarity </a:t>
            </a:r>
          </a:p>
          <a:p>
            <a:pPr marR="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750"/>
              </a:spcAft>
            </a:pPr>
            <a:r>
              <a:rPr lang="en-US" sz="2400" dirty="0">
                <a:solidFill>
                  <a:srgbClr val="333333"/>
                </a:solidFill>
                <a:effectLst/>
                <a:ea typeface="Times New Roman" panose="02020603050405020304" pitchFamily="18" charset="0"/>
              </a:rPr>
              <a:t>Hoot Owl Fishing Restriction prohibits fishing each day between a designated time period.</a:t>
            </a:r>
            <a:endParaRPr lang="en-US" sz="2400" dirty="0">
              <a:effectLst/>
              <a:ea typeface="Times New Roman" panose="02020603050405020304" pitchFamily="18" charset="0"/>
            </a:endParaRPr>
          </a:p>
          <a:p>
            <a:pPr marL="0" marR="0">
              <a:spcBef>
                <a:spcPts val="0"/>
              </a:spcBef>
              <a:spcAft>
                <a:spcPts val="750"/>
              </a:spcAft>
            </a:pPr>
            <a:r>
              <a:rPr lang="en-US" sz="2400" dirty="0">
                <a:solidFill>
                  <a:srgbClr val="333333"/>
                </a:solidFill>
                <a:effectLst/>
                <a:ea typeface="Times New Roman" panose="02020603050405020304" pitchFamily="18" charset="0"/>
              </a:rPr>
              <a:t>Fishing Closure prohibits any fishing on the stretch of water specified.</a:t>
            </a:r>
            <a:endParaRPr lang="en-US" sz="2400" dirty="0">
              <a:effectLst/>
              <a:ea typeface="Times New Roman" panose="02020603050405020304" pitchFamily="18" charset="0"/>
            </a:endParaRPr>
          </a:p>
          <a:p>
            <a:pPr marL="0" marR="0">
              <a:spcBef>
                <a:spcPts val="0"/>
              </a:spcBef>
              <a:spcAft>
                <a:spcPts val="750"/>
              </a:spcAft>
            </a:pPr>
            <a:r>
              <a:rPr lang="en-US" sz="2400" dirty="0">
                <a:solidFill>
                  <a:srgbClr val="333333"/>
                </a:solidFill>
                <a:effectLst/>
                <a:ea typeface="Times New Roman" panose="02020603050405020304" pitchFamily="18" charset="0"/>
              </a:rPr>
              <a:t>Daily hoot owl fishing restrictions are being implemented to reduce fish stress and mortality during high water temperatures.</a:t>
            </a:r>
            <a:endParaRPr lang="en-US" sz="2400" dirty="0">
              <a:effectLst/>
              <a:ea typeface="Times New Roman" panose="02020603050405020304" pitchFamily="18" charset="0"/>
            </a:endParaRPr>
          </a:p>
          <a:p>
            <a:pPr marR="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330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BFC30DB-AD22-4BCD-839C-76A5C77373E4}"/>
              </a:ext>
            </a:extLst>
          </p:cNvPr>
          <p:cNvGrpSpPr/>
          <p:nvPr/>
        </p:nvGrpSpPr>
        <p:grpSpPr>
          <a:xfrm>
            <a:off x="211048" y="208172"/>
            <a:ext cx="8721902" cy="6441655"/>
            <a:chOff x="233916" y="224959"/>
            <a:chExt cx="8721902" cy="6441655"/>
          </a:xfrm>
        </p:grpSpPr>
        <p:sp>
          <p:nvSpPr>
            <p:cNvPr id="5" name="Rounded Rectangle 2">
              <a:extLst>
                <a:ext uri="{FF2B5EF4-FFF2-40B4-BE49-F238E27FC236}">
                  <a16:creationId xmlns:a16="http://schemas.microsoft.com/office/drawing/2014/main" id="{3FCD3AC9-08E0-456F-AF81-7EBCF7949C91}"/>
                </a:ext>
              </a:extLst>
            </p:cNvPr>
            <p:cNvSpPr/>
            <p:nvPr/>
          </p:nvSpPr>
          <p:spPr>
            <a:xfrm>
              <a:off x="233916" y="224959"/>
              <a:ext cx="8697837" cy="6441655"/>
            </a:xfrm>
            <a:prstGeom prst="roundRect">
              <a:avLst/>
            </a:prstGeom>
            <a:solidFill>
              <a:schemeClr val="bg1">
                <a:alpha val="75000"/>
              </a:schemeClr>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4" descr="Welcome to ODFW Online Sales - ODFW Permit Application">
              <a:extLst>
                <a:ext uri="{FF2B5EF4-FFF2-40B4-BE49-F238E27FC236}">
                  <a16:creationId xmlns:a16="http://schemas.microsoft.com/office/drawing/2014/main" id="{DD189334-1E2F-4B3C-98C3-D7718F3651AA}"/>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640" y="5454556"/>
              <a:ext cx="861178" cy="1126380"/>
            </a:xfrm>
            <a:prstGeom prst="rect">
              <a:avLst/>
            </a:prstGeom>
            <a:solidFill>
              <a:schemeClr val="bg1"/>
            </a:solidFill>
          </p:spPr>
        </p:pic>
      </p:grpSp>
      <p:sp>
        <p:nvSpPr>
          <p:cNvPr id="4" name="TextBox 3">
            <a:extLst>
              <a:ext uri="{FF2B5EF4-FFF2-40B4-BE49-F238E27FC236}">
                <a16:creationId xmlns:a16="http://schemas.microsoft.com/office/drawing/2014/main" id="{EC84223F-9CEA-4065-BDC7-CFFD39060680}"/>
              </a:ext>
            </a:extLst>
          </p:cNvPr>
          <p:cNvSpPr txBox="1"/>
          <p:nvPr/>
        </p:nvSpPr>
        <p:spPr>
          <a:xfrm>
            <a:off x="2694841" y="423426"/>
            <a:ext cx="3730249" cy="584775"/>
          </a:xfrm>
          <a:prstGeom prst="rect">
            <a:avLst/>
          </a:prstGeom>
          <a:solidFill>
            <a:schemeClr val="accent4"/>
          </a:solidFill>
        </p:spPr>
        <p:txBody>
          <a:bodyPr wrap="square">
            <a:spAutoFit/>
          </a:bodyPr>
          <a:lstStyle/>
          <a:p>
            <a:pPr lvl="0" algn="ctr"/>
            <a:r>
              <a:rPr lang="en-US" sz="3200" b="1" dirty="0">
                <a:solidFill>
                  <a:schemeClr val="bg1"/>
                </a:solidFill>
              </a:rPr>
              <a:t>IMPLEMENTATION</a:t>
            </a:r>
          </a:p>
        </p:txBody>
      </p:sp>
      <p:graphicFrame>
        <p:nvGraphicFramePr>
          <p:cNvPr id="2" name="Table 1">
            <a:extLst>
              <a:ext uri="{FF2B5EF4-FFF2-40B4-BE49-F238E27FC236}">
                <a16:creationId xmlns:a16="http://schemas.microsoft.com/office/drawing/2014/main" id="{AE2B923B-1F58-4B10-9400-57DC880E9ADA}"/>
              </a:ext>
            </a:extLst>
          </p:cNvPr>
          <p:cNvGraphicFramePr>
            <a:graphicFrameLocks noGrp="1"/>
          </p:cNvGraphicFramePr>
          <p:nvPr>
            <p:extLst>
              <p:ext uri="{D42A27DB-BD31-4B8C-83A1-F6EECF244321}">
                <p14:modId xmlns:p14="http://schemas.microsoft.com/office/powerpoint/2010/main" val="2712215350"/>
              </p:ext>
            </p:extLst>
          </p:nvPr>
        </p:nvGraphicFramePr>
        <p:xfrm>
          <a:off x="655094" y="2066688"/>
          <a:ext cx="7541574" cy="3238409"/>
        </p:xfrm>
        <a:graphic>
          <a:graphicData uri="http://schemas.openxmlformats.org/drawingml/2006/table">
            <a:tbl>
              <a:tblPr firstRow="1" firstCol="1" bandRow="1">
                <a:tableStyleId>{5940675A-B579-460E-94D1-54222C63F5DA}</a:tableStyleId>
              </a:tblPr>
              <a:tblGrid>
                <a:gridCol w="1777138">
                  <a:extLst>
                    <a:ext uri="{9D8B030D-6E8A-4147-A177-3AD203B41FA5}">
                      <a16:colId xmlns:a16="http://schemas.microsoft.com/office/drawing/2014/main" val="1150213854"/>
                    </a:ext>
                  </a:extLst>
                </a:gridCol>
                <a:gridCol w="1367224">
                  <a:extLst>
                    <a:ext uri="{9D8B030D-6E8A-4147-A177-3AD203B41FA5}">
                      <a16:colId xmlns:a16="http://schemas.microsoft.com/office/drawing/2014/main" val="1898025618"/>
                    </a:ext>
                  </a:extLst>
                </a:gridCol>
                <a:gridCol w="4397212">
                  <a:extLst>
                    <a:ext uri="{9D8B030D-6E8A-4147-A177-3AD203B41FA5}">
                      <a16:colId xmlns:a16="http://schemas.microsoft.com/office/drawing/2014/main" val="361292122"/>
                    </a:ext>
                  </a:extLst>
                </a:gridCol>
              </a:tblGrid>
              <a:tr h="790147">
                <a:tc>
                  <a:txBody>
                    <a:bodyPr/>
                    <a:lstStyle/>
                    <a:p>
                      <a:pPr marL="0" marR="0" lvl="0" indent="0" algn="l">
                        <a:lnSpc>
                          <a:spcPct val="107000"/>
                        </a:lnSpc>
                        <a:spcBef>
                          <a:spcPts val="0"/>
                        </a:spcBef>
                        <a:spcAft>
                          <a:spcPts val="800"/>
                        </a:spcAft>
                        <a:buFont typeface="+mj-lt"/>
                        <a:buNone/>
                      </a:pPr>
                      <a:r>
                        <a:rPr lang="en-US" sz="1400" b="1" dirty="0">
                          <a:effectLst/>
                        </a:rPr>
                        <a:t>Current Fishing Regulations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349" marR="61349" marT="0" marB="0" anchor="ctr"/>
                </a:tc>
                <a:tc>
                  <a:txBody>
                    <a:bodyPr/>
                    <a:lstStyle/>
                    <a:p>
                      <a:pPr marL="0" marR="0" algn="l">
                        <a:spcBef>
                          <a:spcPts val="0"/>
                        </a:spcBef>
                        <a:spcAft>
                          <a:spcPts val="0"/>
                        </a:spcAft>
                      </a:pPr>
                      <a:r>
                        <a:rPr lang="en-US" sz="1400" dirty="0">
                          <a:effectLst/>
                        </a:rPr>
                        <a:t>ODFW</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349" marR="61349" marT="0" marB="0" anchor="ctr"/>
                </a:tc>
                <a:tc>
                  <a:txBody>
                    <a:bodyPr/>
                    <a:lstStyle/>
                    <a:p>
                      <a:pPr marL="177800" marR="0" lvl="0" indent="-177800" algn="l">
                        <a:lnSpc>
                          <a:spcPct val="107000"/>
                        </a:lnSpc>
                        <a:spcBef>
                          <a:spcPts val="0"/>
                        </a:spcBef>
                        <a:spcAft>
                          <a:spcPts val="0"/>
                        </a:spcAft>
                        <a:buFont typeface="Symbol" panose="05050102010706020507" pitchFamily="18" charset="2"/>
                        <a:buChar char=""/>
                      </a:pPr>
                      <a:r>
                        <a:rPr lang="en-US" sz="1400" dirty="0">
                          <a:effectLst/>
                        </a:rPr>
                        <a:t>Maps showing regulations currently in effect by area/fishing zone. </a:t>
                      </a:r>
                    </a:p>
                    <a:p>
                      <a:pPr marL="177800" marR="0" lvl="0" indent="-177800" algn="l">
                        <a:lnSpc>
                          <a:spcPct val="107000"/>
                        </a:lnSpc>
                        <a:spcBef>
                          <a:spcPts val="0"/>
                        </a:spcBef>
                        <a:spcAft>
                          <a:spcPts val="800"/>
                        </a:spcAft>
                        <a:buFont typeface="Symbol" panose="05050102010706020507" pitchFamily="18" charset="2"/>
                        <a:buChar char=""/>
                      </a:pPr>
                      <a:r>
                        <a:rPr lang="en-US" sz="1400" dirty="0">
                          <a:effectLst/>
                        </a:rPr>
                        <a:t>Updated annually.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49" marR="61349" marT="0" marB="0" anchor="ctr"/>
                </a:tc>
                <a:extLst>
                  <a:ext uri="{0D108BD9-81ED-4DB2-BD59-A6C34878D82A}">
                    <a16:rowId xmlns:a16="http://schemas.microsoft.com/office/drawing/2014/main" val="1930364193"/>
                  </a:ext>
                </a:extLst>
              </a:tr>
              <a:tr h="904323">
                <a:tc>
                  <a:txBody>
                    <a:bodyPr/>
                    <a:lstStyle/>
                    <a:p>
                      <a:pPr marL="0" marR="0" lvl="0" indent="0" algn="l">
                        <a:lnSpc>
                          <a:spcPct val="107000"/>
                        </a:lnSpc>
                        <a:spcBef>
                          <a:spcPts val="0"/>
                        </a:spcBef>
                        <a:spcAft>
                          <a:spcPts val="800"/>
                        </a:spcAft>
                        <a:buFont typeface="+mj-lt"/>
                        <a:buNone/>
                      </a:pPr>
                      <a:r>
                        <a:rPr lang="en-US" sz="1400" b="1" dirty="0">
                          <a:effectLst/>
                        </a:rPr>
                        <a:t>Real-time Angling Effort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349" marR="61349" marT="0" marB="0" anchor="ctr"/>
                </a:tc>
                <a:tc>
                  <a:txBody>
                    <a:bodyPr/>
                    <a:lstStyle/>
                    <a:p>
                      <a:pPr marL="0" marR="0" algn="l">
                        <a:spcBef>
                          <a:spcPts val="0"/>
                        </a:spcBef>
                        <a:spcAft>
                          <a:spcPts val="0"/>
                        </a:spcAft>
                      </a:pPr>
                      <a:r>
                        <a:rPr lang="en-US" sz="1400" dirty="0">
                          <a:effectLst/>
                        </a:rPr>
                        <a:t>ODFW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349" marR="61349" marT="0" marB="0" anchor="ctr"/>
                </a:tc>
                <a:tc>
                  <a:txBody>
                    <a:bodyPr/>
                    <a:lstStyle/>
                    <a:p>
                      <a:pPr marL="177800" marR="0" lvl="0" indent="-177800" algn="l">
                        <a:lnSpc>
                          <a:spcPct val="107000"/>
                        </a:lnSpc>
                        <a:spcBef>
                          <a:spcPts val="0"/>
                        </a:spcBef>
                        <a:spcAft>
                          <a:spcPts val="0"/>
                        </a:spcAft>
                        <a:buFont typeface="Symbol" panose="05050102010706020507" pitchFamily="18" charset="2"/>
                        <a:buChar char=""/>
                      </a:pPr>
                      <a:r>
                        <a:rPr lang="en-US" sz="1400" dirty="0">
                          <a:effectLst/>
                        </a:rPr>
                        <a:t>Creel Surveys (Public interviews) by area during peak fishing times and during the hottest parts of the day (if two times differ)</a:t>
                      </a:r>
                    </a:p>
                    <a:p>
                      <a:pPr marL="177800" marR="0" lvl="0" indent="-177800" algn="l">
                        <a:lnSpc>
                          <a:spcPct val="107000"/>
                        </a:lnSpc>
                        <a:spcBef>
                          <a:spcPts val="0"/>
                        </a:spcBef>
                        <a:spcAft>
                          <a:spcPts val="800"/>
                        </a:spcAft>
                        <a:buFont typeface="Symbol" panose="05050102010706020507" pitchFamily="18" charset="2"/>
                        <a:buChar char=""/>
                      </a:pPr>
                      <a:r>
                        <a:rPr lang="en-US" sz="1400" dirty="0">
                          <a:effectLst/>
                        </a:rPr>
                        <a:t>Updated weekly, or more frequently as needed.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49" marR="61349" marT="0" marB="0" anchor="ctr"/>
                </a:tc>
                <a:extLst>
                  <a:ext uri="{0D108BD9-81ED-4DB2-BD59-A6C34878D82A}">
                    <a16:rowId xmlns:a16="http://schemas.microsoft.com/office/drawing/2014/main" val="1298421173"/>
                  </a:ext>
                </a:extLst>
              </a:tr>
              <a:tr h="856040">
                <a:tc>
                  <a:txBody>
                    <a:bodyPr/>
                    <a:lstStyle/>
                    <a:p>
                      <a:pPr marL="0" marR="0" lvl="0" indent="0" algn="l">
                        <a:lnSpc>
                          <a:spcPct val="107000"/>
                        </a:lnSpc>
                        <a:spcBef>
                          <a:spcPts val="0"/>
                        </a:spcBef>
                        <a:spcAft>
                          <a:spcPts val="800"/>
                        </a:spcAft>
                        <a:buFont typeface="+mj-lt"/>
                        <a:buNone/>
                      </a:pPr>
                      <a:r>
                        <a:rPr lang="en-US" sz="1400" b="1" dirty="0">
                          <a:effectLst/>
                        </a:rPr>
                        <a:t>Monthly Catch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349" marR="61349" marT="0" marB="0" anchor="ctr"/>
                </a:tc>
                <a:tc>
                  <a:txBody>
                    <a:bodyPr/>
                    <a:lstStyle/>
                    <a:p>
                      <a:pPr marL="0" marR="0" algn="l">
                        <a:spcBef>
                          <a:spcPts val="0"/>
                        </a:spcBef>
                        <a:spcAft>
                          <a:spcPts val="0"/>
                        </a:spcAft>
                      </a:pPr>
                      <a:r>
                        <a:rPr lang="en-US" sz="1400">
                          <a:effectLst/>
                        </a:rPr>
                        <a:t>ODFW</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349" marR="61349" marT="0" marB="0" anchor="ctr"/>
                </a:tc>
                <a:tc>
                  <a:txBody>
                    <a:bodyPr/>
                    <a:lstStyle/>
                    <a:p>
                      <a:pPr marL="177800" marR="0" lvl="0" indent="-177800" algn="l">
                        <a:lnSpc>
                          <a:spcPct val="107000"/>
                        </a:lnSpc>
                        <a:spcBef>
                          <a:spcPts val="0"/>
                        </a:spcBef>
                        <a:spcAft>
                          <a:spcPts val="0"/>
                        </a:spcAft>
                        <a:buFont typeface="Symbol" panose="05050102010706020507" pitchFamily="18" charset="2"/>
                        <a:buChar char=""/>
                      </a:pPr>
                      <a:r>
                        <a:rPr lang="en-US" sz="1400" dirty="0">
                          <a:effectLst/>
                        </a:rPr>
                        <a:t>Electronic Licensing System [ELS] Data (Customer submitted fishing tags) - past and present data by area.</a:t>
                      </a:r>
                    </a:p>
                    <a:p>
                      <a:pPr marL="177800" marR="0" lvl="0" indent="-177800" algn="l">
                        <a:lnSpc>
                          <a:spcPct val="107000"/>
                        </a:lnSpc>
                        <a:spcBef>
                          <a:spcPts val="0"/>
                        </a:spcBef>
                        <a:spcAft>
                          <a:spcPts val="800"/>
                        </a:spcAft>
                        <a:buFont typeface="Symbol" panose="05050102010706020507" pitchFamily="18" charset="2"/>
                        <a:buChar char=""/>
                      </a:pPr>
                      <a:r>
                        <a:rPr lang="en-US" sz="1400" dirty="0">
                          <a:effectLst/>
                        </a:rPr>
                        <a:t>Updated weekly.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49" marR="61349" marT="0" marB="0" anchor="ctr"/>
                </a:tc>
                <a:extLst>
                  <a:ext uri="{0D108BD9-81ED-4DB2-BD59-A6C34878D82A}">
                    <a16:rowId xmlns:a16="http://schemas.microsoft.com/office/drawing/2014/main" val="1248668251"/>
                  </a:ext>
                </a:extLst>
              </a:tr>
              <a:tr h="687899">
                <a:tc>
                  <a:txBody>
                    <a:bodyPr/>
                    <a:lstStyle/>
                    <a:p>
                      <a:pPr marL="0" marR="0" lvl="0" indent="0" algn="l">
                        <a:lnSpc>
                          <a:spcPct val="107000"/>
                        </a:lnSpc>
                        <a:spcBef>
                          <a:spcPts val="0"/>
                        </a:spcBef>
                        <a:spcAft>
                          <a:spcPts val="800"/>
                        </a:spcAft>
                        <a:buFont typeface="+mj-lt"/>
                        <a:buNone/>
                      </a:pPr>
                      <a:r>
                        <a:rPr lang="en-US" sz="1400" b="1" dirty="0">
                          <a:effectLst/>
                        </a:rPr>
                        <a:t>In-season Population Status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349" marR="61349" marT="0" marB="0" anchor="ctr"/>
                </a:tc>
                <a:tc>
                  <a:txBody>
                    <a:bodyPr/>
                    <a:lstStyle/>
                    <a:p>
                      <a:pPr marL="0" marR="0" algn="l">
                        <a:spcBef>
                          <a:spcPts val="0"/>
                        </a:spcBef>
                        <a:spcAft>
                          <a:spcPts val="0"/>
                        </a:spcAft>
                      </a:pPr>
                      <a:r>
                        <a:rPr lang="en-US" sz="1400" dirty="0">
                          <a:effectLst/>
                        </a:rPr>
                        <a:t>ODFW and NOAA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349" marR="61349" marT="0" marB="0" anchor="ctr"/>
                </a:tc>
                <a:tc>
                  <a:txBody>
                    <a:bodyPr/>
                    <a:lstStyle/>
                    <a:p>
                      <a:pPr marL="177800" marR="0" lvl="0" indent="-177800" algn="l">
                        <a:buFont typeface="Symbol" panose="05050102010706020507" pitchFamily="18" charset="2"/>
                        <a:buChar char=""/>
                      </a:pPr>
                      <a:r>
                        <a:rPr lang="en-US" sz="1400" dirty="0">
                          <a:effectLst/>
                        </a:rPr>
                        <a:t>Evaluation of population abundances and/or run size attributes.</a:t>
                      </a:r>
                    </a:p>
                    <a:p>
                      <a:pPr marL="177800" marR="0" lvl="0" indent="-177800" algn="l">
                        <a:buFont typeface="Symbol" panose="05050102010706020507" pitchFamily="18" charset="2"/>
                        <a:buChar char=""/>
                      </a:pPr>
                      <a:r>
                        <a:rPr lang="en-US" sz="1400" dirty="0">
                          <a:effectLst/>
                        </a:rPr>
                        <a:t>Updated seasonally, or more frequently as needed.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349" marR="61349" marT="0" marB="0" anchor="ctr"/>
                </a:tc>
                <a:extLst>
                  <a:ext uri="{0D108BD9-81ED-4DB2-BD59-A6C34878D82A}">
                    <a16:rowId xmlns:a16="http://schemas.microsoft.com/office/drawing/2014/main" val="1200395484"/>
                  </a:ext>
                </a:extLst>
              </a:tr>
            </a:tbl>
          </a:graphicData>
        </a:graphic>
      </p:graphicFrame>
      <p:sp>
        <p:nvSpPr>
          <p:cNvPr id="8" name="TextBox 7">
            <a:extLst>
              <a:ext uri="{FF2B5EF4-FFF2-40B4-BE49-F238E27FC236}">
                <a16:creationId xmlns:a16="http://schemas.microsoft.com/office/drawing/2014/main" id="{75E25C61-E70A-4722-9BA0-75DA505882C2}"/>
              </a:ext>
            </a:extLst>
          </p:cNvPr>
          <p:cNvSpPr txBox="1"/>
          <p:nvPr/>
        </p:nvSpPr>
        <p:spPr>
          <a:xfrm>
            <a:off x="344358" y="1276644"/>
            <a:ext cx="8431214" cy="492443"/>
          </a:xfrm>
          <a:prstGeom prst="rect">
            <a:avLst/>
          </a:prstGeom>
          <a:noFill/>
        </p:spPr>
        <p:txBody>
          <a:bodyPr wrap="square" rtlCol="0">
            <a:spAutoFit/>
          </a:bodyPr>
          <a:lstStyle/>
          <a:p>
            <a:r>
              <a:rPr lang="en-US" sz="2600" b="1" u="sng" dirty="0"/>
              <a:t>(6) Determination of Fishing Pressure</a:t>
            </a:r>
          </a:p>
        </p:txBody>
      </p:sp>
    </p:spTree>
    <p:extLst>
      <p:ext uri="{BB962C8B-B14F-4D97-AF65-F5344CB8AC3E}">
        <p14:creationId xmlns:p14="http://schemas.microsoft.com/office/powerpoint/2010/main" val="232986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A14086F-200F-4185-B707-0374906CBF83}"/>
              </a:ext>
            </a:extLst>
          </p:cNvPr>
          <p:cNvGrpSpPr/>
          <p:nvPr/>
        </p:nvGrpSpPr>
        <p:grpSpPr>
          <a:xfrm>
            <a:off x="-6127" y="260191"/>
            <a:ext cx="8721902" cy="6441655"/>
            <a:chOff x="233916" y="224959"/>
            <a:chExt cx="8721902" cy="6441655"/>
          </a:xfrm>
        </p:grpSpPr>
        <p:sp>
          <p:nvSpPr>
            <p:cNvPr id="13" name="Rounded Rectangle 2">
              <a:extLst>
                <a:ext uri="{FF2B5EF4-FFF2-40B4-BE49-F238E27FC236}">
                  <a16:creationId xmlns:a16="http://schemas.microsoft.com/office/drawing/2014/main" id="{6A9E511B-BE92-4B2E-9C89-5449D7633BBC}"/>
                </a:ext>
              </a:extLst>
            </p:cNvPr>
            <p:cNvSpPr/>
            <p:nvPr/>
          </p:nvSpPr>
          <p:spPr>
            <a:xfrm>
              <a:off x="233916" y="224959"/>
              <a:ext cx="8697837" cy="6441655"/>
            </a:xfrm>
            <a:prstGeom prst="roundRect">
              <a:avLst/>
            </a:prstGeom>
            <a:solidFill>
              <a:schemeClr val="bg1">
                <a:alpha val="75000"/>
              </a:schemeClr>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4" descr="Welcome to ODFW Online Sales - ODFW Permit Application">
              <a:extLst>
                <a:ext uri="{FF2B5EF4-FFF2-40B4-BE49-F238E27FC236}">
                  <a16:creationId xmlns:a16="http://schemas.microsoft.com/office/drawing/2014/main" id="{D538E154-FDFF-456E-919C-77F8871CEF55}"/>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640" y="5454556"/>
              <a:ext cx="861178" cy="1126380"/>
            </a:xfrm>
            <a:prstGeom prst="rect">
              <a:avLst/>
            </a:prstGeom>
            <a:solidFill>
              <a:schemeClr val="bg1"/>
            </a:solidFill>
          </p:spPr>
        </p:pic>
      </p:grpSp>
      <p:sp>
        <p:nvSpPr>
          <p:cNvPr id="15" name="TextBox 14">
            <a:extLst>
              <a:ext uri="{FF2B5EF4-FFF2-40B4-BE49-F238E27FC236}">
                <a16:creationId xmlns:a16="http://schemas.microsoft.com/office/drawing/2014/main" id="{490139B7-277B-4D3A-A1DD-CDC3CF80B227}"/>
              </a:ext>
            </a:extLst>
          </p:cNvPr>
          <p:cNvSpPr txBox="1"/>
          <p:nvPr/>
        </p:nvSpPr>
        <p:spPr>
          <a:xfrm>
            <a:off x="2706874" y="460243"/>
            <a:ext cx="3730249" cy="584775"/>
          </a:xfrm>
          <a:prstGeom prst="rect">
            <a:avLst/>
          </a:prstGeom>
          <a:solidFill>
            <a:schemeClr val="accent6"/>
          </a:solidFill>
        </p:spPr>
        <p:txBody>
          <a:bodyPr wrap="square">
            <a:spAutoFit/>
          </a:bodyPr>
          <a:lstStyle/>
          <a:p>
            <a:pPr lvl="0" algn="ctr"/>
            <a:r>
              <a:rPr lang="en-US" sz="3200" b="1" dirty="0">
                <a:solidFill>
                  <a:schemeClr val="bg1"/>
                </a:solidFill>
              </a:rPr>
              <a:t>COMMUNICATIONS</a:t>
            </a:r>
          </a:p>
        </p:txBody>
      </p:sp>
      <p:pic>
        <p:nvPicPr>
          <p:cNvPr id="3" name="Picture 2" descr="Table&#10;&#10;Description automatically generated">
            <a:extLst>
              <a:ext uri="{FF2B5EF4-FFF2-40B4-BE49-F238E27FC236}">
                <a16:creationId xmlns:a16="http://schemas.microsoft.com/office/drawing/2014/main" id="{5BDEC494-D3AC-476B-B69E-E96E12D43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39" y="2021571"/>
            <a:ext cx="7023609" cy="4576238"/>
          </a:xfrm>
          <a:prstGeom prst="rect">
            <a:avLst/>
          </a:prstGeom>
        </p:spPr>
      </p:pic>
      <p:sp>
        <p:nvSpPr>
          <p:cNvPr id="10" name="TextBox 9">
            <a:extLst>
              <a:ext uri="{FF2B5EF4-FFF2-40B4-BE49-F238E27FC236}">
                <a16:creationId xmlns:a16="http://schemas.microsoft.com/office/drawing/2014/main" id="{1A13A5AA-F153-432C-BCBA-04AE580E5735}"/>
              </a:ext>
            </a:extLst>
          </p:cNvPr>
          <p:cNvSpPr txBox="1"/>
          <p:nvPr/>
        </p:nvSpPr>
        <p:spPr>
          <a:xfrm>
            <a:off x="356391" y="1062340"/>
            <a:ext cx="8431214" cy="492443"/>
          </a:xfrm>
          <a:prstGeom prst="rect">
            <a:avLst/>
          </a:prstGeom>
          <a:noFill/>
        </p:spPr>
        <p:txBody>
          <a:bodyPr wrap="square" rtlCol="0">
            <a:spAutoFit/>
          </a:bodyPr>
          <a:lstStyle/>
          <a:p>
            <a:r>
              <a:rPr lang="en-US" sz="2600" b="1" u="sng" dirty="0"/>
              <a:t>(7) Public Meeting Process</a:t>
            </a:r>
          </a:p>
        </p:txBody>
      </p:sp>
      <p:sp>
        <p:nvSpPr>
          <p:cNvPr id="8" name="Rectangle 7">
            <a:extLst>
              <a:ext uri="{FF2B5EF4-FFF2-40B4-BE49-F238E27FC236}">
                <a16:creationId xmlns:a16="http://schemas.microsoft.com/office/drawing/2014/main" id="{6CD5FDA0-ADA4-432C-BDEA-F4173A2E4C34}"/>
              </a:ext>
            </a:extLst>
          </p:cNvPr>
          <p:cNvSpPr/>
          <p:nvPr/>
        </p:nvSpPr>
        <p:spPr>
          <a:xfrm>
            <a:off x="428225" y="1529128"/>
            <a:ext cx="8074136" cy="685059"/>
          </a:xfrm>
          <a:prstGeom prst="rect">
            <a:avLst/>
          </a:prstGeom>
        </p:spPr>
        <p:txBody>
          <a:bodyPr wrap="square">
            <a:spAutoFit/>
          </a:bodyPr>
          <a:lstStyle/>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The Department is dedicated providing opportunities for community awareness in ongoing angling framework development and implementation.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9783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A14086F-200F-4185-B707-0374906CBF83}"/>
              </a:ext>
            </a:extLst>
          </p:cNvPr>
          <p:cNvGrpSpPr/>
          <p:nvPr/>
        </p:nvGrpSpPr>
        <p:grpSpPr>
          <a:xfrm>
            <a:off x="211048" y="208172"/>
            <a:ext cx="8721902" cy="6441655"/>
            <a:chOff x="233916" y="224959"/>
            <a:chExt cx="8721902" cy="6441655"/>
          </a:xfrm>
        </p:grpSpPr>
        <p:sp>
          <p:nvSpPr>
            <p:cNvPr id="13" name="Rounded Rectangle 2">
              <a:extLst>
                <a:ext uri="{FF2B5EF4-FFF2-40B4-BE49-F238E27FC236}">
                  <a16:creationId xmlns:a16="http://schemas.microsoft.com/office/drawing/2014/main" id="{6A9E511B-BE92-4B2E-9C89-5449D7633BBC}"/>
                </a:ext>
              </a:extLst>
            </p:cNvPr>
            <p:cNvSpPr/>
            <p:nvPr/>
          </p:nvSpPr>
          <p:spPr>
            <a:xfrm>
              <a:off x="233916" y="224959"/>
              <a:ext cx="8697837" cy="6441655"/>
            </a:xfrm>
            <a:prstGeom prst="roundRect">
              <a:avLst/>
            </a:prstGeom>
            <a:solidFill>
              <a:schemeClr val="bg1">
                <a:alpha val="75000"/>
              </a:schemeClr>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4" descr="Welcome to ODFW Online Sales - ODFW Permit Application">
              <a:extLst>
                <a:ext uri="{FF2B5EF4-FFF2-40B4-BE49-F238E27FC236}">
                  <a16:creationId xmlns:a16="http://schemas.microsoft.com/office/drawing/2014/main" id="{D538E154-FDFF-456E-919C-77F8871CEF55}"/>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640" y="5454556"/>
              <a:ext cx="861178" cy="1126380"/>
            </a:xfrm>
            <a:prstGeom prst="rect">
              <a:avLst/>
            </a:prstGeom>
            <a:solidFill>
              <a:schemeClr val="bg1"/>
            </a:solidFill>
          </p:spPr>
        </p:pic>
      </p:grpSp>
      <p:pic>
        <p:nvPicPr>
          <p:cNvPr id="2" name="Picture 1">
            <a:extLst>
              <a:ext uri="{FF2B5EF4-FFF2-40B4-BE49-F238E27FC236}">
                <a16:creationId xmlns:a16="http://schemas.microsoft.com/office/drawing/2014/main" id="{854679AF-1DED-461B-B0E9-78DCAA6A7C19}"/>
              </a:ext>
            </a:extLst>
          </p:cNvPr>
          <p:cNvPicPr>
            <a:picLocks noChangeAspect="1"/>
          </p:cNvPicPr>
          <p:nvPr/>
        </p:nvPicPr>
        <p:blipFill>
          <a:blip r:embed="rId3"/>
          <a:stretch>
            <a:fillRect/>
          </a:stretch>
        </p:blipFill>
        <p:spPr>
          <a:xfrm>
            <a:off x="1084872" y="1308121"/>
            <a:ext cx="8400322" cy="5267060"/>
          </a:xfrm>
          <a:prstGeom prst="rect">
            <a:avLst/>
          </a:prstGeom>
        </p:spPr>
      </p:pic>
      <p:sp>
        <p:nvSpPr>
          <p:cNvPr id="7" name="TextBox 6">
            <a:extLst>
              <a:ext uri="{FF2B5EF4-FFF2-40B4-BE49-F238E27FC236}">
                <a16:creationId xmlns:a16="http://schemas.microsoft.com/office/drawing/2014/main" id="{9543F86D-25B7-4EF8-83D6-85B64E636AD4}"/>
              </a:ext>
            </a:extLst>
          </p:cNvPr>
          <p:cNvSpPr txBox="1"/>
          <p:nvPr/>
        </p:nvSpPr>
        <p:spPr>
          <a:xfrm>
            <a:off x="2706874" y="460243"/>
            <a:ext cx="3730249" cy="584775"/>
          </a:xfrm>
          <a:prstGeom prst="rect">
            <a:avLst/>
          </a:prstGeom>
          <a:solidFill>
            <a:schemeClr val="accent6"/>
          </a:solidFill>
        </p:spPr>
        <p:txBody>
          <a:bodyPr wrap="square">
            <a:spAutoFit/>
          </a:bodyPr>
          <a:lstStyle/>
          <a:p>
            <a:pPr lvl="0" algn="ctr"/>
            <a:r>
              <a:rPr lang="en-US" sz="3200" b="1" dirty="0">
                <a:solidFill>
                  <a:schemeClr val="bg1"/>
                </a:solidFill>
              </a:rPr>
              <a:t>COMMUNICATIONS</a:t>
            </a:r>
          </a:p>
        </p:txBody>
      </p:sp>
      <p:sp>
        <p:nvSpPr>
          <p:cNvPr id="8" name="TextBox 7">
            <a:extLst>
              <a:ext uri="{FF2B5EF4-FFF2-40B4-BE49-F238E27FC236}">
                <a16:creationId xmlns:a16="http://schemas.microsoft.com/office/drawing/2014/main" id="{C409FC10-939E-4A3B-8027-512EC07604F5}"/>
              </a:ext>
            </a:extLst>
          </p:cNvPr>
          <p:cNvSpPr txBox="1"/>
          <p:nvPr/>
        </p:nvSpPr>
        <p:spPr>
          <a:xfrm>
            <a:off x="3249717" y="1082789"/>
            <a:ext cx="8431214" cy="461665"/>
          </a:xfrm>
          <a:prstGeom prst="rect">
            <a:avLst/>
          </a:prstGeom>
          <a:noFill/>
        </p:spPr>
        <p:txBody>
          <a:bodyPr wrap="square" rtlCol="0">
            <a:spAutoFit/>
          </a:bodyPr>
          <a:lstStyle/>
          <a:p>
            <a:r>
              <a:rPr lang="en-US" sz="2400" b="1" u="sng" dirty="0"/>
              <a:t>(8) Implementation Outreach </a:t>
            </a:r>
          </a:p>
        </p:txBody>
      </p:sp>
    </p:spTree>
    <p:extLst>
      <p:ext uri="{BB962C8B-B14F-4D97-AF65-F5344CB8AC3E}">
        <p14:creationId xmlns:p14="http://schemas.microsoft.com/office/powerpoint/2010/main" val="2644798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a:extLst>
              <a:ext uri="{FF2B5EF4-FFF2-40B4-BE49-F238E27FC236}">
                <a16:creationId xmlns:a16="http://schemas.microsoft.com/office/drawing/2014/main" id="{1AA65DA8-0610-4DBC-9007-B2B03590CE8F}"/>
              </a:ext>
            </a:extLst>
          </p:cNvPr>
          <p:cNvSpPr txBox="1"/>
          <p:nvPr/>
        </p:nvSpPr>
        <p:spPr>
          <a:xfrm>
            <a:off x="2510685" y="575252"/>
            <a:ext cx="3666345" cy="381964"/>
          </a:xfrm>
          <a:prstGeom prst="rect">
            <a:avLst/>
          </a:prstGeom>
          <a:noFill/>
        </p:spPr>
        <p:txBody>
          <a:bodyPr wrap="square">
            <a:spAutoFit/>
          </a:bodyPr>
          <a:lstStyle/>
          <a:p>
            <a:pPr algn="ctr"/>
            <a:r>
              <a:rPr lang="en-US" sz="1882" b="1" dirty="0">
                <a:solidFill>
                  <a:schemeClr val="accent2">
                    <a:lumMod val="75000"/>
                  </a:schemeClr>
                </a:solidFill>
              </a:rPr>
              <a:t>COMMUNITY EDUCATION</a:t>
            </a:r>
          </a:p>
        </p:txBody>
      </p:sp>
      <p:sp>
        <p:nvSpPr>
          <p:cNvPr id="57" name="Rectangle: Rounded Corners 56">
            <a:extLst>
              <a:ext uri="{FF2B5EF4-FFF2-40B4-BE49-F238E27FC236}">
                <a16:creationId xmlns:a16="http://schemas.microsoft.com/office/drawing/2014/main" id="{D23092E0-85AD-4F8C-81D6-8AA79BE3ABF4}"/>
              </a:ext>
            </a:extLst>
          </p:cNvPr>
          <p:cNvSpPr/>
          <p:nvPr/>
        </p:nvSpPr>
        <p:spPr>
          <a:xfrm>
            <a:off x="218438" y="1801213"/>
            <a:ext cx="2710122" cy="56381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12" b="1" u="sng" dirty="0">
                <a:solidFill>
                  <a:schemeClr val="bg1"/>
                </a:solidFill>
                <a:effectLst>
                  <a:outerShdw blurRad="38100" dist="38100" dir="2700000" algn="tl">
                    <a:srgbClr val="000000">
                      <a:alpha val="43137"/>
                    </a:srgbClr>
                  </a:outerShdw>
                </a:effectLst>
              </a:rPr>
              <a:t>State-wide General Awareness</a:t>
            </a:r>
          </a:p>
        </p:txBody>
      </p:sp>
      <p:sp>
        <p:nvSpPr>
          <p:cNvPr id="75" name="Rectangle: Rounded Corners 74">
            <a:extLst>
              <a:ext uri="{FF2B5EF4-FFF2-40B4-BE49-F238E27FC236}">
                <a16:creationId xmlns:a16="http://schemas.microsoft.com/office/drawing/2014/main" id="{13B59D1C-71FD-43EB-B6C5-12F083BAD7DB}"/>
              </a:ext>
            </a:extLst>
          </p:cNvPr>
          <p:cNvSpPr/>
          <p:nvPr/>
        </p:nvSpPr>
        <p:spPr>
          <a:xfrm>
            <a:off x="190047" y="4944925"/>
            <a:ext cx="2710123" cy="58892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76" b="1" u="sng" dirty="0">
                <a:solidFill>
                  <a:schemeClr val="tx1"/>
                </a:solidFill>
              </a:rPr>
              <a:t>Removing Angling Stress on Fish</a:t>
            </a:r>
          </a:p>
        </p:txBody>
      </p:sp>
      <p:sp>
        <p:nvSpPr>
          <p:cNvPr id="76" name="Rectangle: Rounded Corners 75">
            <a:extLst>
              <a:ext uri="{FF2B5EF4-FFF2-40B4-BE49-F238E27FC236}">
                <a16:creationId xmlns:a16="http://schemas.microsoft.com/office/drawing/2014/main" id="{94545A89-4CBF-43DA-82F1-C45DC6415ABA}"/>
              </a:ext>
            </a:extLst>
          </p:cNvPr>
          <p:cNvSpPr/>
          <p:nvPr/>
        </p:nvSpPr>
        <p:spPr>
          <a:xfrm>
            <a:off x="190050" y="5740151"/>
            <a:ext cx="2738513" cy="51440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76" b="1" u="sng" dirty="0">
                <a:solidFill>
                  <a:schemeClr val="tx1"/>
                </a:solidFill>
              </a:rPr>
              <a:t>Rebounding Fish and Aquatic Habitats</a:t>
            </a:r>
          </a:p>
        </p:txBody>
      </p:sp>
      <p:sp>
        <p:nvSpPr>
          <p:cNvPr id="81" name="Rectangle: Rounded Corners 80">
            <a:extLst>
              <a:ext uri="{FF2B5EF4-FFF2-40B4-BE49-F238E27FC236}">
                <a16:creationId xmlns:a16="http://schemas.microsoft.com/office/drawing/2014/main" id="{F595A015-663C-4764-96D9-953998FB440E}"/>
              </a:ext>
            </a:extLst>
          </p:cNvPr>
          <p:cNvSpPr/>
          <p:nvPr/>
        </p:nvSpPr>
        <p:spPr>
          <a:xfrm>
            <a:off x="175851" y="2583940"/>
            <a:ext cx="2738513" cy="590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76" b="1" u="sng" dirty="0">
                <a:solidFill>
                  <a:schemeClr val="tx1"/>
                </a:solidFill>
              </a:rPr>
              <a:t>Climate and Local Impacts</a:t>
            </a:r>
          </a:p>
        </p:txBody>
      </p:sp>
      <p:sp>
        <p:nvSpPr>
          <p:cNvPr id="45" name="Rectangle: Rounded Corners 44">
            <a:extLst>
              <a:ext uri="{FF2B5EF4-FFF2-40B4-BE49-F238E27FC236}">
                <a16:creationId xmlns:a16="http://schemas.microsoft.com/office/drawing/2014/main" id="{286BBD12-C86C-492F-8479-F6C4612E072D}"/>
              </a:ext>
            </a:extLst>
          </p:cNvPr>
          <p:cNvSpPr/>
          <p:nvPr/>
        </p:nvSpPr>
        <p:spPr>
          <a:xfrm>
            <a:off x="190047" y="4161889"/>
            <a:ext cx="2712636" cy="57474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76" b="1" u="sng" dirty="0">
                <a:solidFill>
                  <a:schemeClr val="tx1"/>
                </a:solidFill>
              </a:rPr>
              <a:t>Climate Variability</a:t>
            </a:r>
          </a:p>
        </p:txBody>
      </p:sp>
      <p:sp>
        <p:nvSpPr>
          <p:cNvPr id="44" name="Rectangle: Rounded Corners 43">
            <a:extLst>
              <a:ext uri="{FF2B5EF4-FFF2-40B4-BE49-F238E27FC236}">
                <a16:creationId xmlns:a16="http://schemas.microsoft.com/office/drawing/2014/main" id="{51568DBA-9A98-40E6-B77B-4EA1CCA52BFB}"/>
              </a:ext>
            </a:extLst>
          </p:cNvPr>
          <p:cNvSpPr/>
          <p:nvPr/>
        </p:nvSpPr>
        <p:spPr>
          <a:xfrm>
            <a:off x="190047" y="3371173"/>
            <a:ext cx="2738514" cy="57371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76" b="1" u="sng" dirty="0">
                <a:solidFill>
                  <a:schemeClr val="tx1"/>
                </a:solidFill>
              </a:rPr>
              <a:t>Reducing Angling Stress on Fish</a:t>
            </a:r>
          </a:p>
        </p:txBody>
      </p:sp>
      <p:sp>
        <p:nvSpPr>
          <p:cNvPr id="26" name="TextBox 25">
            <a:extLst>
              <a:ext uri="{FF2B5EF4-FFF2-40B4-BE49-F238E27FC236}">
                <a16:creationId xmlns:a16="http://schemas.microsoft.com/office/drawing/2014/main" id="{031DBF91-80A9-4F62-8257-30B3193354F4}"/>
              </a:ext>
            </a:extLst>
          </p:cNvPr>
          <p:cNvSpPr txBox="1"/>
          <p:nvPr/>
        </p:nvSpPr>
        <p:spPr>
          <a:xfrm>
            <a:off x="3048556" y="1893695"/>
            <a:ext cx="5604745" cy="381899"/>
          </a:xfrm>
          <a:prstGeom prst="rect">
            <a:avLst/>
          </a:prstGeom>
          <a:noFill/>
        </p:spPr>
        <p:txBody>
          <a:bodyPr wrap="square">
            <a:spAutoFit/>
          </a:bodyPr>
          <a:lstStyle/>
          <a:p>
            <a:pPr marL="100847" indent="-100847">
              <a:buFont typeface="Arial" panose="020B0604020202020204" pitchFamily="34" charset="0"/>
              <a:buChar char="•"/>
            </a:pPr>
            <a:r>
              <a:rPr lang="en-US" sz="941" dirty="0"/>
              <a:t>Climate change impacts on Oregon fish and wildlife. </a:t>
            </a:r>
          </a:p>
          <a:p>
            <a:pPr marL="100847" indent="-100847">
              <a:buFont typeface="Arial" panose="020B0604020202020204" pitchFamily="34" charset="0"/>
              <a:buChar char="•"/>
            </a:pPr>
            <a:r>
              <a:rPr lang="en-US" sz="941" dirty="0"/>
              <a:t>Interconnections of Agency Policies to protect and enhance fish and wildlife.</a:t>
            </a:r>
          </a:p>
        </p:txBody>
      </p:sp>
      <p:sp>
        <p:nvSpPr>
          <p:cNvPr id="28" name="TextBox 27">
            <a:extLst>
              <a:ext uri="{FF2B5EF4-FFF2-40B4-BE49-F238E27FC236}">
                <a16:creationId xmlns:a16="http://schemas.microsoft.com/office/drawing/2014/main" id="{8324AEAB-E4C9-4BFE-BD9B-0328F4064ACB}"/>
              </a:ext>
            </a:extLst>
          </p:cNvPr>
          <p:cNvSpPr txBox="1"/>
          <p:nvPr/>
        </p:nvSpPr>
        <p:spPr>
          <a:xfrm>
            <a:off x="3048555" y="2741173"/>
            <a:ext cx="5690441" cy="381899"/>
          </a:xfrm>
          <a:prstGeom prst="rect">
            <a:avLst/>
          </a:prstGeom>
          <a:noFill/>
        </p:spPr>
        <p:txBody>
          <a:bodyPr wrap="square">
            <a:spAutoFit/>
          </a:bodyPr>
          <a:lstStyle/>
          <a:p>
            <a:pPr marL="64430" indent="-64430">
              <a:buFont typeface="Arial" panose="020B0604020202020204" pitchFamily="34" charset="0"/>
              <a:buChar char="•"/>
            </a:pPr>
            <a:r>
              <a:rPr lang="en-US" sz="941" b="1" dirty="0"/>
              <a:t>Climate impacts by Oregon region </a:t>
            </a:r>
            <a:r>
              <a:rPr lang="en-US" sz="941" dirty="0"/>
              <a:t>– how regional variability in conditions impact aquatic habitats as well as fish health and behavior (i.e., fish stress).</a:t>
            </a:r>
          </a:p>
        </p:txBody>
      </p:sp>
      <p:sp>
        <p:nvSpPr>
          <p:cNvPr id="30" name="TextBox 29">
            <a:extLst>
              <a:ext uri="{FF2B5EF4-FFF2-40B4-BE49-F238E27FC236}">
                <a16:creationId xmlns:a16="http://schemas.microsoft.com/office/drawing/2014/main" id="{611C96F9-3367-4E7A-BF93-29B17B41924A}"/>
              </a:ext>
            </a:extLst>
          </p:cNvPr>
          <p:cNvSpPr txBox="1"/>
          <p:nvPr/>
        </p:nvSpPr>
        <p:spPr>
          <a:xfrm>
            <a:off x="3048556" y="3588652"/>
            <a:ext cx="5604745" cy="237116"/>
          </a:xfrm>
          <a:prstGeom prst="rect">
            <a:avLst/>
          </a:prstGeom>
          <a:noFill/>
        </p:spPr>
        <p:txBody>
          <a:bodyPr wrap="square">
            <a:spAutoFit/>
          </a:bodyPr>
          <a:lstStyle/>
          <a:p>
            <a:pPr marL="64430" indent="-64430">
              <a:buFont typeface="Arial" panose="020B0604020202020204" pitchFamily="34" charset="0"/>
              <a:buChar char="•"/>
            </a:pPr>
            <a:r>
              <a:rPr lang="en-US" sz="941" dirty="0"/>
              <a:t>Importance of</a:t>
            </a:r>
            <a:r>
              <a:rPr lang="en-US" sz="941" b="1" dirty="0"/>
              <a:t> “Good Fishing Practices” </a:t>
            </a:r>
            <a:r>
              <a:rPr lang="en-US" sz="941" dirty="0"/>
              <a:t>– how to reduce stress on already stressed fish and aquatic habitats. </a:t>
            </a:r>
          </a:p>
        </p:txBody>
      </p:sp>
      <p:sp>
        <p:nvSpPr>
          <p:cNvPr id="32" name="TextBox 31">
            <a:extLst>
              <a:ext uri="{FF2B5EF4-FFF2-40B4-BE49-F238E27FC236}">
                <a16:creationId xmlns:a16="http://schemas.microsoft.com/office/drawing/2014/main" id="{F81391AA-A990-4C39-8715-5229378054F0}"/>
              </a:ext>
            </a:extLst>
          </p:cNvPr>
          <p:cNvSpPr txBox="1"/>
          <p:nvPr/>
        </p:nvSpPr>
        <p:spPr>
          <a:xfrm>
            <a:off x="3048556" y="4277270"/>
            <a:ext cx="5604745" cy="381899"/>
          </a:xfrm>
          <a:prstGeom prst="rect">
            <a:avLst/>
          </a:prstGeom>
          <a:noFill/>
        </p:spPr>
        <p:txBody>
          <a:bodyPr wrap="square">
            <a:spAutoFit/>
          </a:bodyPr>
          <a:lstStyle/>
          <a:p>
            <a:pPr marL="64430" indent="-64430">
              <a:buFont typeface="Arial" panose="020B0604020202020204" pitchFamily="34" charset="0"/>
              <a:buChar char="•"/>
            </a:pPr>
            <a:r>
              <a:rPr lang="en-US" sz="941" b="1" dirty="0"/>
              <a:t>Duration of Climate Impacts </a:t>
            </a:r>
            <a:r>
              <a:rPr lang="en-US" sz="941" dirty="0"/>
              <a:t>– how short/long an event is, and how it impacts aquatic habitats and fish stress. </a:t>
            </a:r>
          </a:p>
          <a:p>
            <a:pPr marL="64430" indent="-64430">
              <a:buFont typeface="Arial" panose="020B0604020202020204" pitchFamily="34" charset="0"/>
              <a:buChar char="•"/>
            </a:pPr>
            <a:r>
              <a:rPr lang="en-US" sz="941" b="1" dirty="0"/>
              <a:t>Intensity of Climate Impacts </a:t>
            </a:r>
            <a:r>
              <a:rPr lang="en-US" sz="941" dirty="0"/>
              <a:t>–</a:t>
            </a:r>
            <a:r>
              <a:rPr lang="en-US" sz="941" b="1" dirty="0"/>
              <a:t> </a:t>
            </a:r>
            <a:r>
              <a:rPr lang="en-US" sz="941" dirty="0"/>
              <a:t>how extreme an event is, and how it impacts aquatic habitats and fish stress. </a:t>
            </a:r>
            <a:endParaRPr lang="en-US" sz="941" b="1" dirty="0"/>
          </a:p>
        </p:txBody>
      </p:sp>
      <p:sp>
        <p:nvSpPr>
          <p:cNvPr id="34" name="TextBox 33">
            <a:extLst>
              <a:ext uri="{FF2B5EF4-FFF2-40B4-BE49-F238E27FC236}">
                <a16:creationId xmlns:a16="http://schemas.microsoft.com/office/drawing/2014/main" id="{2E899EE9-8375-4FDF-AC17-40CF1B0E6A6E}"/>
              </a:ext>
            </a:extLst>
          </p:cNvPr>
          <p:cNvSpPr txBox="1"/>
          <p:nvPr/>
        </p:nvSpPr>
        <p:spPr>
          <a:xfrm>
            <a:off x="3048556" y="5067393"/>
            <a:ext cx="5604745" cy="381899"/>
          </a:xfrm>
          <a:prstGeom prst="rect">
            <a:avLst/>
          </a:prstGeom>
          <a:noFill/>
        </p:spPr>
        <p:txBody>
          <a:bodyPr wrap="square">
            <a:spAutoFit/>
          </a:bodyPr>
          <a:lstStyle/>
          <a:p>
            <a:pPr marL="64430" indent="-64430">
              <a:buFont typeface="Arial" panose="020B0604020202020204" pitchFamily="34" charset="0"/>
              <a:buChar char="•"/>
            </a:pPr>
            <a:r>
              <a:rPr lang="en-US" sz="941" dirty="0"/>
              <a:t>Importance of a “</a:t>
            </a:r>
            <a:r>
              <a:rPr lang="en-US" sz="941" b="1" dirty="0"/>
              <a:t>Proactive Approach</a:t>
            </a:r>
            <a:r>
              <a:rPr lang="en-US" sz="941" dirty="0"/>
              <a:t>” – how removing fishing pressure completely now will help promote more angling opportunities in the future. </a:t>
            </a:r>
          </a:p>
        </p:txBody>
      </p:sp>
      <p:sp>
        <p:nvSpPr>
          <p:cNvPr id="36" name="TextBox 35">
            <a:extLst>
              <a:ext uri="{FF2B5EF4-FFF2-40B4-BE49-F238E27FC236}">
                <a16:creationId xmlns:a16="http://schemas.microsoft.com/office/drawing/2014/main" id="{A7943571-4D7D-4BBF-99AA-5C7A70C20DC9}"/>
              </a:ext>
            </a:extLst>
          </p:cNvPr>
          <p:cNvSpPr txBox="1"/>
          <p:nvPr/>
        </p:nvSpPr>
        <p:spPr>
          <a:xfrm>
            <a:off x="3048556" y="5800148"/>
            <a:ext cx="5604745" cy="381899"/>
          </a:xfrm>
          <a:prstGeom prst="rect">
            <a:avLst/>
          </a:prstGeom>
          <a:noFill/>
        </p:spPr>
        <p:txBody>
          <a:bodyPr wrap="square">
            <a:spAutoFit/>
          </a:bodyPr>
          <a:lstStyle/>
          <a:p>
            <a:pPr marL="64430" indent="-64430">
              <a:buFont typeface="Arial" panose="020B0604020202020204" pitchFamily="34" charset="0"/>
              <a:buChar char="•"/>
            </a:pPr>
            <a:r>
              <a:rPr lang="en-US" sz="941" dirty="0"/>
              <a:t>Importance of </a:t>
            </a:r>
            <a:r>
              <a:rPr lang="en-US" sz="941" b="1" dirty="0"/>
              <a:t>“Gradual Return to Fishing” </a:t>
            </a:r>
            <a:r>
              <a:rPr lang="en-US" sz="941" dirty="0"/>
              <a:t>–</a:t>
            </a:r>
            <a:r>
              <a:rPr lang="en-US" sz="941" b="1" dirty="0"/>
              <a:t> </a:t>
            </a:r>
            <a:r>
              <a:rPr lang="en-US" sz="941" dirty="0"/>
              <a:t>following climate impacts, aquatic habitats and fish need time to reduce stress levels. Reduced fishing pressure through limited angling stress allows time to recover.  </a:t>
            </a:r>
            <a:endParaRPr lang="en-US" sz="941" b="1" dirty="0"/>
          </a:p>
        </p:txBody>
      </p:sp>
      <p:sp>
        <p:nvSpPr>
          <p:cNvPr id="46" name="TextBox 45">
            <a:extLst>
              <a:ext uri="{FF2B5EF4-FFF2-40B4-BE49-F238E27FC236}">
                <a16:creationId xmlns:a16="http://schemas.microsoft.com/office/drawing/2014/main" id="{C23D1EA1-C320-4C20-B7E8-6621EFC9B519}"/>
              </a:ext>
            </a:extLst>
          </p:cNvPr>
          <p:cNvSpPr txBox="1"/>
          <p:nvPr/>
        </p:nvSpPr>
        <p:spPr>
          <a:xfrm>
            <a:off x="4140566" y="1496520"/>
            <a:ext cx="2710121" cy="273280"/>
          </a:xfrm>
          <a:prstGeom prst="rect">
            <a:avLst/>
          </a:prstGeom>
          <a:noFill/>
        </p:spPr>
        <p:txBody>
          <a:bodyPr wrap="square">
            <a:spAutoFit/>
          </a:bodyPr>
          <a:lstStyle/>
          <a:p>
            <a:pPr algn="ctr"/>
            <a:r>
              <a:rPr lang="en-US" sz="1176" b="1" dirty="0"/>
              <a:t>General Information Topics </a:t>
            </a:r>
          </a:p>
        </p:txBody>
      </p:sp>
      <p:sp>
        <p:nvSpPr>
          <p:cNvPr id="49" name="Arrow: Up-Down 48">
            <a:extLst>
              <a:ext uri="{FF2B5EF4-FFF2-40B4-BE49-F238E27FC236}">
                <a16:creationId xmlns:a16="http://schemas.microsoft.com/office/drawing/2014/main" id="{B25C06E7-5114-4410-822D-025FD0A72A47}"/>
              </a:ext>
            </a:extLst>
          </p:cNvPr>
          <p:cNvSpPr/>
          <p:nvPr/>
        </p:nvSpPr>
        <p:spPr>
          <a:xfrm>
            <a:off x="2510685" y="2271475"/>
            <a:ext cx="219192" cy="356328"/>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9"/>
          </a:p>
        </p:txBody>
      </p:sp>
      <p:sp>
        <p:nvSpPr>
          <p:cNvPr id="50" name="Arrow: Up-Down 49">
            <a:extLst>
              <a:ext uri="{FF2B5EF4-FFF2-40B4-BE49-F238E27FC236}">
                <a16:creationId xmlns:a16="http://schemas.microsoft.com/office/drawing/2014/main" id="{3C26B088-5347-4296-ADA3-ED25C2BD77EF}"/>
              </a:ext>
            </a:extLst>
          </p:cNvPr>
          <p:cNvSpPr/>
          <p:nvPr/>
        </p:nvSpPr>
        <p:spPr>
          <a:xfrm>
            <a:off x="2510685" y="3098064"/>
            <a:ext cx="219192" cy="356328"/>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9"/>
          </a:p>
        </p:txBody>
      </p:sp>
      <p:sp>
        <p:nvSpPr>
          <p:cNvPr id="51" name="Arrow: Up-Down 50">
            <a:extLst>
              <a:ext uri="{FF2B5EF4-FFF2-40B4-BE49-F238E27FC236}">
                <a16:creationId xmlns:a16="http://schemas.microsoft.com/office/drawing/2014/main" id="{FDA52A0F-A86C-4786-BABD-93976DFD5890}"/>
              </a:ext>
            </a:extLst>
          </p:cNvPr>
          <p:cNvSpPr/>
          <p:nvPr/>
        </p:nvSpPr>
        <p:spPr>
          <a:xfrm>
            <a:off x="2510685" y="3876631"/>
            <a:ext cx="219192" cy="356328"/>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9"/>
          </a:p>
        </p:txBody>
      </p:sp>
      <p:sp>
        <p:nvSpPr>
          <p:cNvPr id="52" name="Arrow: Up-Down 51">
            <a:extLst>
              <a:ext uri="{FF2B5EF4-FFF2-40B4-BE49-F238E27FC236}">
                <a16:creationId xmlns:a16="http://schemas.microsoft.com/office/drawing/2014/main" id="{038AA630-5143-444B-9821-969B0042AD75}"/>
              </a:ext>
            </a:extLst>
          </p:cNvPr>
          <p:cNvSpPr/>
          <p:nvPr/>
        </p:nvSpPr>
        <p:spPr>
          <a:xfrm>
            <a:off x="2510685" y="4661623"/>
            <a:ext cx="219192" cy="356328"/>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9"/>
          </a:p>
        </p:txBody>
      </p:sp>
      <p:sp>
        <p:nvSpPr>
          <p:cNvPr id="54" name="Arrow: Up-Down 53">
            <a:extLst>
              <a:ext uri="{FF2B5EF4-FFF2-40B4-BE49-F238E27FC236}">
                <a16:creationId xmlns:a16="http://schemas.microsoft.com/office/drawing/2014/main" id="{4B908C28-AE37-4A1D-B8EC-8B56DBF11E60}"/>
              </a:ext>
            </a:extLst>
          </p:cNvPr>
          <p:cNvSpPr/>
          <p:nvPr/>
        </p:nvSpPr>
        <p:spPr>
          <a:xfrm>
            <a:off x="2510685" y="5458835"/>
            <a:ext cx="219192" cy="356328"/>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9"/>
          </a:p>
        </p:txBody>
      </p:sp>
      <p:sp>
        <p:nvSpPr>
          <p:cNvPr id="23" name="TextBox 22">
            <a:extLst>
              <a:ext uri="{FF2B5EF4-FFF2-40B4-BE49-F238E27FC236}">
                <a16:creationId xmlns:a16="http://schemas.microsoft.com/office/drawing/2014/main" id="{F9A41C29-244B-4F92-8A78-BCFC37627447}"/>
              </a:ext>
            </a:extLst>
          </p:cNvPr>
          <p:cNvSpPr txBox="1"/>
          <p:nvPr/>
        </p:nvSpPr>
        <p:spPr>
          <a:xfrm>
            <a:off x="2706874" y="460243"/>
            <a:ext cx="3730249" cy="584775"/>
          </a:xfrm>
          <a:prstGeom prst="rect">
            <a:avLst/>
          </a:prstGeom>
          <a:solidFill>
            <a:schemeClr val="accent6"/>
          </a:solidFill>
        </p:spPr>
        <p:txBody>
          <a:bodyPr wrap="square">
            <a:spAutoFit/>
          </a:bodyPr>
          <a:lstStyle/>
          <a:p>
            <a:pPr lvl="0" algn="ctr"/>
            <a:r>
              <a:rPr lang="en-US" sz="3200" b="1" dirty="0">
                <a:solidFill>
                  <a:schemeClr val="bg1"/>
                </a:solidFill>
              </a:rPr>
              <a:t>COMMUNICATIONS</a:t>
            </a:r>
          </a:p>
        </p:txBody>
      </p:sp>
    </p:spTree>
    <p:extLst>
      <p:ext uri="{BB962C8B-B14F-4D97-AF65-F5344CB8AC3E}">
        <p14:creationId xmlns:p14="http://schemas.microsoft.com/office/powerpoint/2010/main" val="2447346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Arrow: Right 119">
            <a:extLst>
              <a:ext uri="{FF2B5EF4-FFF2-40B4-BE49-F238E27FC236}">
                <a16:creationId xmlns:a16="http://schemas.microsoft.com/office/drawing/2014/main" id="{61C3EF1F-DD79-4A8D-991A-615D8516992B}"/>
              </a:ext>
            </a:extLst>
          </p:cNvPr>
          <p:cNvSpPr/>
          <p:nvPr/>
        </p:nvSpPr>
        <p:spPr>
          <a:xfrm rot="10800000" flipH="1">
            <a:off x="3980965" y="4335047"/>
            <a:ext cx="1887749" cy="229069"/>
          </a:xfrm>
          <a:prstGeom prst="rightArrow">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p>
        </p:txBody>
      </p:sp>
      <p:sp>
        <p:nvSpPr>
          <p:cNvPr id="84" name="Arrow: Right 83">
            <a:extLst>
              <a:ext uri="{FF2B5EF4-FFF2-40B4-BE49-F238E27FC236}">
                <a16:creationId xmlns:a16="http://schemas.microsoft.com/office/drawing/2014/main" id="{491EB230-9867-4816-9DEF-EE9B94E61F87}"/>
              </a:ext>
            </a:extLst>
          </p:cNvPr>
          <p:cNvSpPr/>
          <p:nvPr/>
        </p:nvSpPr>
        <p:spPr>
          <a:xfrm rot="10800000" flipH="1">
            <a:off x="5671839" y="5811369"/>
            <a:ext cx="203411" cy="185385"/>
          </a:xfrm>
          <a:prstGeom prst="rightArrow">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p>
        </p:txBody>
      </p:sp>
      <p:sp>
        <p:nvSpPr>
          <p:cNvPr id="83" name="Arrow: Right 82">
            <a:extLst>
              <a:ext uri="{FF2B5EF4-FFF2-40B4-BE49-F238E27FC236}">
                <a16:creationId xmlns:a16="http://schemas.microsoft.com/office/drawing/2014/main" id="{F0FD9F78-9DEF-4E88-B466-A064B6CF5D0C}"/>
              </a:ext>
            </a:extLst>
          </p:cNvPr>
          <p:cNvSpPr/>
          <p:nvPr/>
        </p:nvSpPr>
        <p:spPr>
          <a:xfrm rot="10800000" flipH="1">
            <a:off x="5652966" y="4897085"/>
            <a:ext cx="203411" cy="185385"/>
          </a:xfrm>
          <a:prstGeom prst="rightArrow">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p>
        </p:txBody>
      </p:sp>
      <p:sp>
        <p:nvSpPr>
          <p:cNvPr id="78" name="Arrow: Right 77">
            <a:extLst>
              <a:ext uri="{FF2B5EF4-FFF2-40B4-BE49-F238E27FC236}">
                <a16:creationId xmlns:a16="http://schemas.microsoft.com/office/drawing/2014/main" id="{B22D4A30-77A8-4D6B-B49F-6605C1A99E35}"/>
              </a:ext>
            </a:extLst>
          </p:cNvPr>
          <p:cNvSpPr/>
          <p:nvPr/>
        </p:nvSpPr>
        <p:spPr>
          <a:xfrm rot="10800000" flipH="1">
            <a:off x="3994275" y="4133319"/>
            <a:ext cx="203411" cy="185385"/>
          </a:xfrm>
          <a:prstGeom prst="rightArrow">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p>
        </p:txBody>
      </p:sp>
      <p:sp>
        <p:nvSpPr>
          <p:cNvPr id="77" name="Arrow: Right 76">
            <a:extLst>
              <a:ext uri="{FF2B5EF4-FFF2-40B4-BE49-F238E27FC236}">
                <a16:creationId xmlns:a16="http://schemas.microsoft.com/office/drawing/2014/main" id="{1BB19CA6-7CE6-40E9-A065-4A3EC0A653E9}"/>
              </a:ext>
            </a:extLst>
          </p:cNvPr>
          <p:cNvSpPr/>
          <p:nvPr/>
        </p:nvSpPr>
        <p:spPr>
          <a:xfrm rot="10800000" flipH="1">
            <a:off x="3985526" y="3361768"/>
            <a:ext cx="203411" cy="185385"/>
          </a:xfrm>
          <a:prstGeom prst="rightArrow">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p>
        </p:txBody>
      </p:sp>
      <p:sp>
        <p:nvSpPr>
          <p:cNvPr id="73" name="Arrow: Right 72">
            <a:extLst>
              <a:ext uri="{FF2B5EF4-FFF2-40B4-BE49-F238E27FC236}">
                <a16:creationId xmlns:a16="http://schemas.microsoft.com/office/drawing/2014/main" id="{0D733463-050E-44E6-828B-CD03ED6E3196}"/>
              </a:ext>
            </a:extLst>
          </p:cNvPr>
          <p:cNvSpPr/>
          <p:nvPr/>
        </p:nvSpPr>
        <p:spPr>
          <a:xfrm rot="10800000" flipH="1">
            <a:off x="2417821" y="2637475"/>
            <a:ext cx="203411" cy="185385"/>
          </a:xfrm>
          <a:prstGeom prst="rightArrow">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p>
        </p:txBody>
      </p:sp>
      <p:sp>
        <p:nvSpPr>
          <p:cNvPr id="72" name="Arrow: Right 71">
            <a:extLst>
              <a:ext uri="{FF2B5EF4-FFF2-40B4-BE49-F238E27FC236}">
                <a16:creationId xmlns:a16="http://schemas.microsoft.com/office/drawing/2014/main" id="{E93DBAF7-9663-4B45-AE04-EF13D1E61C9A}"/>
              </a:ext>
            </a:extLst>
          </p:cNvPr>
          <p:cNvSpPr/>
          <p:nvPr/>
        </p:nvSpPr>
        <p:spPr>
          <a:xfrm rot="10800000" flipH="1">
            <a:off x="2417821" y="2146766"/>
            <a:ext cx="203411" cy="185385"/>
          </a:xfrm>
          <a:prstGeom prst="rightArrow">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p>
        </p:txBody>
      </p:sp>
      <p:sp>
        <p:nvSpPr>
          <p:cNvPr id="69" name="Arrow: Right 68">
            <a:extLst>
              <a:ext uri="{FF2B5EF4-FFF2-40B4-BE49-F238E27FC236}">
                <a16:creationId xmlns:a16="http://schemas.microsoft.com/office/drawing/2014/main" id="{736CD191-DFB4-4AA0-AAF6-3DD4387B193A}"/>
              </a:ext>
            </a:extLst>
          </p:cNvPr>
          <p:cNvSpPr/>
          <p:nvPr/>
        </p:nvSpPr>
        <p:spPr>
          <a:xfrm rot="16200000" flipH="1">
            <a:off x="3725351" y="3848089"/>
            <a:ext cx="185386" cy="36520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a:p>
        </p:txBody>
      </p:sp>
      <p:grpSp>
        <p:nvGrpSpPr>
          <p:cNvPr id="4" name="Group 3">
            <a:extLst>
              <a:ext uri="{FF2B5EF4-FFF2-40B4-BE49-F238E27FC236}">
                <a16:creationId xmlns:a16="http://schemas.microsoft.com/office/drawing/2014/main" id="{316C8C5C-D16C-45F3-A96C-7811E19002CB}"/>
              </a:ext>
            </a:extLst>
          </p:cNvPr>
          <p:cNvGrpSpPr/>
          <p:nvPr/>
        </p:nvGrpSpPr>
        <p:grpSpPr>
          <a:xfrm>
            <a:off x="218984" y="965497"/>
            <a:ext cx="5501355" cy="5619447"/>
            <a:chOff x="869182" y="238007"/>
            <a:chExt cx="9352304" cy="9553060"/>
          </a:xfrm>
        </p:grpSpPr>
        <p:sp>
          <p:nvSpPr>
            <p:cNvPr id="74" name="TextBox 73">
              <a:extLst>
                <a:ext uri="{FF2B5EF4-FFF2-40B4-BE49-F238E27FC236}">
                  <a16:creationId xmlns:a16="http://schemas.microsoft.com/office/drawing/2014/main" id="{1AA65DA8-0610-4DBC-9007-B2B03590CE8F}"/>
                </a:ext>
              </a:extLst>
            </p:cNvPr>
            <p:cNvSpPr txBox="1"/>
            <p:nvPr/>
          </p:nvSpPr>
          <p:spPr>
            <a:xfrm>
              <a:off x="1045107" y="238007"/>
              <a:ext cx="3386172" cy="464576"/>
            </a:xfrm>
            <a:prstGeom prst="rect">
              <a:avLst/>
            </a:prstGeom>
            <a:noFill/>
          </p:spPr>
          <p:txBody>
            <a:bodyPr wrap="square">
              <a:spAutoFit/>
            </a:bodyPr>
            <a:lstStyle/>
            <a:p>
              <a:pPr algn="ctr"/>
              <a:r>
                <a:rPr lang="en-US" sz="1176" b="1" dirty="0">
                  <a:solidFill>
                    <a:schemeClr val="accent2">
                      <a:lumMod val="75000"/>
                    </a:schemeClr>
                  </a:solidFill>
                </a:rPr>
                <a:t>COMMUNITY EDUCATION</a:t>
              </a:r>
            </a:p>
          </p:txBody>
        </p:sp>
        <p:sp>
          <p:nvSpPr>
            <p:cNvPr id="57" name="Rectangle: Rounded Corners 56">
              <a:extLst>
                <a:ext uri="{FF2B5EF4-FFF2-40B4-BE49-F238E27FC236}">
                  <a16:creationId xmlns:a16="http://schemas.microsoft.com/office/drawing/2014/main" id="{D23092E0-85AD-4F8C-81D6-8AA79BE3ABF4}"/>
                </a:ext>
              </a:extLst>
            </p:cNvPr>
            <p:cNvSpPr/>
            <p:nvPr/>
          </p:nvSpPr>
          <p:spPr>
            <a:xfrm>
              <a:off x="869182" y="655465"/>
              <a:ext cx="3738023" cy="876696"/>
            </a:xfrm>
            <a:prstGeom prst="roundRect">
              <a:avLst>
                <a:gd name="adj"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76" b="1" u="sng" dirty="0">
                  <a:solidFill>
                    <a:schemeClr val="bg1"/>
                  </a:solidFill>
                  <a:effectLst>
                    <a:outerShdw blurRad="38100" dist="38100" dir="2700000" algn="tl">
                      <a:srgbClr val="000000">
                        <a:alpha val="43137"/>
                      </a:srgbClr>
                    </a:outerShdw>
                  </a:effectLst>
                </a:rPr>
                <a:t>State-wide General Awareness</a:t>
              </a:r>
            </a:p>
          </p:txBody>
        </p:sp>
        <p:sp>
          <p:nvSpPr>
            <p:cNvPr id="44" name="Rectangle: Rounded Corners 43">
              <a:extLst>
                <a:ext uri="{FF2B5EF4-FFF2-40B4-BE49-F238E27FC236}">
                  <a16:creationId xmlns:a16="http://schemas.microsoft.com/office/drawing/2014/main" id="{51568DBA-9A98-40E6-B77B-4EA1CCA52BFB}"/>
                </a:ext>
              </a:extLst>
            </p:cNvPr>
            <p:cNvSpPr/>
            <p:nvPr/>
          </p:nvSpPr>
          <p:spPr>
            <a:xfrm>
              <a:off x="2353748" y="4109526"/>
              <a:ext cx="4939983" cy="8211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b="1" u="sng" dirty="0">
                  <a:solidFill>
                    <a:schemeClr val="tx1"/>
                  </a:solidFill>
                </a:rPr>
                <a:t>Reducing Angling Stress on Fish</a:t>
              </a:r>
            </a:p>
          </p:txBody>
        </p:sp>
        <p:sp>
          <p:nvSpPr>
            <p:cNvPr id="75" name="Rectangle: Rounded Corners 74">
              <a:extLst>
                <a:ext uri="{FF2B5EF4-FFF2-40B4-BE49-F238E27FC236}">
                  <a16:creationId xmlns:a16="http://schemas.microsoft.com/office/drawing/2014/main" id="{13B59D1C-71FD-43EB-B6C5-12F083BAD7DB}"/>
                </a:ext>
              </a:extLst>
            </p:cNvPr>
            <p:cNvSpPr/>
            <p:nvPr/>
          </p:nvSpPr>
          <p:spPr>
            <a:xfrm>
              <a:off x="5114127" y="6780760"/>
              <a:ext cx="5097052" cy="66650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b="1" u="sng" dirty="0">
                  <a:solidFill>
                    <a:schemeClr val="tx1"/>
                  </a:solidFill>
                </a:rPr>
                <a:t>Removing Angling Stress on Fish</a:t>
              </a:r>
            </a:p>
          </p:txBody>
        </p:sp>
        <p:sp>
          <p:nvSpPr>
            <p:cNvPr id="76" name="Rectangle: Rounded Corners 75">
              <a:extLst>
                <a:ext uri="{FF2B5EF4-FFF2-40B4-BE49-F238E27FC236}">
                  <a16:creationId xmlns:a16="http://schemas.microsoft.com/office/drawing/2014/main" id="{94545A89-4CBF-43DA-82F1-C45DC6415ABA}"/>
                </a:ext>
              </a:extLst>
            </p:cNvPr>
            <p:cNvSpPr/>
            <p:nvPr/>
          </p:nvSpPr>
          <p:spPr>
            <a:xfrm>
              <a:off x="5114127" y="7754604"/>
              <a:ext cx="5107359" cy="2036463"/>
            </a:xfrm>
            <a:prstGeom prst="roundRect">
              <a:avLst>
                <a:gd name="adj" fmla="val 721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b="1" u="sng" dirty="0">
                  <a:solidFill>
                    <a:schemeClr val="tx1"/>
                  </a:solidFill>
                </a:rPr>
                <a:t>Rebounding Fish and Aquatic Habitats</a:t>
              </a:r>
            </a:p>
          </p:txBody>
        </p:sp>
        <p:sp>
          <p:nvSpPr>
            <p:cNvPr id="81" name="Rectangle: Rounded Corners 80">
              <a:extLst>
                <a:ext uri="{FF2B5EF4-FFF2-40B4-BE49-F238E27FC236}">
                  <a16:creationId xmlns:a16="http://schemas.microsoft.com/office/drawing/2014/main" id="{F595A015-663C-4764-96D9-953998FB440E}"/>
                </a:ext>
              </a:extLst>
            </p:cNvPr>
            <p:cNvSpPr/>
            <p:nvPr/>
          </p:nvSpPr>
          <p:spPr>
            <a:xfrm>
              <a:off x="869183" y="1901493"/>
              <a:ext cx="3786286" cy="178379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b="1" u="sng" dirty="0">
                  <a:solidFill>
                    <a:schemeClr val="tx1"/>
                  </a:solidFill>
                </a:rPr>
                <a:t>Climate and Local Impacts</a:t>
              </a:r>
            </a:p>
          </p:txBody>
        </p:sp>
        <p:sp>
          <p:nvSpPr>
            <p:cNvPr id="45" name="Rectangle: Rounded Corners 44">
              <a:extLst>
                <a:ext uri="{FF2B5EF4-FFF2-40B4-BE49-F238E27FC236}">
                  <a16:creationId xmlns:a16="http://schemas.microsoft.com/office/drawing/2014/main" id="{286BBD12-C86C-492F-8479-F6C4612E072D}"/>
                </a:ext>
              </a:extLst>
            </p:cNvPr>
            <p:cNvSpPr/>
            <p:nvPr/>
          </p:nvSpPr>
          <p:spPr>
            <a:xfrm>
              <a:off x="2376033" y="5302338"/>
              <a:ext cx="4932722" cy="1074548"/>
            </a:xfrm>
            <a:prstGeom prst="roundRect">
              <a:avLst>
                <a:gd name="adj" fmla="val 1368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b="1" u="sng" dirty="0">
                  <a:solidFill>
                    <a:schemeClr val="tx1"/>
                  </a:solidFill>
                </a:rPr>
                <a:t>Climate Variability</a:t>
              </a:r>
            </a:p>
          </p:txBody>
        </p:sp>
      </p:grpSp>
      <p:grpSp>
        <p:nvGrpSpPr>
          <p:cNvPr id="2" name="Group 1">
            <a:extLst>
              <a:ext uri="{FF2B5EF4-FFF2-40B4-BE49-F238E27FC236}">
                <a16:creationId xmlns:a16="http://schemas.microsoft.com/office/drawing/2014/main" id="{FE903E28-14EE-4240-87B8-4F71802EF58F}"/>
              </a:ext>
            </a:extLst>
          </p:cNvPr>
          <p:cNvGrpSpPr/>
          <p:nvPr/>
        </p:nvGrpSpPr>
        <p:grpSpPr>
          <a:xfrm>
            <a:off x="2716010" y="1526863"/>
            <a:ext cx="6293056" cy="5080865"/>
            <a:chOff x="2190982" y="-338778"/>
            <a:chExt cx="13350254" cy="10168577"/>
          </a:xfrm>
        </p:grpSpPr>
        <p:grpSp>
          <p:nvGrpSpPr>
            <p:cNvPr id="59" name="Group 58">
              <a:extLst>
                <a:ext uri="{FF2B5EF4-FFF2-40B4-BE49-F238E27FC236}">
                  <a16:creationId xmlns:a16="http://schemas.microsoft.com/office/drawing/2014/main" id="{D4C28C81-A326-4FC5-8B66-FF5C307AE5BE}"/>
                </a:ext>
              </a:extLst>
            </p:cNvPr>
            <p:cNvGrpSpPr/>
            <p:nvPr/>
          </p:nvGrpSpPr>
          <p:grpSpPr>
            <a:xfrm>
              <a:off x="2190982" y="-338778"/>
              <a:ext cx="13350254" cy="10168577"/>
              <a:chOff x="5247724" y="284005"/>
              <a:chExt cx="10880213" cy="9173768"/>
            </a:xfrm>
          </p:grpSpPr>
          <p:sp>
            <p:nvSpPr>
              <p:cNvPr id="64" name="Rectangle: Rounded Corners 63">
                <a:extLst>
                  <a:ext uri="{FF2B5EF4-FFF2-40B4-BE49-F238E27FC236}">
                    <a16:creationId xmlns:a16="http://schemas.microsoft.com/office/drawing/2014/main" id="{26FBDA36-D956-4E3E-A198-DA0AB5229CD7}"/>
                  </a:ext>
                </a:extLst>
              </p:cNvPr>
              <p:cNvSpPr/>
              <p:nvPr/>
            </p:nvSpPr>
            <p:spPr>
              <a:xfrm>
                <a:off x="5247724" y="1113338"/>
                <a:ext cx="2265215" cy="4356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6" b="1" dirty="0">
                    <a:solidFill>
                      <a:schemeClr val="bg1"/>
                    </a:solidFill>
                    <a:effectLst>
                      <a:outerShdw blurRad="38100" dist="38100" dir="2700000" algn="tl">
                        <a:srgbClr val="000000">
                          <a:alpha val="43137"/>
                        </a:srgbClr>
                      </a:outerShdw>
                    </a:effectLst>
                  </a:rPr>
                  <a:t>Climate Suitability Indicator </a:t>
                </a:r>
                <a:r>
                  <a:rPr lang="en-US" sz="706" b="1" dirty="0">
                    <a:solidFill>
                      <a:schemeClr val="bg1">
                        <a:lumMod val="75000"/>
                      </a:schemeClr>
                    </a:solidFill>
                  </a:rPr>
                  <a:t>ABOVE </a:t>
                </a:r>
                <a:r>
                  <a:rPr lang="en-US" sz="706" b="1" u="sng" dirty="0">
                    <a:solidFill>
                      <a:schemeClr val="bg1"/>
                    </a:solidFill>
                    <a:effectLst>
                      <a:outerShdw blurRad="38100" dist="38100" dir="2700000" algn="tl">
                        <a:srgbClr val="000000">
                          <a:alpha val="43137"/>
                        </a:srgbClr>
                      </a:outerShdw>
                    </a:effectLst>
                  </a:rPr>
                  <a:t>Level 1 Threshold</a:t>
                </a:r>
              </a:p>
            </p:txBody>
          </p:sp>
          <p:grpSp>
            <p:nvGrpSpPr>
              <p:cNvPr id="66" name="Group 65">
                <a:extLst>
                  <a:ext uri="{FF2B5EF4-FFF2-40B4-BE49-F238E27FC236}">
                    <a16:creationId xmlns:a16="http://schemas.microsoft.com/office/drawing/2014/main" id="{D4B3E0A9-EB81-415F-A802-13DE68F3FE6D}"/>
                  </a:ext>
                </a:extLst>
              </p:cNvPr>
              <p:cNvGrpSpPr/>
              <p:nvPr/>
            </p:nvGrpSpPr>
            <p:grpSpPr>
              <a:xfrm>
                <a:off x="5272424" y="2636964"/>
                <a:ext cx="4952589" cy="512053"/>
                <a:chOff x="320039" y="2071242"/>
                <a:chExt cx="4952589" cy="512053"/>
              </a:xfrm>
            </p:grpSpPr>
            <p:sp>
              <p:nvSpPr>
                <p:cNvPr id="112" name="Rectangle: Rounded Corners 111">
                  <a:extLst>
                    <a:ext uri="{FF2B5EF4-FFF2-40B4-BE49-F238E27FC236}">
                      <a16:creationId xmlns:a16="http://schemas.microsoft.com/office/drawing/2014/main" id="{B19A87B1-1004-40B5-8C82-26B0B004267F}"/>
                    </a:ext>
                  </a:extLst>
                </p:cNvPr>
                <p:cNvSpPr/>
                <p:nvPr/>
              </p:nvSpPr>
              <p:spPr>
                <a:xfrm>
                  <a:off x="320039" y="2071242"/>
                  <a:ext cx="2265215" cy="5091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6" b="1" dirty="0">
                      <a:solidFill>
                        <a:schemeClr val="bg1"/>
                      </a:solidFill>
                      <a:effectLst>
                        <a:outerShdw blurRad="38100" dist="38100" dir="2700000" algn="tl">
                          <a:srgbClr val="000000">
                            <a:alpha val="43137"/>
                          </a:srgbClr>
                        </a:outerShdw>
                      </a:effectLst>
                    </a:rPr>
                    <a:t>Little to no fishing pressure at designated area</a:t>
                  </a:r>
                </a:p>
              </p:txBody>
            </p:sp>
            <p:sp>
              <p:nvSpPr>
                <p:cNvPr id="113" name="Rectangle: Rounded Corners 112">
                  <a:extLst>
                    <a:ext uri="{FF2B5EF4-FFF2-40B4-BE49-F238E27FC236}">
                      <a16:creationId xmlns:a16="http://schemas.microsoft.com/office/drawing/2014/main" id="{FA4D5D3B-6A1E-463E-AAC6-6C074D8802A5}"/>
                    </a:ext>
                  </a:extLst>
                </p:cNvPr>
                <p:cNvSpPr/>
                <p:nvPr/>
              </p:nvSpPr>
              <p:spPr>
                <a:xfrm>
                  <a:off x="2958014" y="2087310"/>
                  <a:ext cx="2314614" cy="49598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6" b="1" dirty="0">
                      <a:solidFill>
                        <a:schemeClr val="bg1"/>
                      </a:solidFill>
                      <a:effectLst>
                        <a:outerShdw blurRad="38100" dist="38100" dir="2700000" algn="tl">
                          <a:srgbClr val="000000">
                            <a:alpha val="43137"/>
                          </a:srgbClr>
                        </a:outerShdw>
                      </a:effectLst>
                    </a:rPr>
                    <a:t>Fishing pressure is be expected to cause angling stress to fish</a:t>
                  </a:r>
                </a:p>
              </p:txBody>
            </p:sp>
          </p:grpSp>
          <p:grpSp>
            <p:nvGrpSpPr>
              <p:cNvPr id="67" name="Group 66">
                <a:extLst>
                  <a:ext uri="{FF2B5EF4-FFF2-40B4-BE49-F238E27FC236}">
                    <a16:creationId xmlns:a16="http://schemas.microsoft.com/office/drawing/2014/main" id="{C3C4033A-F835-4F2C-BA01-3BA2A45B6928}"/>
                  </a:ext>
                </a:extLst>
              </p:cNvPr>
              <p:cNvGrpSpPr/>
              <p:nvPr/>
            </p:nvGrpSpPr>
            <p:grpSpPr>
              <a:xfrm>
                <a:off x="6380993" y="2261321"/>
                <a:ext cx="2767955" cy="315153"/>
                <a:chOff x="1428608" y="1695599"/>
                <a:chExt cx="2767955" cy="315153"/>
              </a:xfrm>
            </p:grpSpPr>
            <p:cxnSp>
              <p:nvCxnSpPr>
                <p:cNvPr id="109" name="Straight Arrow Connector 108">
                  <a:extLst>
                    <a:ext uri="{FF2B5EF4-FFF2-40B4-BE49-F238E27FC236}">
                      <a16:creationId xmlns:a16="http://schemas.microsoft.com/office/drawing/2014/main" id="{82FAEA12-D4C2-4F9F-9DC7-EC21A575351A}"/>
                    </a:ext>
                  </a:extLst>
                </p:cNvPr>
                <p:cNvCxnSpPr>
                  <a:cxnSpLocks/>
                </p:cNvCxnSpPr>
                <p:nvPr/>
              </p:nvCxnSpPr>
              <p:spPr>
                <a:xfrm>
                  <a:off x="1428608" y="1695599"/>
                  <a:ext cx="0" cy="31515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2D8787BD-0448-4D8A-9A60-EA41C569B497}"/>
                    </a:ext>
                  </a:extLst>
                </p:cNvPr>
                <p:cNvCxnSpPr>
                  <a:cxnSpLocks/>
                </p:cNvCxnSpPr>
                <p:nvPr/>
              </p:nvCxnSpPr>
              <p:spPr>
                <a:xfrm>
                  <a:off x="4177220" y="1805583"/>
                  <a:ext cx="1925" cy="18743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284848-1CB1-445C-B54D-0B0CE191DCC7}"/>
                    </a:ext>
                  </a:extLst>
                </p:cNvPr>
                <p:cNvCxnSpPr>
                  <a:cxnSpLocks/>
                </p:cNvCxnSpPr>
                <p:nvPr/>
              </p:nvCxnSpPr>
              <p:spPr>
                <a:xfrm>
                  <a:off x="1428608" y="1805583"/>
                  <a:ext cx="27679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Rectangle: Rounded Corners 78">
                <a:extLst>
                  <a:ext uri="{FF2B5EF4-FFF2-40B4-BE49-F238E27FC236}">
                    <a16:creationId xmlns:a16="http://schemas.microsoft.com/office/drawing/2014/main" id="{D32D5AA9-9484-40C7-8BA8-E71C6C6F8BD3}"/>
                  </a:ext>
                </a:extLst>
              </p:cNvPr>
              <p:cNvSpPr/>
              <p:nvPr/>
            </p:nvSpPr>
            <p:spPr>
              <a:xfrm>
                <a:off x="7910398" y="3600320"/>
                <a:ext cx="2314614" cy="39499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6" b="1" dirty="0">
                    <a:solidFill>
                      <a:schemeClr val="bg1"/>
                    </a:solidFill>
                    <a:effectLst>
                      <a:outerShdw blurRad="38100" dist="38100" dir="2700000" algn="tl">
                        <a:srgbClr val="000000">
                          <a:alpha val="43137"/>
                        </a:srgbClr>
                      </a:outerShdw>
                    </a:effectLst>
                  </a:rPr>
                  <a:t>“Hoot Owl” Closures Implemented</a:t>
                </a:r>
              </a:p>
            </p:txBody>
          </p:sp>
          <p:cxnSp>
            <p:nvCxnSpPr>
              <p:cNvPr id="85" name="Straight Arrow Connector 84">
                <a:extLst>
                  <a:ext uri="{FF2B5EF4-FFF2-40B4-BE49-F238E27FC236}">
                    <a16:creationId xmlns:a16="http://schemas.microsoft.com/office/drawing/2014/main" id="{DA2A0B26-6541-459F-84BC-CC108A7AFD32}"/>
                  </a:ext>
                </a:extLst>
              </p:cNvPr>
              <p:cNvCxnSpPr>
                <a:cxnSpLocks/>
              </p:cNvCxnSpPr>
              <p:nvPr/>
            </p:nvCxnSpPr>
            <p:spPr>
              <a:xfrm>
                <a:off x="9148948" y="3247904"/>
                <a:ext cx="0" cy="283735"/>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BB4B1C80-8D69-4322-9B87-6AE84BA0C63D}"/>
                  </a:ext>
                </a:extLst>
              </p:cNvPr>
              <p:cNvGrpSpPr/>
              <p:nvPr/>
            </p:nvGrpSpPr>
            <p:grpSpPr>
              <a:xfrm>
                <a:off x="9116904" y="4622251"/>
                <a:ext cx="2767955" cy="212834"/>
                <a:chOff x="4164520" y="3936711"/>
                <a:chExt cx="2767955" cy="212834"/>
              </a:xfrm>
            </p:grpSpPr>
            <p:cxnSp>
              <p:nvCxnSpPr>
                <p:cNvPr id="107" name="Straight Arrow Connector 106">
                  <a:extLst>
                    <a:ext uri="{FF2B5EF4-FFF2-40B4-BE49-F238E27FC236}">
                      <a16:creationId xmlns:a16="http://schemas.microsoft.com/office/drawing/2014/main" id="{9FAA2C8E-9F6E-4845-A98A-8CC226BDB39C}"/>
                    </a:ext>
                  </a:extLst>
                </p:cNvPr>
                <p:cNvCxnSpPr>
                  <a:cxnSpLocks/>
                </p:cNvCxnSpPr>
                <p:nvPr/>
              </p:nvCxnSpPr>
              <p:spPr>
                <a:xfrm>
                  <a:off x="6927757" y="3936711"/>
                  <a:ext cx="0" cy="21283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39A883-4580-4E4E-A84B-F9D8A2C19D11}"/>
                    </a:ext>
                  </a:extLst>
                </p:cNvPr>
                <p:cNvCxnSpPr>
                  <a:cxnSpLocks/>
                </p:cNvCxnSpPr>
                <p:nvPr/>
              </p:nvCxnSpPr>
              <p:spPr>
                <a:xfrm>
                  <a:off x="4164520" y="3936711"/>
                  <a:ext cx="27679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Rectangle: Rounded Corners 86">
                <a:extLst>
                  <a:ext uri="{FF2B5EF4-FFF2-40B4-BE49-F238E27FC236}">
                    <a16:creationId xmlns:a16="http://schemas.microsoft.com/office/drawing/2014/main" id="{06ABBB97-1516-4027-A062-B8264C2F6DC5}"/>
                  </a:ext>
                </a:extLst>
              </p:cNvPr>
              <p:cNvSpPr/>
              <p:nvPr/>
            </p:nvSpPr>
            <p:spPr>
              <a:xfrm>
                <a:off x="10764951" y="4931580"/>
                <a:ext cx="2265215" cy="4356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6" b="1" dirty="0">
                    <a:solidFill>
                      <a:schemeClr val="bg1"/>
                    </a:solidFill>
                    <a:effectLst>
                      <a:outerShdw blurRad="38100" dist="38100" dir="2700000" algn="tl">
                        <a:srgbClr val="000000">
                          <a:alpha val="43137"/>
                        </a:srgbClr>
                      </a:outerShdw>
                    </a:effectLst>
                  </a:rPr>
                  <a:t>Climate Suitability Indicator </a:t>
                </a:r>
                <a:r>
                  <a:rPr lang="en-US" sz="706" b="1" dirty="0">
                    <a:solidFill>
                      <a:schemeClr val="bg1">
                        <a:lumMod val="75000"/>
                      </a:schemeClr>
                    </a:solidFill>
                  </a:rPr>
                  <a:t>ABOVE</a:t>
                </a:r>
                <a:r>
                  <a:rPr lang="en-US" sz="706" b="1" dirty="0">
                    <a:solidFill>
                      <a:schemeClr val="bg1">
                        <a:lumMod val="75000"/>
                      </a:schemeClr>
                    </a:solidFill>
                    <a:effectLst>
                      <a:outerShdw blurRad="38100" dist="38100" dir="2700000" algn="tl">
                        <a:srgbClr val="000000">
                          <a:alpha val="43137"/>
                        </a:srgbClr>
                      </a:outerShdw>
                    </a:effectLst>
                  </a:rPr>
                  <a:t> </a:t>
                </a:r>
                <a:r>
                  <a:rPr lang="en-US" sz="706" b="1" u="sng" dirty="0">
                    <a:solidFill>
                      <a:schemeClr val="bg1"/>
                    </a:solidFill>
                    <a:effectLst>
                      <a:outerShdw blurRad="38100" dist="38100" dir="2700000" algn="tl">
                        <a:srgbClr val="000000">
                          <a:alpha val="43137"/>
                        </a:srgbClr>
                      </a:outerShdw>
                    </a:effectLst>
                  </a:rPr>
                  <a:t>Level 2 Threshold</a:t>
                </a:r>
              </a:p>
            </p:txBody>
          </p:sp>
          <p:grpSp>
            <p:nvGrpSpPr>
              <p:cNvPr id="88" name="Group 87">
                <a:extLst>
                  <a:ext uri="{FF2B5EF4-FFF2-40B4-BE49-F238E27FC236}">
                    <a16:creationId xmlns:a16="http://schemas.microsoft.com/office/drawing/2014/main" id="{481F163F-AE13-4C05-9005-61591CC2979C}"/>
                  </a:ext>
                </a:extLst>
              </p:cNvPr>
              <p:cNvGrpSpPr/>
              <p:nvPr/>
            </p:nvGrpSpPr>
            <p:grpSpPr>
              <a:xfrm>
                <a:off x="7910398" y="4911514"/>
                <a:ext cx="2265215" cy="1197598"/>
                <a:chOff x="3044612" y="4196798"/>
                <a:chExt cx="2265215" cy="1197598"/>
              </a:xfrm>
            </p:grpSpPr>
            <p:sp>
              <p:nvSpPr>
                <p:cNvPr id="105" name="Rectangle: Rounded Corners 104">
                  <a:extLst>
                    <a:ext uri="{FF2B5EF4-FFF2-40B4-BE49-F238E27FC236}">
                      <a16:creationId xmlns:a16="http://schemas.microsoft.com/office/drawing/2014/main" id="{52D446C3-E6D4-4694-B366-BBF781F2179E}"/>
                    </a:ext>
                  </a:extLst>
                </p:cNvPr>
                <p:cNvSpPr/>
                <p:nvPr/>
              </p:nvSpPr>
              <p:spPr>
                <a:xfrm>
                  <a:off x="3044612" y="4196798"/>
                  <a:ext cx="2265215" cy="4356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6" b="1" dirty="0">
                      <a:solidFill>
                        <a:schemeClr val="bg1"/>
                      </a:solidFill>
                      <a:effectLst>
                        <a:outerShdw blurRad="38100" dist="38100" dir="2700000" algn="tl">
                          <a:srgbClr val="000000">
                            <a:alpha val="43137"/>
                          </a:srgbClr>
                        </a:outerShdw>
                      </a:effectLst>
                    </a:rPr>
                    <a:t>Climate Suitability Indicator </a:t>
                  </a:r>
                  <a:r>
                    <a:rPr lang="en-US" sz="706" b="1" dirty="0">
                      <a:solidFill>
                        <a:schemeClr val="bg1">
                          <a:lumMod val="75000"/>
                        </a:schemeClr>
                      </a:solidFill>
                    </a:rPr>
                    <a:t>BELOW </a:t>
                  </a:r>
                  <a:r>
                    <a:rPr lang="en-US" sz="706" b="1" u="sng" dirty="0">
                      <a:solidFill>
                        <a:schemeClr val="bg1"/>
                      </a:solidFill>
                      <a:effectLst>
                        <a:outerShdw blurRad="38100" dist="38100" dir="2700000" algn="tl">
                          <a:srgbClr val="000000">
                            <a:alpha val="43137"/>
                          </a:srgbClr>
                        </a:outerShdw>
                      </a:effectLst>
                    </a:rPr>
                    <a:t>Level 1 Threshold</a:t>
                  </a:r>
                </a:p>
              </p:txBody>
            </p:sp>
            <p:sp>
              <p:nvSpPr>
                <p:cNvPr id="106" name="Rectangle: Rounded Corners 105">
                  <a:extLst>
                    <a:ext uri="{FF2B5EF4-FFF2-40B4-BE49-F238E27FC236}">
                      <a16:creationId xmlns:a16="http://schemas.microsoft.com/office/drawing/2014/main" id="{FCAFBF27-009B-4C0C-A2A9-0ABA6D7DA462}"/>
                    </a:ext>
                  </a:extLst>
                </p:cNvPr>
                <p:cNvSpPr/>
                <p:nvPr/>
              </p:nvSpPr>
              <p:spPr>
                <a:xfrm>
                  <a:off x="3044612" y="4686511"/>
                  <a:ext cx="2265215" cy="7078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i="1" dirty="0">
                      <a:solidFill>
                        <a:schemeClr val="tx1"/>
                      </a:solidFill>
                    </a:rPr>
                    <a:t>Designated area </a:t>
                  </a:r>
                  <a:r>
                    <a:rPr lang="en-US" sz="588" b="1" i="1" dirty="0">
                      <a:solidFill>
                        <a:schemeClr val="tx1"/>
                      </a:solidFill>
                    </a:rPr>
                    <a:t>reopens to full day fishing </a:t>
                  </a:r>
                  <a:r>
                    <a:rPr lang="en-US" sz="588" i="1" dirty="0">
                      <a:solidFill>
                        <a:schemeClr val="tx1"/>
                      </a:solidFill>
                    </a:rPr>
                    <a:t>access once indicator has been below level 1 threshold levels for at least 7 consecutive days</a:t>
                  </a:r>
                </a:p>
              </p:txBody>
            </p:sp>
          </p:grpSp>
          <p:sp>
            <p:nvSpPr>
              <p:cNvPr id="89" name="Rectangle: Rounded Corners 88">
                <a:extLst>
                  <a:ext uri="{FF2B5EF4-FFF2-40B4-BE49-F238E27FC236}">
                    <a16:creationId xmlns:a16="http://schemas.microsoft.com/office/drawing/2014/main" id="{2428A25A-739A-4A0A-A00E-4F38F3BCAF55}"/>
                  </a:ext>
                </a:extLst>
              </p:cNvPr>
              <p:cNvSpPr/>
              <p:nvPr/>
            </p:nvSpPr>
            <p:spPr>
              <a:xfrm>
                <a:off x="7910399" y="4047085"/>
                <a:ext cx="2314613" cy="4140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i="1" dirty="0">
                    <a:solidFill>
                      <a:schemeClr val="tx1"/>
                    </a:solidFill>
                  </a:rPr>
                  <a:t>Designated area will close set periods of the day to fishing</a:t>
                </a:r>
              </a:p>
            </p:txBody>
          </p:sp>
          <p:grpSp>
            <p:nvGrpSpPr>
              <p:cNvPr id="90" name="Group 89">
                <a:extLst>
                  <a:ext uri="{FF2B5EF4-FFF2-40B4-BE49-F238E27FC236}">
                    <a16:creationId xmlns:a16="http://schemas.microsoft.com/office/drawing/2014/main" id="{DD960B0F-837E-42BE-97A2-00AE5B3F5BBF}"/>
                  </a:ext>
                </a:extLst>
              </p:cNvPr>
              <p:cNvGrpSpPr/>
              <p:nvPr/>
            </p:nvGrpSpPr>
            <p:grpSpPr>
              <a:xfrm>
                <a:off x="10764951" y="6329406"/>
                <a:ext cx="2314614" cy="717307"/>
                <a:chOff x="5812566" y="5195313"/>
                <a:chExt cx="2314614" cy="717307"/>
              </a:xfrm>
            </p:grpSpPr>
            <p:sp>
              <p:nvSpPr>
                <p:cNvPr id="103" name="Rectangle: Rounded Corners 102">
                  <a:extLst>
                    <a:ext uri="{FF2B5EF4-FFF2-40B4-BE49-F238E27FC236}">
                      <a16:creationId xmlns:a16="http://schemas.microsoft.com/office/drawing/2014/main" id="{AED4966B-F744-4385-A69E-618DACDDFA2B}"/>
                    </a:ext>
                  </a:extLst>
                </p:cNvPr>
                <p:cNvSpPr/>
                <p:nvPr/>
              </p:nvSpPr>
              <p:spPr>
                <a:xfrm>
                  <a:off x="5812566" y="5195313"/>
                  <a:ext cx="2314614" cy="2514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6" b="1" dirty="0">
                      <a:solidFill>
                        <a:schemeClr val="bg1"/>
                      </a:solidFill>
                      <a:effectLst>
                        <a:outerShdw blurRad="38100" dist="38100" dir="2700000" algn="tl">
                          <a:srgbClr val="000000">
                            <a:alpha val="43137"/>
                          </a:srgbClr>
                        </a:outerShdw>
                      </a:effectLst>
                    </a:rPr>
                    <a:t>Full Closures Implemented</a:t>
                  </a:r>
                </a:p>
              </p:txBody>
            </p:sp>
            <p:sp>
              <p:nvSpPr>
                <p:cNvPr id="104" name="Rectangle: Rounded Corners 103">
                  <a:extLst>
                    <a:ext uri="{FF2B5EF4-FFF2-40B4-BE49-F238E27FC236}">
                      <a16:creationId xmlns:a16="http://schemas.microsoft.com/office/drawing/2014/main" id="{F839B30D-297C-42C7-B1A3-6F1D41926BFE}"/>
                    </a:ext>
                  </a:extLst>
                </p:cNvPr>
                <p:cNvSpPr/>
                <p:nvPr/>
              </p:nvSpPr>
              <p:spPr>
                <a:xfrm>
                  <a:off x="5812566" y="5498550"/>
                  <a:ext cx="2314613" cy="4140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7" i="1" dirty="0">
                      <a:solidFill>
                        <a:schemeClr val="tx1"/>
                      </a:solidFill>
                    </a:rPr>
                    <a:t>Designated area will close to </a:t>
                  </a:r>
                </a:p>
                <a:p>
                  <a:pPr algn="ctr"/>
                  <a:r>
                    <a:rPr lang="en-US" sz="647" i="1" dirty="0">
                      <a:solidFill>
                        <a:schemeClr val="tx1"/>
                      </a:solidFill>
                    </a:rPr>
                    <a:t>all fishing for ALL periods of the day</a:t>
                  </a:r>
                </a:p>
              </p:txBody>
            </p:sp>
          </p:grpSp>
          <p:grpSp>
            <p:nvGrpSpPr>
              <p:cNvPr id="91" name="Group 90">
                <a:extLst>
                  <a:ext uri="{FF2B5EF4-FFF2-40B4-BE49-F238E27FC236}">
                    <a16:creationId xmlns:a16="http://schemas.microsoft.com/office/drawing/2014/main" id="{A5A74359-D704-42AA-A1BF-9F3EB36D2701}"/>
                  </a:ext>
                </a:extLst>
              </p:cNvPr>
              <p:cNvGrpSpPr/>
              <p:nvPr/>
            </p:nvGrpSpPr>
            <p:grpSpPr>
              <a:xfrm>
                <a:off x="10822776" y="7409173"/>
                <a:ext cx="2265215" cy="1240434"/>
                <a:chOff x="3044612" y="3880229"/>
                <a:chExt cx="2265215" cy="1240434"/>
              </a:xfrm>
            </p:grpSpPr>
            <p:sp>
              <p:nvSpPr>
                <p:cNvPr id="101" name="Rectangle: Rounded Corners 100">
                  <a:extLst>
                    <a:ext uri="{FF2B5EF4-FFF2-40B4-BE49-F238E27FC236}">
                      <a16:creationId xmlns:a16="http://schemas.microsoft.com/office/drawing/2014/main" id="{AA99A992-5529-4F82-989E-ACC8D0702ADE}"/>
                    </a:ext>
                  </a:extLst>
                </p:cNvPr>
                <p:cNvSpPr/>
                <p:nvPr/>
              </p:nvSpPr>
              <p:spPr>
                <a:xfrm>
                  <a:off x="3044612" y="3880229"/>
                  <a:ext cx="2265215" cy="4356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7" b="1" dirty="0">
                      <a:solidFill>
                        <a:schemeClr val="bg1"/>
                      </a:solidFill>
                      <a:effectLst>
                        <a:outerShdw blurRad="38100" dist="38100" dir="2700000" algn="tl">
                          <a:srgbClr val="000000">
                            <a:alpha val="43137"/>
                          </a:srgbClr>
                        </a:outerShdw>
                      </a:effectLst>
                    </a:rPr>
                    <a:t>Climate Suitability Indicator </a:t>
                  </a:r>
                  <a:r>
                    <a:rPr lang="en-US" sz="647" b="1" dirty="0">
                      <a:solidFill>
                        <a:schemeClr val="bg1">
                          <a:lumMod val="75000"/>
                        </a:schemeClr>
                      </a:solidFill>
                    </a:rPr>
                    <a:t>DROPS BELOW </a:t>
                  </a:r>
                  <a:r>
                    <a:rPr lang="en-US" sz="647" b="1" u="sng" dirty="0">
                      <a:solidFill>
                        <a:schemeClr val="bg1"/>
                      </a:solidFill>
                      <a:effectLst>
                        <a:outerShdw blurRad="38100" dist="38100" dir="2700000" algn="tl">
                          <a:srgbClr val="000000">
                            <a:alpha val="43137"/>
                          </a:srgbClr>
                        </a:outerShdw>
                      </a:effectLst>
                    </a:rPr>
                    <a:t>Level 2 Threshold</a:t>
                  </a:r>
                </a:p>
              </p:txBody>
            </p:sp>
            <p:sp>
              <p:nvSpPr>
                <p:cNvPr id="102" name="Rectangle: Rounded Corners 101">
                  <a:extLst>
                    <a:ext uri="{FF2B5EF4-FFF2-40B4-BE49-F238E27FC236}">
                      <a16:creationId xmlns:a16="http://schemas.microsoft.com/office/drawing/2014/main" id="{23EDAA99-6E22-4E26-ABDF-746072B4FE69}"/>
                    </a:ext>
                  </a:extLst>
                </p:cNvPr>
                <p:cNvSpPr/>
                <p:nvPr/>
              </p:nvSpPr>
              <p:spPr>
                <a:xfrm>
                  <a:off x="3044612" y="4368296"/>
                  <a:ext cx="2265215" cy="7523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i="1" dirty="0">
                      <a:solidFill>
                        <a:schemeClr val="tx1"/>
                      </a:solidFill>
                    </a:rPr>
                    <a:t>Designated area </a:t>
                  </a:r>
                  <a:r>
                    <a:rPr lang="en-US" sz="588" b="1" i="1" dirty="0">
                      <a:solidFill>
                        <a:schemeClr val="tx1"/>
                      </a:solidFill>
                    </a:rPr>
                    <a:t>reopens to hoot owl fishing</a:t>
                  </a:r>
                  <a:r>
                    <a:rPr lang="en-US" sz="588" i="1" dirty="0">
                      <a:solidFill>
                        <a:schemeClr val="tx1"/>
                      </a:solidFill>
                    </a:rPr>
                    <a:t> access once indicator has been below level 2 threshold levels for at least 7 consecutive days</a:t>
                  </a:r>
                  <a:endParaRPr lang="en-US" sz="588" b="1" i="1" dirty="0">
                    <a:solidFill>
                      <a:schemeClr val="tx1"/>
                    </a:solidFill>
                  </a:endParaRPr>
                </a:p>
              </p:txBody>
            </p:sp>
          </p:grpSp>
          <p:cxnSp>
            <p:nvCxnSpPr>
              <p:cNvPr id="92" name="Straight Arrow Connector 91">
                <a:extLst>
                  <a:ext uri="{FF2B5EF4-FFF2-40B4-BE49-F238E27FC236}">
                    <a16:creationId xmlns:a16="http://schemas.microsoft.com/office/drawing/2014/main" id="{6ABAE944-C126-4B7E-B8C0-74D4519D71B8}"/>
                  </a:ext>
                </a:extLst>
              </p:cNvPr>
              <p:cNvCxnSpPr>
                <a:cxnSpLocks/>
              </p:cNvCxnSpPr>
              <p:nvPr/>
            </p:nvCxnSpPr>
            <p:spPr>
              <a:xfrm>
                <a:off x="11907864" y="5940600"/>
                <a:ext cx="1296" cy="31491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1660708-CD50-4137-8817-8DE592364678}"/>
                  </a:ext>
                </a:extLst>
              </p:cNvPr>
              <p:cNvCxnSpPr>
                <a:cxnSpLocks/>
              </p:cNvCxnSpPr>
              <p:nvPr/>
            </p:nvCxnSpPr>
            <p:spPr>
              <a:xfrm>
                <a:off x="11909158" y="7120427"/>
                <a:ext cx="0" cy="236299"/>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5EFCA82-7E8D-474A-9C50-5BD9A00F4263}"/>
                  </a:ext>
                </a:extLst>
              </p:cNvPr>
              <p:cNvCxnSpPr>
                <a:cxnSpLocks/>
              </p:cNvCxnSpPr>
              <p:nvPr/>
            </p:nvCxnSpPr>
            <p:spPr>
              <a:xfrm flipH="1">
                <a:off x="10333668" y="3935312"/>
                <a:ext cx="335280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6FB0C81-4E17-40DD-90F2-D6AA5E2EBDCB}"/>
                  </a:ext>
                </a:extLst>
              </p:cNvPr>
              <p:cNvCxnSpPr>
                <a:cxnSpLocks/>
              </p:cNvCxnSpPr>
              <p:nvPr/>
            </p:nvCxnSpPr>
            <p:spPr>
              <a:xfrm>
                <a:off x="13145101" y="9001197"/>
                <a:ext cx="55406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5C2AED4-9FDE-4AC8-A9B9-40E06BB00B7E}"/>
                  </a:ext>
                </a:extLst>
              </p:cNvPr>
              <p:cNvCxnSpPr>
                <a:cxnSpLocks/>
              </p:cNvCxnSpPr>
              <p:nvPr/>
            </p:nvCxnSpPr>
            <p:spPr>
              <a:xfrm>
                <a:off x="13679209" y="3935312"/>
                <a:ext cx="7259" cy="50819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Rounded Corners 97">
                <a:extLst>
                  <a:ext uri="{FF2B5EF4-FFF2-40B4-BE49-F238E27FC236}">
                    <a16:creationId xmlns:a16="http://schemas.microsoft.com/office/drawing/2014/main" id="{45F2E113-3AAA-4F23-975A-09C50F7C0B7C}"/>
                  </a:ext>
                </a:extLst>
              </p:cNvPr>
              <p:cNvSpPr/>
              <p:nvPr/>
            </p:nvSpPr>
            <p:spPr>
              <a:xfrm>
                <a:off x="10822776" y="8705407"/>
                <a:ext cx="2265215" cy="75236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b="1" i="1" dirty="0">
                    <a:solidFill>
                      <a:schemeClr val="tx1"/>
                    </a:solidFill>
                  </a:rPr>
                  <a:t>Designated areas must enter hoot owl restrictions for at least 7 consecutive days prior to fully reopening </a:t>
                </a:r>
                <a:endParaRPr lang="en-US" sz="588" dirty="0"/>
              </a:p>
            </p:txBody>
          </p:sp>
          <p:cxnSp>
            <p:nvCxnSpPr>
              <p:cNvPr id="99" name="Straight Arrow Connector 98">
                <a:extLst>
                  <a:ext uri="{FF2B5EF4-FFF2-40B4-BE49-F238E27FC236}">
                    <a16:creationId xmlns:a16="http://schemas.microsoft.com/office/drawing/2014/main" id="{808E6DA2-193C-4249-A1F8-956ACC6A6613}"/>
                  </a:ext>
                </a:extLst>
              </p:cNvPr>
              <p:cNvCxnSpPr>
                <a:cxnSpLocks/>
              </p:cNvCxnSpPr>
              <p:nvPr/>
            </p:nvCxnSpPr>
            <p:spPr>
              <a:xfrm>
                <a:off x="9111098" y="4524024"/>
                <a:ext cx="2175" cy="345795"/>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60EE6110-31C4-4754-99B6-5ABEAD497A1E}"/>
                  </a:ext>
                </a:extLst>
              </p:cNvPr>
              <p:cNvSpPr txBox="1"/>
              <p:nvPr/>
            </p:nvSpPr>
            <p:spPr>
              <a:xfrm>
                <a:off x="5422575" y="284005"/>
                <a:ext cx="10705362" cy="689656"/>
              </a:xfrm>
              <a:prstGeom prst="rect">
                <a:avLst/>
              </a:prstGeom>
              <a:noFill/>
            </p:spPr>
            <p:txBody>
              <a:bodyPr wrap="square">
                <a:spAutoFit/>
              </a:bodyPr>
              <a:lstStyle/>
              <a:p>
                <a:pPr algn="ctr"/>
                <a:r>
                  <a:rPr lang="en-US" sz="1882" b="1" dirty="0">
                    <a:solidFill>
                      <a:schemeClr val="accent1">
                        <a:lumMod val="75000"/>
                      </a:schemeClr>
                    </a:solidFill>
                  </a:rPr>
                  <a:t>CLIMATE ADAPTIVE ANGLING DECISION TREE</a:t>
                </a:r>
                <a:endParaRPr lang="en-US" sz="1882" dirty="0">
                  <a:solidFill>
                    <a:schemeClr val="accent1">
                      <a:lumMod val="75000"/>
                    </a:schemeClr>
                  </a:solidFill>
                </a:endParaRPr>
              </a:p>
            </p:txBody>
          </p:sp>
        </p:grpSp>
        <p:sp>
          <p:nvSpPr>
            <p:cNvPr id="114" name="Rectangle: Rounded Corners 113">
              <a:extLst>
                <a:ext uri="{FF2B5EF4-FFF2-40B4-BE49-F238E27FC236}">
                  <a16:creationId xmlns:a16="http://schemas.microsoft.com/office/drawing/2014/main" id="{E4EAC687-37F5-4DE8-8529-614194B5E6BC}"/>
                </a:ext>
              </a:extLst>
            </p:cNvPr>
            <p:cNvSpPr/>
            <p:nvPr/>
          </p:nvSpPr>
          <p:spPr>
            <a:xfrm>
              <a:off x="2190982" y="1124303"/>
              <a:ext cx="2779467" cy="6881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i="1" dirty="0">
                  <a:solidFill>
                    <a:schemeClr val="tx1"/>
                  </a:solidFill>
                </a:rPr>
                <a:t>Indicator must remain at or above threshold level for </a:t>
              </a:r>
              <a:r>
                <a:rPr lang="en-US" sz="588" b="1" i="1" dirty="0">
                  <a:solidFill>
                    <a:schemeClr val="tx1"/>
                  </a:solidFill>
                </a:rPr>
                <a:t>at least 12 hours a day for two consecutive days  </a:t>
              </a:r>
            </a:p>
          </p:txBody>
        </p:sp>
        <p:sp>
          <p:nvSpPr>
            <p:cNvPr id="115" name="Rectangle: Rounded Corners 114">
              <a:extLst>
                <a:ext uri="{FF2B5EF4-FFF2-40B4-BE49-F238E27FC236}">
                  <a16:creationId xmlns:a16="http://schemas.microsoft.com/office/drawing/2014/main" id="{B21575CD-620B-46DD-AFEC-CBA27332DAA1}"/>
                </a:ext>
              </a:extLst>
            </p:cNvPr>
            <p:cNvSpPr/>
            <p:nvPr/>
          </p:nvSpPr>
          <p:spPr>
            <a:xfrm>
              <a:off x="8973383" y="5369944"/>
              <a:ext cx="2779467" cy="4589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9" i="1" dirty="0">
                  <a:solidFill>
                    <a:schemeClr val="tx1"/>
                  </a:solidFill>
                </a:rPr>
                <a:t>Indicator must remain at or above threshold level for </a:t>
              </a:r>
              <a:r>
                <a:rPr lang="en-US" sz="559" b="1" i="1" dirty="0">
                  <a:solidFill>
                    <a:schemeClr val="tx1"/>
                  </a:solidFill>
                </a:rPr>
                <a:t>at least 8 hours a day </a:t>
              </a:r>
            </a:p>
          </p:txBody>
        </p:sp>
      </p:grpSp>
      <p:sp>
        <p:nvSpPr>
          <p:cNvPr id="10" name="Arrow: Up-Down 9">
            <a:extLst>
              <a:ext uri="{FF2B5EF4-FFF2-40B4-BE49-F238E27FC236}">
                <a16:creationId xmlns:a16="http://schemas.microsoft.com/office/drawing/2014/main" id="{CD666E9A-D595-47DD-A48C-D603B35A180F}"/>
              </a:ext>
            </a:extLst>
          </p:cNvPr>
          <p:cNvSpPr/>
          <p:nvPr/>
        </p:nvSpPr>
        <p:spPr>
          <a:xfrm>
            <a:off x="2076270" y="1667605"/>
            <a:ext cx="219192" cy="356328"/>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9"/>
          </a:p>
        </p:txBody>
      </p:sp>
      <p:sp>
        <p:nvSpPr>
          <p:cNvPr id="116" name="Arrow: Up-Down 115">
            <a:extLst>
              <a:ext uri="{FF2B5EF4-FFF2-40B4-BE49-F238E27FC236}">
                <a16:creationId xmlns:a16="http://schemas.microsoft.com/office/drawing/2014/main" id="{F6274E01-E1E7-4981-8A19-C362CA01D0AB}"/>
              </a:ext>
            </a:extLst>
          </p:cNvPr>
          <p:cNvSpPr/>
          <p:nvPr/>
        </p:nvSpPr>
        <p:spPr>
          <a:xfrm>
            <a:off x="2076270" y="2921191"/>
            <a:ext cx="219192" cy="356328"/>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9"/>
          </a:p>
        </p:txBody>
      </p:sp>
      <p:sp>
        <p:nvSpPr>
          <p:cNvPr id="117" name="Arrow: Up-Down 116">
            <a:extLst>
              <a:ext uri="{FF2B5EF4-FFF2-40B4-BE49-F238E27FC236}">
                <a16:creationId xmlns:a16="http://schemas.microsoft.com/office/drawing/2014/main" id="{415F0ABE-B1F2-47FB-B27E-16F4A3F91D8E}"/>
              </a:ext>
            </a:extLst>
          </p:cNvPr>
          <p:cNvSpPr/>
          <p:nvPr/>
        </p:nvSpPr>
        <p:spPr>
          <a:xfrm>
            <a:off x="3655619" y="3662201"/>
            <a:ext cx="219192" cy="356328"/>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9"/>
          </a:p>
        </p:txBody>
      </p:sp>
      <p:sp>
        <p:nvSpPr>
          <p:cNvPr id="118" name="Arrow: Up-Down 117">
            <a:extLst>
              <a:ext uri="{FF2B5EF4-FFF2-40B4-BE49-F238E27FC236}">
                <a16:creationId xmlns:a16="http://schemas.microsoft.com/office/drawing/2014/main" id="{766F3D54-90AC-405D-9A45-E2C4E16B766A}"/>
              </a:ext>
            </a:extLst>
          </p:cNvPr>
          <p:cNvSpPr/>
          <p:nvPr/>
        </p:nvSpPr>
        <p:spPr>
          <a:xfrm>
            <a:off x="3651633" y="4508280"/>
            <a:ext cx="219192" cy="356328"/>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9"/>
          </a:p>
        </p:txBody>
      </p:sp>
      <p:sp>
        <p:nvSpPr>
          <p:cNvPr id="119" name="Arrow: Up-Down 118">
            <a:extLst>
              <a:ext uri="{FF2B5EF4-FFF2-40B4-BE49-F238E27FC236}">
                <a16:creationId xmlns:a16="http://schemas.microsoft.com/office/drawing/2014/main" id="{1ACCD24B-5F69-4126-B818-240CA81B6B5D}"/>
              </a:ext>
            </a:extLst>
          </p:cNvPr>
          <p:cNvSpPr/>
          <p:nvPr/>
        </p:nvSpPr>
        <p:spPr>
          <a:xfrm>
            <a:off x="5382234" y="5107836"/>
            <a:ext cx="219192" cy="356328"/>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9"/>
          </a:p>
        </p:txBody>
      </p:sp>
      <p:sp>
        <p:nvSpPr>
          <p:cNvPr id="61" name="TextBox 60">
            <a:extLst>
              <a:ext uri="{FF2B5EF4-FFF2-40B4-BE49-F238E27FC236}">
                <a16:creationId xmlns:a16="http://schemas.microsoft.com/office/drawing/2014/main" id="{707D6D04-B9C7-4B74-A578-9FBD17528C13}"/>
              </a:ext>
            </a:extLst>
          </p:cNvPr>
          <p:cNvSpPr txBox="1"/>
          <p:nvPr/>
        </p:nvSpPr>
        <p:spPr>
          <a:xfrm>
            <a:off x="2706874" y="460243"/>
            <a:ext cx="3730249" cy="584775"/>
          </a:xfrm>
          <a:prstGeom prst="rect">
            <a:avLst/>
          </a:prstGeom>
          <a:solidFill>
            <a:schemeClr val="accent6"/>
          </a:solidFill>
        </p:spPr>
        <p:txBody>
          <a:bodyPr wrap="square">
            <a:spAutoFit/>
          </a:bodyPr>
          <a:lstStyle/>
          <a:p>
            <a:pPr lvl="0" algn="ctr"/>
            <a:r>
              <a:rPr lang="en-US" sz="3200" b="1" dirty="0">
                <a:solidFill>
                  <a:schemeClr val="bg1"/>
                </a:solidFill>
              </a:rPr>
              <a:t>COMMUNICATIONS</a:t>
            </a:r>
          </a:p>
        </p:txBody>
      </p:sp>
    </p:spTree>
    <p:extLst>
      <p:ext uri="{BB962C8B-B14F-4D97-AF65-F5344CB8AC3E}">
        <p14:creationId xmlns:p14="http://schemas.microsoft.com/office/powerpoint/2010/main" val="1744336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p:cNvGrpSpPr/>
          <p:nvPr/>
        </p:nvGrpSpPr>
        <p:grpSpPr>
          <a:xfrm>
            <a:off x="209851" y="224959"/>
            <a:ext cx="8721902" cy="6441655"/>
            <a:chOff x="233916" y="224959"/>
            <a:chExt cx="8721902" cy="6441655"/>
          </a:xfrm>
        </p:grpSpPr>
        <p:sp>
          <p:nvSpPr>
            <p:cNvPr id="5" name="Rounded Rectangle 4"/>
            <p:cNvSpPr/>
            <p:nvPr/>
          </p:nvSpPr>
          <p:spPr>
            <a:xfrm>
              <a:off x="233916" y="224959"/>
              <a:ext cx="8697837" cy="6441655"/>
            </a:xfrm>
            <a:prstGeom prst="roundRect">
              <a:avLst/>
            </a:prstGeom>
            <a:solidFill>
              <a:schemeClr val="bg1">
                <a:alpha val="75000"/>
              </a:schemeClr>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Welcome to ODFW Online Sales - ODFW Permit Application"/>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640" y="5454556"/>
              <a:ext cx="861178" cy="1126380"/>
            </a:xfrm>
            <a:prstGeom prst="rect">
              <a:avLst/>
            </a:prstGeom>
            <a:solidFill>
              <a:schemeClr val="bg1"/>
            </a:solidFill>
          </p:spPr>
        </p:pic>
      </p:grpSp>
      <p:sp>
        <p:nvSpPr>
          <p:cNvPr id="2" name="Rectangle 1"/>
          <p:cNvSpPr/>
          <p:nvPr/>
        </p:nvSpPr>
        <p:spPr>
          <a:xfrm>
            <a:off x="-13231" y="1129982"/>
            <a:ext cx="9143999" cy="1323439"/>
          </a:xfrm>
          <a:prstGeom prst="rect">
            <a:avLst/>
          </a:prstGeom>
        </p:spPr>
        <p:txBody>
          <a:bodyPr wrap="square">
            <a:spAutoFit/>
          </a:bodyPr>
          <a:lstStyle/>
          <a:p>
            <a:pPr algn="ctr"/>
            <a:r>
              <a:rPr lang="en-US" sz="4000" b="1" dirty="0"/>
              <a:t>Climate Angling Framework </a:t>
            </a:r>
          </a:p>
          <a:p>
            <a:pPr algn="ctr"/>
            <a:r>
              <a:rPr lang="en-US" sz="4000" b="1" dirty="0"/>
              <a:t>for Inland Fisheries in Oregon</a:t>
            </a:r>
          </a:p>
        </p:txBody>
      </p:sp>
      <p:sp>
        <p:nvSpPr>
          <p:cNvPr id="10" name="Rectangle 9">
            <a:extLst>
              <a:ext uri="{FF2B5EF4-FFF2-40B4-BE49-F238E27FC236}">
                <a16:creationId xmlns:a16="http://schemas.microsoft.com/office/drawing/2014/main" id="{26FDCF00-0412-4726-B49B-14F9820D65F1}"/>
              </a:ext>
            </a:extLst>
          </p:cNvPr>
          <p:cNvSpPr/>
          <p:nvPr/>
        </p:nvSpPr>
        <p:spPr>
          <a:xfrm>
            <a:off x="13232" y="3240514"/>
            <a:ext cx="9143999" cy="523220"/>
          </a:xfrm>
          <a:prstGeom prst="rect">
            <a:avLst/>
          </a:prstGeom>
        </p:spPr>
        <p:txBody>
          <a:bodyPr wrap="square">
            <a:spAutoFit/>
          </a:bodyPr>
          <a:lstStyle/>
          <a:p>
            <a:pPr algn="ctr"/>
            <a:r>
              <a:rPr lang="en-US" sz="2800" b="1" dirty="0">
                <a:solidFill>
                  <a:schemeClr val="accent6">
                    <a:lumMod val="75000"/>
                  </a:schemeClr>
                </a:solidFill>
              </a:rPr>
              <a:t>Questions ?</a:t>
            </a:r>
          </a:p>
        </p:txBody>
      </p:sp>
      <p:sp>
        <p:nvSpPr>
          <p:cNvPr id="3" name="TextBox 2">
            <a:extLst>
              <a:ext uri="{FF2B5EF4-FFF2-40B4-BE49-F238E27FC236}">
                <a16:creationId xmlns:a16="http://schemas.microsoft.com/office/drawing/2014/main" id="{1A7DE148-D19D-EF9F-CF1C-17824B5D0F8E}"/>
              </a:ext>
            </a:extLst>
          </p:cNvPr>
          <p:cNvSpPr txBox="1"/>
          <p:nvPr/>
        </p:nvSpPr>
        <p:spPr>
          <a:xfrm>
            <a:off x="621323" y="5369169"/>
            <a:ext cx="4220308" cy="923330"/>
          </a:xfrm>
          <a:prstGeom prst="rect">
            <a:avLst/>
          </a:prstGeom>
          <a:noFill/>
        </p:spPr>
        <p:txBody>
          <a:bodyPr wrap="square" rtlCol="0">
            <a:spAutoFit/>
          </a:bodyPr>
          <a:lstStyle/>
          <a:p>
            <a:r>
              <a:rPr lang="en-US" dirty="0"/>
              <a:t>Kregg Smith</a:t>
            </a:r>
          </a:p>
          <a:p>
            <a:r>
              <a:rPr lang="en-US" dirty="0"/>
              <a:t>Senior Policy Analyst</a:t>
            </a:r>
          </a:p>
          <a:p>
            <a:r>
              <a:rPr lang="en-US" dirty="0"/>
              <a:t>Oregon Department of Fish and Wildlife</a:t>
            </a:r>
          </a:p>
        </p:txBody>
      </p:sp>
    </p:spTree>
    <p:extLst>
      <p:ext uri="{BB962C8B-B14F-4D97-AF65-F5344CB8AC3E}">
        <p14:creationId xmlns:p14="http://schemas.microsoft.com/office/powerpoint/2010/main" val="134337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9851" y="224959"/>
            <a:ext cx="8721902" cy="6441655"/>
            <a:chOff x="233916" y="224959"/>
            <a:chExt cx="8721902" cy="6441655"/>
          </a:xfrm>
        </p:grpSpPr>
        <p:sp>
          <p:nvSpPr>
            <p:cNvPr id="5" name="Rounded Rectangle 4"/>
            <p:cNvSpPr/>
            <p:nvPr/>
          </p:nvSpPr>
          <p:spPr>
            <a:xfrm>
              <a:off x="233916" y="224959"/>
              <a:ext cx="8697837" cy="6441655"/>
            </a:xfrm>
            <a:prstGeom prst="roundRect">
              <a:avLst/>
            </a:prstGeom>
            <a:solidFill>
              <a:schemeClr val="bg1">
                <a:alpha val="75000"/>
              </a:schemeClr>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4" descr="Welcome to ODFW Online Sales - ODFW Permit Application"/>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640" y="5454556"/>
              <a:ext cx="861178" cy="1126380"/>
            </a:xfrm>
            <a:prstGeom prst="rect">
              <a:avLst/>
            </a:prstGeom>
            <a:solidFill>
              <a:schemeClr val="bg1"/>
            </a:solidFill>
          </p:spPr>
        </p:pic>
      </p:grpSp>
      <p:sp>
        <p:nvSpPr>
          <p:cNvPr id="7" name="Rectangle 6"/>
          <p:cNvSpPr/>
          <p:nvPr/>
        </p:nvSpPr>
        <p:spPr>
          <a:xfrm>
            <a:off x="669580" y="408452"/>
            <a:ext cx="8069057" cy="584775"/>
          </a:xfrm>
          <a:prstGeom prst="rect">
            <a:avLst/>
          </a:prstGeom>
        </p:spPr>
        <p:txBody>
          <a:bodyPr wrap="square">
            <a:spAutoFit/>
          </a:bodyPr>
          <a:lstStyle/>
          <a:p>
            <a:pPr algn="ctr">
              <a:spcAft>
                <a:spcPts val="0"/>
              </a:spcAft>
            </a:pPr>
            <a:r>
              <a:rPr lang="en-US" sz="3200" b="1" dirty="0">
                <a:cs typeface="Calibri" panose="020F0502020204030204" pitchFamily="34" charset="0"/>
              </a:rPr>
              <a:t>Purpose</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580" y="1284433"/>
            <a:ext cx="3375353" cy="4851401"/>
          </a:xfrm>
          <a:prstGeom prst="rect">
            <a:avLst/>
          </a:prstGeom>
          <a:ln>
            <a:noFill/>
          </a:ln>
          <a:effectLst>
            <a:outerShdw blurRad="190500" algn="tl" rotWithShape="0">
              <a:srgbClr val="000000">
                <a:alpha val="70000"/>
              </a:srgbClr>
            </a:outerShdw>
          </a:effectLst>
        </p:spPr>
      </p:pic>
      <p:sp>
        <p:nvSpPr>
          <p:cNvPr id="20" name="Rectangle 19"/>
          <p:cNvSpPr/>
          <p:nvPr/>
        </p:nvSpPr>
        <p:spPr>
          <a:xfrm>
            <a:off x="857617" y="6319326"/>
            <a:ext cx="1898277" cy="261610"/>
          </a:xfrm>
          <a:prstGeom prst="rect">
            <a:avLst/>
          </a:prstGeom>
        </p:spPr>
        <p:txBody>
          <a:bodyPr wrap="none">
            <a:spAutoFit/>
          </a:bodyPr>
          <a:lstStyle/>
          <a:p>
            <a:r>
              <a:rPr lang="en-US" sz="1100" i="1" dirty="0"/>
              <a:t>Photo: ODFW Flicker account</a:t>
            </a:r>
          </a:p>
        </p:txBody>
      </p:sp>
      <p:sp>
        <p:nvSpPr>
          <p:cNvPr id="10" name="TextBox 9">
            <a:extLst>
              <a:ext uri="{FF2B5EF4-FFF2-40B4-BE49-F238E27FC236}">
                <a16:creationId xmlns:a16="http://schemas.microsoft.com/office/drawing/2014/main" id="{60AA6EFB-12B7-4C94-9328-D5B8DEF6313B}"/>
              </a:ext>
            </a:extLst>
          </p:cNvPr>
          <p:cNvSpPr txBox="1"/>
          <p:nvPr/>
        </p:nvSpPr>
        <p:spPr>
          <a:xfrm>
            <a:off x="4217158" y="1499762"/>
            <a:ext cx="4690530" cy="3700565"/>
          </a:xfrm>
          <a:prstGeom prst="rect">
            <a:avLst/>
          </a:prstGeom>
          <a:noFill/>
        </p:spPr>
        <p:txBody>
          <a:bodyPr wrap="square">
            <a:spAutoFit/>
          </a:bodyPr>
          <a:lstStyle/>
          <a:p>
            <a:pPr>
              <a:spcAft>
                <a:spcPts val="0"/>
              </a:spcAft>
            </a:pPr>
            <a:r>
              <a:rPr lang="en-US" sz="2100" b="1" dirty="0">
                <a:cs typeface="Calibri" panose="020F0502020204030204" pitchFamily="34" charset="0"/>
              </a:rPr>
              <a:t>Through science informed management the Department seeks to:  </a:t>
            </a:r>
            <a:endParaRPr lang="en-US" sz="2100" b="1" dirty="0"/>
          </a:p>
          <a:p>
            <a:pPr>
              <a:spcAft>
                <a:spcPts val="0"/>
              </a:spcAft>
            </a:pPr>
            <a:r>
              <a:rPr lang="en-US" sz="2000" dirty="0">
                <a:cs typeface="Calibri" panose="020F0502020204030204" pitchFamily="34" charset="0"/>
              </a:rPr>
              <a:t> </a:t>
            </a:r>
            <a:endParaRPr lang="en-US" sz="2000" dirty="0"/>
          </a:p>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Develop a set of regulations that can be proactively implemented to reduce angling associated stressors and support climate change resiliency of inland native fish;</a:t>
            </a:r>
          </a:p>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Implement regulations to ensure inland native fish conservation and optimize fishing opportunities that consider changing environmental conditions across Oregon.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850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3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C02ADE-2CF8-3CAB-8C58-ED0BD06551B4}"/>
              </a:ext>
            </a:extLst>
          </p:cNvPr>
          <p:cNvPicPr>
            <a:picLocks noChangeAspect="1"/>
          </p:cNvPicPr>
          <p:nvPr/>
        </p:nvPicPr>
        <p:blipFill>
          <a:blip r:embed="rId3"/>
          <a:stretch>
            <a:fillRect/>
          </a:stretch>
        </p:blipFill>
        <p:spPr>
          <a:xfrm>
            <a:off x="482600" y="1128712"/>
            <a:ext cx="8178799" cy="4600575"/>
          </a:xfrm>
          <a:prstGeom prst="rect">
            <a:avLst/>
          </a:prstGeom>
        </p:spPr>
      </p:pic>
    </p:spTree>
    <p:extLst>
      <p:ext uri="{BB962C8B-B14F-4D97-AF65-F5344CB8AC3E}">
        <p14:creationId xmlns:p14="http://schemas.microsoft.com/office/powerpoint/2010/main" val="1857064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10CD90E-4B48-42B5-B2C4-9B48E807714D}"/>
              </a:ext>
            </a:extLst>
          </p:cNvPr>
          <p:cNvGrpSpPr/>
          <p:nvPr/>
        </p:nvGrpSpPr>
        <p:grpSpPr>
          <a:xfrm>
            <a:off x="209851" y="224959"/>
            <a:ext cx="8721902" cy="6441655"/>
            <a:chOff x="233916" y="224959"/>
            <a:chExt cx="8721902" cy="6441655"/>
          </a:xfrm>
        </p:grpSpPr>
        <p:sp>
          <p:nvSpPr>
            <p:cNvPr id="20" name="Rounded Rectangle 2">
              <a:extLst>
                <a:ext uri="{FF2B5EF4-FFF2-40B4-BE49-F238E27FC236}">
                  <a16:creationId xmlns:a16="http://schemas.microsoft.com/office/drawing/2014/main" id="{5B38DC32-5B12-421E-915F-4D19060D9225}"/>
                </a:ext>
              </a:extLst>
            </p:cNvPr>
            <p:cNvSpPr/>
            <p:nvPr/>
          </p:nvSpPr>
          <p:spPr>
            <a:xfrm>
              <a:off x="233916" y="224959"/>
              <a:ext cx="8697837" cy="6441655"/>
            </a:xfrm>
            <a:prstGeom prst="roundRect">
              <a:avLst/>
            </a:prstGeom>
            <a:solidFill>
              <a:schemeClr val="bg1">
                <a:alpha val="75000"/>
              </a:schemeClr>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4" descr="Welcome to ODFW Online Sales - ODFW Permit Application">
              <a:extLst>
                <a:ext uri="{FF2B5EF4-FFF2-40B4-BE49-F238E27FC236}">
                  <a16:creationId xmlns:a16="http://schemas.microsoft.com/office/drawing/2014/main" id="{319A8858-A25C-4D8A-A5B5-29543A4117D3}"/>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640" y="5454556"/>
              <a:ext cx="861178" cy="1126380"/>
            </a:xfrm>
            <a:prstGeom prst="rect">
              <a:avLst/>
            </a:prstGeom>
            <a:solidFill>
              <a:schemeClr val="bg1"/>
            </a:solidFill>
          </p:spPr>
        </p:pic>
      </p:grpSp>
      <p:sp>
        <p:nvSpPr>
          <p:cNvPr id="5" name="Rectangle 4">
            <a:extLst>
              <a:ext uri="{FF2B5EF4-FFF2-40B4-BE49-F238E27FC236}">
                <a16:creationId xmlns:a16="http://schemas.microsoft.com/office/drawing/2014/main" id="{4EB9936D-711B-4E18-9FF7-078926A1DB18}"/>
              </a:ext>
            </a:extLst>
          </p:cNvPr>
          <p:cNvSpPr/>
          <p:nvPr/>
        </p:nvSpPr>
        <p:spPr>
          <a:xfrm>
            <a:off x="779580" y="1864895"/>
            <a:ext cx="3730249" cy="1518467"/>
          </a:xfrm>
          <a:prstGeom prst="rect">
            <a:avLst/>
          </a:prstGeom>
          <a:solidFill>
            <a:schemeClr val="accent5"/>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p>
        </p:txBody>
      </p:sp>
      <p:sp>
        <p:nvSpPr>
          <p:cNvPr id="6" name="Rectangle 5">
            <a:extLst>
              <a:ext uri="{FF2B5EF4-FFF2-40B4-BE49-F238E27FC236}">
                <a16:creationId xmlns:a16="http://schemas.microsoft.com/office/drawing/2014/main" id="{1B0E6947-17A8-49D3-A000-4F99A1089223}"/>
              </a:ext>
            </a:extLst>
          </p:cNvPr>
          <p:cNvSpPr/>
          <p:nvPr/>
        </p:nvSpPr>
        <p:spPr>
          <a:xfrm>
            <a:off x="4634170" y="1864895"/>
            <a:ext cx="3730249" cy="1518467"/>
          </a:xfrm>
          <a:prstGeom prst="rect">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400" dirty="0"/>
          </a:p>
        </p:txBody>
      </p:sp>
      <p:sp>
        <p:nvSpPr>
          <p:cNvPr id="7" name="Rectangle 6">
            <a:extLst>
              <a:ext uri="{FF2B5EF4-FFF2-40B4-BE49-F238E27FC236}">
                <a16:creationId xmlns:a16="http://schemas.microsoft.com/office/drawing/2014/main" id="{9BFE0718-4039-4C7D-8A82-383F7F214660}"/>
              </a:ext>
            </a:extLst>
          </p:cNvPr>
          <p:cNvSpPr/>
          <p:nvPr/>
        </p:nvSpPr>
        <p:spPr>
          <a:xfrm>
            <a:off x="4643996" y="3535647"/>
            <a:ext cx="3730249" cy="14674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ACB6B409-E5A9-4EFD-8E5E-DDB13179BE78}"/>
              </a:ext>
            </a:extLst>
          </p:cNvPr>
          <p:cNvSpPr/>
          <p:nvPr/>
        </p:nvSpPr>
        <p:spPr>
          <a:xfrm>
            <a:off x="779580" y="3556234"/>
            <a:ext cx="3730249" cy="14674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p>
        </p:txBody>
      </p:sp>
      <p:sp>
        <p:nvSpPr>
          <p:cNvPr id="13" name="Rectangle 12">
            <a:extLst>
              <a:ext uri="{FF2B5EF4-FFF2-40B4-BE49-F238E27FC236}">
                <a16:creationId xmlns:a16="http://schemas.microsoft.com/office/drawing/2014/main" id="{6D4859DF-8383-4EBB-A919-2384D39E5A9D}"/>
              </a:ext>
            </a:extLst>
          </p:cNvPr>
          <p:cNvSpPr/>
          <p:nvPr/>
        </p:nvSpPr>
        <p:spPr>
          <a:xfrm>
            <a:off x="1473206" y="2776429"/>
            <a:ext cx="6234709" cy="1339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14" name="TextBox 13">
            <a:extLst>
              <a:ext uri="{FF2B5EF4-FFF2-40B4-BE49-F238E27FC236}">
                <a16:creationId xmlns:a16="http://schemas.microsoft.com/office/drawing/2014/main" id="{7BAB875B-26F3-4785-97FB-E9516FB64933}"/>
              </a:ext>
            </a:extLst>
          </p:cNvPr>
          <p:cNvSpPr txBox="1"/>
          <p:nvPr/>
        </p:nvSpPr>
        <p:spPr>
          <a:xfrm>
            <a:off x="1474865" y="2876175"/>
            <a:ext cx="6234709" cy="1077218"/>
          </a:xfrm>
          <a:prstGeom prst="rect">
            <a:avLst/>
          </a:prstGeom>
          <a:noFill/>
        </p:spPr>
        <p:txBody>
          <a:bodyPr wrap="square" rtlCol="0">
            <a:spAutoFit/>
          </a:bodyPr>
          <a:lstStyle/>
          <a:p>
            <a:pPr algn="ctr"/>
            <a:r>
              <a:rPr lang="en-US" sz="2400" b="1" dirty="0"/>
              <a:t>Climate Adaptive Angling Framework </a:t>
            </a:r>
          </a:p>
          <a:p>
            <a:pPr algn="ctr"/>
            <a:endParaRPr lang="en-US" sz="1400" dirty="0"/>
          </a:p>
          <a:p>
            <a:pPr algn="ctr"/>
            <a:r>
              <a:rPr lang="en-US" sz="1300" b="1" dirty="0">
                <a:latin typeface="Calibri" panose="020F0502020204030204" pitchFamily="34" charset="0"/>
                <a:ea typeface="Calibri" panose="020F0502020204030204" pitchFamily="34" charset="0"/>
              </a:rPr>
              <a:t>Purpose: </a:t>
            </a:r>
            <a:r>
              <a:rPr lang="en-US" sz="1300" dirty="0">
                <a:latin typeface="Calibri" panose="020F0502020204030204" pitchFamily="34" charset="0"/>
                <a:ea typeface="Calibri" panose="020F0502020204030204" pitchFamily="34" charset="0"/>
              </a:rPr>
              <a:t>To ensure the Department takes a proactive approach to developing regulations that will reduce angling associated stressors on inland native fish populations.</a:t>
            </a:r>
          </a:p>
        </p:txBody>
      </p:sp>
      <p:sp>
        <p:nvSpPr>
          <p:cNvPr id="15" name="TextBox 14">
            <a:extLst>
              <a:ext uri="{FF2B5EF4-FFF2-40B4-BE49-F238E27FC236}">
                <a16:creationId xmlns:a16="http://schemas.microsoft.com/office/drawing/2014/main" id="{4841CE7B-A2B1-4E58-B75E-106D4C9E6B76}"/>
              </a:ext>
            </a:extLst>
          </p:cNvPr>
          <p:cNvSpPr txBox="1"/>
          <p:nvPr/>
        </p:nvSpPr>
        <p:spPr>
          <a:xfrm>
            <a:off x="4702893" y="2106662"/>
            <a:ext cx="3730249" cy="400110"/>
          </a:xfrm>
          <a:prstGeom prst="rect">
            <a:avLst/>
          </a:prstGeom>
          <a:noFill/>
        </p:spPr>
        <p:txBody>
          <a:bodyPr wrap="square">
            <a:spAutoFit/>
          </a:bodyPr>
          <a:lstStyle/>
          <a:p>
            <a:pPr lvl="0" algn="ctr"/>
            <a:r>
              <a:rPr lang="en-US" sz="2000" b="1" dirty="0">
                <a:solidFill>
                  <a:schemeClr val="bg1"/>
                </a:solidFill>
              </a:rPr>
              <a:t>Science</a:t>
            </a:r>
          </a:p>
        </p:txBody>
      </p:sp>
      <p:sp>
        <p:nvSpPr>
          <p:cNvPr id="16" name="TextBox 15">
            <a:extLst>
              <a:ext uri="{FF2B5EF4-FFF2-40B4-BE49-F238E27FC236}">
                <a16:creationId xmlns:a16="http://schemas.microsoft.com/office/drawing/2014/main" id="{970A2EA3-497A-498B-BF5A-C52EF8311D13}"/>
              </a:ext>
            </a:extLst>
          </p:cNvPr>
          <p:cNvSpPr txBox="1"/>
          <p:nvPr/>
        </p:nvSpPr>
        <p:spPr>
          <a:xfrm>
            <a:off x="848303" y="2106662"/>
            <a:ext cx="3730249" cy="400110"/>
          </a:xfrm>
          <a:prstGeom prst="rect">
            <a:avLst/>
          </a:prstGeom>
          <a:noFill/>
        </p:spPr>
        <p:txBody>
          <a:bodyPr wrap="square">
            <a:spAutoFit/>
          </a:bodyPr>
          <a:lstStyle/>
          <a:p>
            <a:pPr lvl="0" algn="ctr"/>
            <a:r>
              <a:rPr lang="en-US" sz="2000" b="1" dirty="0">
                <a:solidFill>
                  <a:schemeClr val="bg1"/>
                </a:solidFill>
              </a:rPr>
              <a:t>Regulation</a:t>
            </a:r>
          </a:p>
        </p:txBody>
      </p:sp>
      <p:sp>
        <p:nvSpPr>
          <p:cNvPr id="17" name="TextBox 16">
            <a:extLst>
              <a:ext uri="{FF2B5EF4-FFF2-40B4-BE49-F238E27FC236}">
                <a16:creationId xmlns:a16="http://schemas.microsoft.com/office/drawing/2014/main" id="{177127BF-ED70-4C56-B9D9-B3CB08FC6D05}"/>
              </a:ext>
            </a:extLst>
          </p:cNvPr>
          <p:cNvSpPr txBox="1"/>
          <p:nvPr/>
        </p:nvSpPr>
        <p:spPr>
          <a:xfrm>
            <a:off x="777922" y="4348461"/>
            <a:ext cx="3730249" cy="400110"/>
          </a:xfrm>
          <a:prstGeom prst="rect">
            <a:avLst/>
          </a:prstGeom>
          <a:noFill/>
        </p:spPr>
        <p:txBody>
          <a:bodyPr wrap="square">
            <a:spAutoFit/>
          </a:bodyPr>
          <a:lstStyle/>
          <a:p>
            <a:pPr lvl="0" algn="ctr"/>
            <a:r>
              <a:rPr lang="en-US" sz="2000" b="1" dirty="0">
                <a:solidFill>
                  <a:schemeClr val="bg1"/>
                </a:solidFill>
              </a:rPr>
              <a:t>Implementation</a:t>
            </a:r>
          </a:p>
        </p:txBody>
      </p:sp>
      <p:sp>
        <p:nvSpPr>
          <p:cNvPr id="18" name="TextBox 17">
            <a:extLst>
              <a:ext uri="{FF2B5EF4-FFF2-40B4-BE49-F238E27FC236}">
                <a16:creationId xmlns:a16="http://schemas.microsoft.com/office/drawing/2014/main" id="{9FFF90B3-2C25-42A0-8148-AA3BF12D8143}"/>
              </a:ext>
            </a:extLst>
          </p:cNvPr>
          <p:cNvSpPr txBox="1"/>
          <p:nvPr/>
        </p:nvSpPr>
        <p:spPr>
          <a:xfrm>
            <a:off x="4728486" y="4327874"/>
            <a:ext cx="3792420" cy="400110"/>
          </a:xfrm>
          <a:prstGeom prst="rect">
            <a:avLst/>
          </a:prstGeom>
          <a:noFill/>
        </p:spPr>
        <p:txBody>
          <a:bodyPr wrap="square">
            <a:spAutoFit/>
          </a:bodyPr>
          <a:lstStyle/>
          <a:p>
            <a:pPr lvl="0" algn="ctr"/>
            <a:r>
              <a:rPr lang="en-US" sz="2000" b="1" dirty="0">
                <a:solidFill>
                  <a:schemeClr val="bg1"/>
                </a:solidFill>
              </a:rPr>
              <a:t>Communication</a:t>
            </a:r>
          </a:p>
        </p:txBody>
      </p:sp>
      <p:sp>
        <p:nvSpPr>
          <p:cNvPr id="22" name="Rectangle 21">
            <a:extLst>
              <a:ext uri="{FF2B5EF4-FFF2-40B4-BE49-F238E27FC236}">
                <a16:creationId xmlns:a16="http://schemas.microsoft.com/office/drawing/2014/main" id="{0FBEDAAC-20A0-4702-8491-F8D37C5A46FD}"/>
              </a:ext>
            </a:extLst>
          </p:cNvPr>
          <p:cNvSpPr/>
          <p:nvPr/>
        </p:nvSpPr>
        <p:spPr>
          <a:xfrm>
            <a:off x="0" y="408452"/>
            <a:ext cx="9144000" cy="584775"/>
          </a:xfrm>
          <a:prstGeom prst="rect">
            <a:avLst/>
          </a:prstGeom>
        </p:spPr>
        <p:txBody>
          <a:bodyPr wrap="square">
            <a:spAutoFit/>
          </a:bodyPr>
          <a:lstStyle/>
          <a:p>
            <a:pPr algn="ctr">
              <a:spcAft>
                <a:spcPts val="0"/>
              </a:spcAft>
            </a:pPr>
            <a:r>
              <a:rPr lang="en-US" sz="3200" b="1" dirty="0">
                <a:cs typeface="Calibri" panose="020F0502020204030204" pitchFamily="34" charset="0"/>
              </a:rPr>
              <a:t>Creating a Management Framework</a:t>
            </a:r>
          </a:p>
        </p:txBody>
      </p:sp>
    </p:spTree>
    <p:extLst>
      <p:ext uri="{BB962C8B-B14F-4D97-AF65-F5344CB8AC3E}">
        <p14:creationId xmlns:p14="http://schemas.microsoft.com/office/powerpoint/2010/main" val="148422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51F8A97-B449-4E62-8728-42048F877C74}"/>
              </a:ext>
            </a:extLst>
          </p:cNvPr>
          <p:cNvGrpSpPr/>
          <p:nvPr/>
        </p:nvGrpSpPr>
        <p:grpSpPr>
          <a:xfrm>
            <a:off x="209851" y="224959"/>
            <a:ext cx="8721902" cy="6441655"/>
            <a:chOff x="233916" y="224959"/>
            <a:chExt cx="8721902" cy="6441655"/>
          </a:xfrm>
        </p:grpSpPr>
        <p:sp>
          <p:nvSpPr>
            <p:cNvPr id="6" name="Rounded Rectangle 2">
              <a:extLst>
                <a:ext uri="{FF2B5EF4-FFF2-40B4-BE49-F238E27FC236}">
                  <a16:creationId xmlns:a16="http://schemas.microsoft.com/office/drawing/2014/main" id="{22540067-8711-4ACF-98B1-84953889B824}"/>
                </a:ext>
              </a:extLst>
            </p:cNvPr>
            <p:cNvSpPr/>
            <p:nvPr/>
          </p:nvSpPr>
          <p:spPr>
            <a:xfrm>
              <a:off x="233916" y="224959"/>
              <a:ext cx="8697837" cy="6441655"/>
            </a:xfrm>
            <a:prstGeom prst="roundRect">
              <a:avLst/>
            </a:prstGeom>
            <a:solidFill>
              <a:schemeClr val="bg1">
                <a:alpha val="75000"/>
              </a:schemeClr>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descr="Welcome to ODFW Online Sales - ODFW Permit Application">
              <a:extLst>
                <a:ext uri="{FF2B5EF4-FFF2-40B4-BE49-F238E27FC236}">
                  <a16:creationId xmlns:a16="http://schemas.microsoft.com/office/drawing/2014/main" id="{56DBA0C2-A5C1-4185-9EC7-B57BD6D3A81B}"/>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640" y="5454556"/>
              <a:ext cx="861178" cy="1126380"/>
            </a:xfrm>
            <a:prstGeom prst="rect">
              <a:avLst/>
            </a:prstGeom>
            <a:solidFill>
              <a:schemeClr val="bg1"/>
            </a:solidFill>
          </p:spPr>
        </p:pic>
      </p:grpSp>
      <p:sp>
        <p:nvSpPr>
          <p:cNvPr id="3" name="TextBox 2">
            <a:extLst>
              <a:ext uri="{FF2B5EF4-FFF2-40B4-BE49-F238E27FC236}">
                <a16:creationId xmlns:a16="http://schemas.microsoft.com/office/drawing/2014/main" id="{C1202862-93AD-4162-AE9A-74CE6E163EF7}"/>
              </a:ext>
            </a:extLst>
          </p:cNvPr>
          <p:cNvSpPr txBox="1"/>
          <p:nvPr/>
        </p:nvSpPr>
        <p:spPr>
          <a:xfrm>
            <a:off x="2693644" y="503541"/>
            <a:ext cx="3730249" cy="584775"/>
          </a:xfrm>
          <a:prstGeom prst="rect">
            <a:avLst/>
          </a:prstGeom>
          <a:solidFill>
            <a:schemeClr val="accent1"/>
          </a:solidFill>
        </p:spPr>
        <p:txBody>
          <a:bodyPr wrap="square">
            <a:spAutoFit/>
          </a:bodyPr>
          <a:lstStyle/>
          <a:p>
            <a:pPr lvl="0" algn="ctr"/>
            <a:r>
              <a:rPr lang="en-US" sz="3200" b="1" dirty="0">
                <a:solidFill>
                  <a:schemeClr val="bg1"/>
                </a:solidFill>
              </a:rPr>
              <a:t>REGULATION</a:t>
            </a:r>
          </a:p>
        </p:txBody>
      </p:sp>
      <p:sp>
        <p:nvSpPr>
          <p:cNvPr id="9" name="TextBox 8">
            <a:extLst>
              <a:ext uri="{FF2B5EF4-FFF2-40B4-BE49-F238E27FC236}">
                <a16:creationId xmlns:a16="http://schemas.microsoft.com/office/drawing/2014/main" id="{595018B8-D8CC-4FC1-B1DD-B4F46E8EDA02}"/>
              </a:ext>
            </a:extLst>
          </p:cNvPr>
          <p:cNvSpPr txBox="1"/>
          <p:nvPr/>
        </p:nvSpPr>
        <p:spPr>
          <a:xfrm>
            <a:off x="604462" y="1366897"/>
            <a:ext cx="8182910" cy="2369880"/>
          </a:xfrm>
          <a:prstGeom prst="rect">
            <a:avLst/>
          </a:prstGeom>
          <a:noFill/>
        </p:spPr>
        <p:txBody>
          <a:bodyPr wrap="square" rtlCol="0">
            <a:spAutoFit/>
          </a:bodyPr>
          <a:lstStyle/>
          <a:p>
            <a:r>
              <a:rPr lang="en-US" sz="2800" b="1" u="sng" dirty="0"/>
              <a:t>(1) Policy Framework </a:t>
            </a:r>
          </a:p>
          <a:p>
            <a:r>
              <a:rPr lang="en-US" sz="2000" dirty="0"/>
              <a:t>	</a:t>
            </a:r>
          </a:p>
          <a:p>
            <a:pPr marL="914400" lvl="1" indent="-457200">
              <a:buFont typeface="Arial" panose="020B0604020202020204" pitchFamily="34" charset="0"/>
              <a:buChar char="•"/>
            </a:pPr>
            <a:r>
              <a:rPr lang="en-US" sz="2000" dirty="0"/>
              <a:t>Structure and guidance</a:t>
            </a:r>
            <a:r>
              <a:rPr lang="en-US" sz="2000" b="1" dirty="0"/>
              <a:t> </a:t>
            </a:r>
            <a:r>
              <a:rPr lang="en-US" sz="2000" dirty="0"/>
              <a:t>document for Implementing Temporary Rule</a:t>
            </a:r>
          </a:p>
          <a:p>
            <a:pPr marL="914400" lvl="1" indent="-457200">
              <a:buFont typeface="Arial" panose="020B0604020202020204" pitchFamily="34" charset="0"/>
              <a:buChar char="•"/>
            </a:pPr>
            <a:r>
              <a:rPr lang="en-US" sz="2000" dirty="0"/>
              <a:t>Integrated with the Climate Change and Ocean Policy (2020)</a:t>
            </a:r>
          </a:p>
          <a:p>
            <a:pPr marL="914400" lvl="1" indent="-457200">
              <a:buFont typeface="Arial" panose="020B0604020202020204" pitchFamily="34" charset="0"/>
              <a:buChar char="•"/>
            </a:pPr>
            <a:r>
              <a:rPr lang="en-US" sz="2000" dirty="0"/>
              <a:t>Intended to provide longer structure for adaptive management based on Best Available Science </a:t>
            </a:r>
          </a:p>
          <a:p>
            <a:pPr marL="914400" lvl="1" indent="-457200">
              <a:buFont typeface="Arial" panose="020B0604020202020204" pitchFamily="34" charset="0"/>
              <a:buChar char="•"/>
            </a:pPr>
            <a:endParaRPr lang="en-US" sz="2000" dirty="0"/>
          </a:p>
        </p:txBody>
      </p:sp>
      <p:sp>
        <p:nvSpPr>
          <p:cNvPr id="13" name="TextBox 12">
            <a:extLst>
              <a:ext uri="{FF2B5EF4-FFF2-40B4-BE49-F238E27FC236}">
                <a16:creationId xmlns:a16="http://schemas.microsoft.com/office/drawing/2014/main" id="{ABCA7081-9F52-4122-A399-7EC07AE283C9}"/>
              </a:ext>
            </a:extLst>
          </p:cNvPr>
          <p:cNvSpPr txBox="1"/>
          <p:nvPr/>
        </p:nvSpPr>
        <p:spPr>
          <a:xfrm>
            <a:off x="580397" y="3736777"/>
            <a:ext cx="7584195" cy="2677656"/>
          </a:xfrm>
          <a:prstGeom prst="rect">
            <a:avLst/>
          </a:prstGeom>
          <a:noFill/>
        </p:spPr>
        <p:txBody>
          <a:bodyPr wrap="square" rtlCol="0">
            <a:spAutoFit/>
          </a:bodyPr>
          <a:lstStyle/>
          <a:p>
            <a:r>
              <a:rPr lang="en-US" sz="2800" b="1" u="sng" dirty="0"/>
              <a:t>(2) Climate Thresholds and Refuge Designations  </a:t>
            </a:r>
          </a:p>
          <a:p>
            <a:r>
              <a:rPr lang="en-US" sz="2000" dirty="0"/>
              <a:t>	Develop a defensible approach that links environmental stressors 	to angling pressure during warmest months of the year</a:t>
            </a:r>
          </a:p>
          <a:p>
            <a:endParaRPr lang="en-US" sz="2000" dirty="0"/>
          </a:p>
          <a:p>
            <a:pPr marL="1257300" lvl="2" indent="-342900">
              <a:buFont typeface="Courier New" panose="02070309020205020404" pitchFamily="49" charset="0"/>
              <a:buChar char="o"/>
            </a:pPr>
            <a:r>
              <a:rPr lang="en-US" sz="2000" dirty="0"/>
              <a:t>Geographical numeric environmental conditions that trigger regulatory action. </a:t>
            </a:r>
          </a:p>
          <a:p>
            <a:pPr marL="1257300" lvl="2" indent="-342900">
              <a:buFont typeface="Courier New" panose="02070309020205020404" pitchFamily="49" charset="0"/>
              <a:buChar char="o"/>
            </a:pPr>
            <a:r>
              <a:rPr lang="en-US" sz="2000" dirty="0"/>
              <a:t>Recognizable and enforceable areas that have expected benefits to fish within the region. </a:t>
            </a:r>
          </a:p>
        </p:txBody>
      </p:sp>
    </p:spTree>
    <p:extLst>
      <p:ext uri="{BB962C8B-B14F-4D97-AF65-F5344CB8AC3E}">
        <p14:creationId xmlns:p14="http://schemas.microsoft.com/office/powerpoint/2010/main" val="381419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618FF59-DAF1-42A1-AD51-684EFFB0B6FB}"/>
              </a:ext>
            </a:extLst>
          </p:cNvPr>
          <p:cNvGrpSpPr/>
          <p:nvPr/>
        </p:nvGrpSpPr>
        <p:grpSpPr>
          <a:xfrm>
            <a:off x="209851" y="208172"/>
            <a:ext cx="8721902" cy="6441655"/>
            <a:chOff x="233916" y="224959"/>
            <a:chExt cx="8721902" cy="6441655"/>
          </a:xfrm>
        </p:grpSpPr>
        <p:sp>
          <p:nvSpPr>
            <p:cNvPr id="9" name="Rounded Rectangle 2">
              <a:extLst>
                <a:ext uri="{FF2B5EF4-FFF2-40B4-BE49-F238E27FC236}">
                  <a16:creationId xmlns:a16="http://schemas.microsoft.com/office/drawing/2014/main" id="{A9FFF401-AA65-431F-9DAF-B86DA94757A7}"/>
                </a:ext>
              </a:extLst>
            </p:cNvPr>
            <p:cNvSpPr/>
            <p:nvPr/>
          </p:nvSpPr>
          <p:spPr>
            <a:xfrm>
              <a:off x="233916" y="224959"/>
              <a:ext cx="8697837" cy="6441655"/>
            </a:xfrm>
            <a:prstGeom prst="roundRect">
              <a:avLst/>
            </a:prstGeom>
            <a:solidFill>
              <a:schemeClr val="bg1">
                <a:alpha val="75000"/>
              </a:schemeClr>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4" descr="Welcome to ODFW Online Sales - ODFW Permit Application">
              <a:extLst>
                <a:ext uri="{FF2B5EF4-FFF2-40B4-BE49-F238E27FC236}">
                  <a16:creationId xmlns:a16="http://schemas.microsoft.com/office/drawing/2014/main" id="{56D88671-E8DB-41A0-8C7A-8AB695601050}"/>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640" y="5454556"/>
              <a:ext cx="861178" cy="1126380"/>
            </a:xfrm>
            <a:prstGeom prst="rect">
              <a:avLst/>
            </a:prstGeom>
            <a:solidFill>
              <a:schemeClr val="bg1"/>
            </a:solidFill>
          </p:spPr>
        </p:pic>
      </p:grpSp>
      <p:sp>
        <p:nvSpPr>
          <p:cNvPr id="10" name="TextBox 9">
            <a:extLst>
              <a:ext uri="{FF2B5EF4-FFF2-40B4-BE49-F238E27FC236}">
                <a16:creationId xmlns:a16="http://schemas.microsoft.com/office/drawing/2014/main" id="{6EA9B67C-6C4F-4007-820E-115B1EF6119C}"/>
              </a:ext>
            </a:extLst>
          </p:cNvPr>
          <p:cNvSpPr txBox="1"/>
          <p:nvPr/>
        </p:nvSpPr>
        <p:spPr>
          <a:xfrm>
            <a:off x="379862" y="1127448"/>
            <a:ext cx="8527826" cy="523220"/>
          </a:xfrm>
          <a:prstGeom prst="rect">
            <a:avLst/>
          </a:prstGeom>
          <a:noFill/>
        </p:spPr>
        <p:txBody>
          <a:bodyPr wrap="square">
            <a:spAutoFit/>
          </a:bodyPr>
          <a:lstStyle/>
          <a:p>
            <a:r>
              <a:rPr lang="en-US" sz="2800" b="1" u="sng" dirty="0"/>
              <a:t>(1) Policy Framework</a:t>
            </a:r>
            <a:endParaRPr lang="en-US" sz="2800" b="1" i="1" dirty="0">
              <a:solidFill>
                <a:schemeClr val="bg1">
                  <a:lumMod val="50000"/>
                </a:schemeClr>
              </a:solidFill>
            </a:endParaRPr>
          </a:p>
        </p:txBody>
      </p:sp>
      <p:sp>
        <p:nvSpPr>
          <p:cNvPr id="4" name="Rectangle 3">
            <a:extLst>
              <a:ext uri="{FF2B5EF4-FFF2-40B4-BE49-F238E27FC236}">
                <a16:creationId xmlns:a16="http://schemas.microsoft.com/office/drawing/2014/main" id="{0837EE95-F9D1-449A-BF7B-5A22EC388229}"/>
              </a:ext>
            </a:extLst>
          </p:cNvPr>
          <p:cNvSpPr/>
          <p:nvPr/>
        </p:nvSpPr>
        <p:spPr>
          <a:xfrm>
            <a:off x="497914" y="1869238"/>
            <a:ext cx="8121707" cy="454612"/>
          </a:xfrm>
          <a:prstGeom prst="rect">
            <a:avLst/>
          </a:prstGeom>
        </p:spPr>
        <p:txBody>
          <a:bodyPr wrap="square">
            <a:spAutoFit/>
          </a:bodyPr>
          <a:lstStyle/>
          <a:p>
            <a:pPr>
              <a:lnSpc>
                <a:spcPct val="107000"/>
              </a:lnSpc>
            </a:pPr>
            <a:r>
              <a:rPr lang="en-US" sz="2200" b="1" i="1" dirty="0">
                <a:latin typeface="Calibri" panose="020F0502020204030204" pitchFamily="34" charset="0"/>
                <a:ea typeface="Calibri" panose="020F0502020204030204" pitchFamily="34" charset="0"/>
                <a:cs typeface="Calibri" panose="020F0502020204030204" pitchFamily="34" charset="0"/>
              </a:rPr>
              <a:t>Environmental Indicators and Thermal Thresholds </a:t>
            </a:r>
          </a:p>
        </p:txBody>
      </p:sp>
      <p:sp>
        <p:nvSpPr>
          <p:cNvPr id="13" name="TextBox 12">
            <a:extLst>
              <a:ext uri="{FF2B5EF4-FFF2-40B4-BE49-F238E27FC236}">
                <a16:creationId xmlns:a16="http://schemas.microsoft.com/office/drawing/2014/main" id="{521325DF-49E8-45D6-AF14-2BB462525A0F}"/>
              </a:ext>
            </a:extLst>
          </p:cNvPr>
          <p:cNvSpPr txBox="1"/>
          <p:nvPr/>
        </p:nvSpPr>
        <p:spPr>
          <a:xfrm>
            <a:off x="2693644" y="503541"/>
            <a:ext cx="3730249" cy="584775"/>
          </a:xfrm>
          <a:prstGeom prst="rect">
            <a:avLst/>
          </a:prstGeom>
          <a:solidFill>
            <a:schemeClr val="accent1"/>
          </a:solidFill>
        </p:spPr>
        <p:txBody>
          <a:bodyPr wrap="square">
            <a:spAutoFit/>
          </a:bodyPr>
          <a:lstStyle/>
          <a:p>
            <a:pPr lvl="0" algn="ctr"/>
            <a:r>
              <a:rPr lang="en-US" sz="3200" b="1" dirty="0">
                <a:solidFill>
                  <a:schemeClr val="bg1"/>
                </a:solidFill>
              </a:rPr>
              <a:t>REGULATION</a:t>
            </a:r>
          </a:p>
        </p:txBody>
      </p:sp>
      <p:sp>
        <p:nvSpPr>
          <p:cNvPr id="3" name="TextBox 2">
            <a:extLst>
              <a:ext uri="{FF2B5EF4-FFF2-40B4-BE49-F238E27FC236}">
                <a16:creationId xmlns:a16="http://schemas.microsoft.com/office/drawing/2014/main" id="{593B7C62-6AB2-49D8-81C8-91B069D17C13}"/>
              </a:ext>
            </a:extLst>
          </p:cNvPr>
          <p:cNvSpPr txBox="1"/>
          <p:nvPr/>
        </p:nvSpPr>
        <p:spPr>
          <a:xfrm>
            <a:off x="1190999" y="2271781"/>
            <a:ext cx="7310165" cy="646331"/>
          </a:xfrm>
          <a:prstGeom prst="rect">
            <a:avLst/>
          </a:prstGeom>
          <a:noFill/>
        </p:spPr>
        <p:txBody>
          <a:bodyPr wrap="square" rtlCol="0">
            <a:spAutoFit/>
          </a:bodyPr>
          <a:lstStyle/>
          <a:p>
            <a:r>
              <a:rPr lang="en-US" dirty="0"/>
              <a:t>Sets guiding principle for how the Department will assess indicators and to what purpose – </a:t>
            </a:r>
            <a:r>
              <a:rPr lang="en-US" b="1" i="1" dirty="0"/>
              <a:t>NOT</a:t>
            </a:r>
            <a:r>
              <a:rPr lang="en-US" dirty="0"/>
              <a:t> what the indicators or their thresholds are. </a:t>
            </a:r>
          </a:p>
        </p:txBody>
      </p:sp>
      <p:sp>
        <p:nvSpPr>
          <p:cNvPr id="14" name="Rectangle 13">
            <a:extLst>
              <a:ext uri="{FF2B5EF4-FFF2-40B4-BE49-F238E27FC236}">
                <a16:creationId xmlns:a16="http://schemas.microsoft.com/office/drawing/2014/main" id="{B37A5479-3039-4814-8CB0-809B26F17323}"/>
              </a:ext>
            </a:extLst>
          </p:cNvPr>
          <p:cNvSpPr/>
          <p:nvPr/>
        </p:nvSpPr>
        <p:spPr>
          <a:xfrm>
            <a:off x="379862" y="2925805"/>
            <a:ext cx="2602700" cy="438582"/>
          </a:xfrm>
          <a:prstGeom prst="rect">
            <a:avLst/>
          </a:prstGeom>
        </p:spPr>
        <p:txBody>
          <a:bodyPr wrap="none">
            <a:spAutoFit/>
          </a:bodyPr>
          <a:lstStyle/>
          <a:p>
            <a:pPr>
              <a:lnSpc>
                <a:spcPct val="107000"/>
              </a:lnSpc>
            </a:pPr>
            <a:r>
              <a:rPr lang="en-US" sz="2200" b="1" i="1" dirty="0">
                <a:effectLst/>
                <a:latin typeface="Calibri" panose="020F0502020204030204" pitchFamily="34" charset="0"/>
                <a:ea typeface="Calibri" panose="020F0502020204030204" pitchFamily="34" charset="0"/>
              </a:rPr>
              <a:t>Angling Regulations </a:t>
            </a:r>
            <a:endParaRPr lang="en-US" sz="2200" b="1" i="1"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C0D456F-00C9-4E88-BE1C-52AE2628190C}"/>
              </a:ext>
            </a:extLst>
          </p:cNvPr>
          <p:cNvSpPr txBox="1"/>
          <p:nvPr/>
        </p:nvSpPr>
        <p:spPr>
          <a:xfrm>
            <a:off x="1178207" y="3598987"/>
            <a:ext cx="6761119" cy="2862322"/>
          </a:xfrm>
          <a:prstGeom prst="rect">
            <a:avLst/>
          </a:prstGeom>
          <a:noFill/>
        </p:spPr>
        <p:txBody>
          <a:bodyPr wrap="square" rtlCol="0">
            <a:spAutoFit/>
          </a:bodyPr>
          <a:lstStyle/>
          <a:p>
            <a:r>
              <a:rPr lang="en-US" dirty="0"/>
              <a:t>Defines a tiered approach to restrictions that include </a:t>
            </a:r>
            <a:r>
              <a:rPr lang="en-US" b="1" dirty="0"/>
              <a:t>hoot hour closures (tier 1) </a:t>
            </a:r>
            <a:r>
              <a:rPr lang="en-US" dirty="0"/>
              <a:t>and </a:t>
            </a:r>
            <a:r>
              <a:rPr lang="en-US" b="1" dirty="0"/>
              <a:t>full closures (tier 2)</a:t>
            </a:r>
            <a:r>
              <a:rPr lang="en-US" dirty="0"/>
              <a:t>, as well as a course of action for public communication throughout the process.</a:t>
            </a:r>
          </a:p>
          <a:p>
            <a:r>
              <a:rPr lang="en-US" dirty="0"/>
              <a:t>	</a:t>
            </a:r>
          </a:p>
          <a:p>
            <a:r>
              <a:rPr lang="en-US" dirty="0"/>
              <a:t>	ODFW currently addresses changes to fishery regulations through 	temporary rules. </a:t>
            </a:r>
            <a:r>
              <a:rPr lang="en-US" sz="1800" dirty="0"/>
              <a:t>Temporary rule template developed for 	standardized processing</a:t>
            </a:r>
          </a:p>
          <a:p>
            <a:endParaRPr lang="en-US" dirty="0"/>
          </a:p>
          <a:p>
            <a:r>
              <a:rPr lang="en-US" dirty="0"/>
              <a:t>	Process is cumbersome and time consuming with the standards 	by Secretary of State.</a:t>
            </a:r>
          </a:p>
        </p:txBody>
      </p:sp>
    </p:spTree>
    <p:extLst>
      <p:ext uri="{BB962C8B-B14F-4D97-AF65-F5344CB8AC3E}">
        <p14:creationId xmlns:p14="http://schemas.microsoft.com/office/powerpoint/2010/main" val="1175103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AF382A4-135D-4AAB-8601-26ADEC22300C}"/>
              </a:ext>
            </a:extLst>
          </p:cNvPr>
          <p:cNvGrpSpPr/>
          <p:nvPr/>
        </p:nvGrpSpPr>
        <p:grpSpPr>
          <a:xfrm>
            <a:off x="101803" y="172132"/>
            <a:ext cx="8697837" cy="6441655"/>
            <a:chOff x="284088" y="224943"/>
            <a:chExt cx="8697837" cy="6441655"/>
          </a:xfrm>
        </p:grpSpPr>
        <p:sp>
          <p:nvSpPr>
            <p:cNvPr id="5" name="Rounded Rectangle 2">
              <a:extLst>
                <a:ext uri="{FF2B5EF4-FFF2-40B4-BE49-F238E27FC236}">
                  <a16:creationId xmlns:a16="http://schemas.microsoft.com/office/drawing/2014/main" id="{604E8B4B-84FD-4658-AC41-BF1298EC3CC4}"/>
                </a:ext>
              </a:extLst>
            </p:cNvPr>
            <p:cNvSpPr/>
            <p:nvPr/>
          </p:nvSpPr>
          <p:spPr>
            <a:xfrm>
              <a:off x="284088" y="224943"/>
              <a:ext cx="8697837" cy="6441655"/>
            </a:xfrm>
            <a:prstGeom prst="roundRect">
              <a:avLst/>
            </a:prstGeom>
            <a:solidFill>
              <a:schemeClr val="bg1">
                <a:alpha val="75000"/>
              </a:schemeClr>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4" descr="Welcome to ODFW Online Sales - ODFW Permit Application">
              <a:extLst>
                <a:ext uri="{FF2B5EF4-FFF2-40B4-BE49-F238E27FC236}">
                  <a16:creationId xmlns:a16="http://schemas.microsoft.com/office/drawing/2014/main" id="{B28E48FC-CBCD-450F-B081-AC03DAA22AEE}"/>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640" y="5454556"/>
              <a:ext cx="861178" cy="1126380"/>
            </a:xfrm>
            <a:prstGeom prst="rect">
              <a:avLst/>
            </a:prstGeom>
            <a:solidFill>
              <a:schemeClr val="bg1"/>
            </a:solidFill>
          </p:spPr>
        </p:pic>
      </p:grpSp>
      <p:sp>
        <p:nvSpPr>
          <p:cNvPr id="8" name="TextBox 7">
            <a:extLst>
              <a:ext uri="{FF2B5EF4-FFF2-40B4-BE49-F238E27FC236}">
                <a16:creationId xmlns:a16="http://schemas.microsoft.com/office/drawing/2014/main" id="{17653AA5-8F5C-4DBC-BF70-81480B629BF2}"/>
              </a:ext>
            </a:extLst>
          </p:cNvPr>
          <p:cNvSpPr txBox="1"/>
          <p:nvPr/>
        </p:nvSpPr>
        <p:spPr>
          <a:xfrm>
            <a:off x="2706875" y="460243"/>
            <a:ext cx="3730249" cy="584775"/>
          </a:xfrm>
          <a:prstGeom prst="rect">
            <a:avLst/>
          </a:prstGeom>
          <a:solidFill>
            <a:schemeClr val="accent2">
              <a:lumMod val="75000"/>
            </a:schemeClr>
          </a:solidFill>
        </p:spPr>
        <p:txBody>
          <a:bodyPr wrap="square">
            <a:spAutoFit/>
          </a:bodyPr>
          <a:lstStyle/>
          <a:p>
            <a:pPr lvl="0" algn="ctr"/>
            <a:r>
              <a:rPr lang="en-US" sz="3200" b="1" dirty="0">
                <a:solidFill>
                  <a:schemeClr val="bg1"/>
                </a:solidFill>
              </a:rPr>
              <a:t>SCIENCE</a:t>
            </a:r>
          </a:p>
        </p:txBody>
      </p:sp>
      <p:sp>
        <p:nvSpPr>
          <p:cNvPr id="7" name="TextBox 6">
            <a:extLst>
              <a:ext uri="{FF2B5EF4-FFF2-40B4-BE49-F238E27FC236}">
                <a16:creationId xmlns:a16="http://schemas.microsoft.com/office/drawing/2014/main" id="{5BB8B950-D494-477E-A264-05BC7E4DE03F}"/>
              </a:ext>
            </a:extLst>
          </p:cNvPr>
          <p:cNvSpPr txBox="1"/>
          <p:nvPr/>
        </p:nvSpPr>
        <p:spPr>
          <a:xfrm>
            <a:off x="235115" y="1297089"/>
            <a:ext cx="8431214" cy="492443"/>
          </a:xfrm>
          <a:prstGeom prst="rect">
            <a:avLst/>
          </a:prstGeom>
          <a:noFill/>
        </p:spPr>
        <p:txBody>
          <a:bodyPr wrap="square" rtlCol="0">
            <a:spAutoFit/>
          </a:bodyPr>
          <a:lstStyle/>
          <a:p>
            <a:r>
              <a:rPr lang="en-US" sz="2600" b="1" u="sng" dirty="0"/>
              <a:t>(3) Thermal Thresholds and Water Temperature Data</a:t>
            </a:r>
          </a:p>
        </p:txBody>
      </p:sp>
      <p:sp>
        <p:nvSpPr>
          <p:cNvPr id="2" name="TextBox 1">
            <a:extLst>
              <a:ext uri="{FF2B5EF4-FFF2-40B4-BE49-F238E27FC236}">
                <a16:creationId xmlns:a16="http://schemas.microsoft.com/office/drawing/2014/main" id="{6CF92677-0BB2-403D-998D-21D4B9A22C3E}"/>
              </a:ext>
            </a:extLst>
          </p:cNvPr>
          <p:cNvSpPr txBox="1"/>
          <p:nvPr/>
        </p:nvSpPr>
        <p:spPr>
          <a:xfrm>
            <a:off x="5106169" y="2592261"/>
            <a:ext cx="2995307" cy="369332"/>
          </a:xfrm>
          <a:prstGeom prst="rect">
            <a:avLst/>
          </a:prstGeom>
          <a:noFill/>
          <a:ln>
            <a:solidFill>
              <a:schemeClr val="tx1"/>
            </a:solidFill>
          </a:ln>
        </p:spPr>
        <p:txBody>
          <a:bodyPr wrap="none" rtlCol="0">
            <a:spAutoFit/>
          </a:bodyPr>
          <a:lstStyle/>
          <a:p>
            <a:r>
              <a:rPr lang="en-US" dirty="0"/>
              <a:t>Thermal Tolerance Thresholds</a:t>
            </a:r>
          </a:p>
        </p:txBody>
      </p:sp>
      <p:sp>
        <p:nvSpPr>
          <p:cNvPr id="12" name="TextBox 11">
            <a:extLst>
              <a:ext uri="{FF2B5EF4-FFF2-40B4-BE49-F238E27FC236}">
                <a16:creationId xmlns:a16="http://schemas.microsoft.com/office/drawing/2014/main" id="{291F6E6B-D6B5-45E4-A120-5A2B4CEC1F05}"/>
              </a:ext>
            </a:extLst>
          </p:cNvPr>
          <p:cNvSpPr txBox="1"/>
          <p:nvPr/>
        </p:nvSpPr>
        <p:spPr>
          <a:xfrm>
            <a:off x="1792820" y="2576102"/>
            <a:ext cx="2505942" cy="369332"/>
          </a:xfrm>
          <a:prstGeom prst="rect">
            <a:avLst/>
          </a:prstGeom>
          <a:noFill/>
          <a:ln>
            <a:solidFill>
              <a:schemeClr val="tx1"/>
            </a:solidFill>
          </a:ln>
        </p:spPr>
        <p:txBody>
          <a:bodyPr wrap="none" rtlCol="0">
            <a:spAutoFit/>
          </a:bodyPr>
          <a:lstStyle/>
          <a:p>
            <a:r>
              <a:rPr lang="en-US" dirty="0"/>
              <a:t>Water Temperature Data</a:t>
            </a:r>
          </a:p>
        </p:txBody>
      </p:sp>
      <p:cxnSp>
        <p:nvCxnSpPr>
          <p:cNvPr id="14" name="Straight Arrow Connector 13">
            <a:extLst>
              <a:ext uri="{FF2B5EF4-FFF2-40B4-BE49-F238E27FC236}">
                <a16:creationId xmlns:a16="http://schemas.microsoft.com/office/drawing/2014/main" id="{3D476EBA-2FF8-44F8-96F0-4F73CD9E0A77}"/>
              </a:ext>
            </a:extLst>
          </p:cNvPr>
          <p:cNvCxnSpPr/>
          <p:nvPr/>
        </p:nvCxnSpPr>
        <p:spPr>
          <a:xfrm>
            <a:off x="4396156" y="3178657"/>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8FD073A-4086-446A-A355-C21FF6393CEE}"/>
              </a:ext>
            </a:extLst>
          </p:cNvPr>
          <p:cNvCxnSpPr>
            <a:cxnSpLocks/>
          </p:cNvCxnSpPr>
          <p:nvPr/>
        </p:nvCxnSpPr>
        <p:spPr>
          <a:xfrm flipH="1">
            <a:off x="6214046" y="3207300"/>
            <a:ext cx="779551" cy="885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6B92845-48F1-4B6C-8ADC-5359C77004EA}"/>
              </a:ext>
            </a:extLst>
          </p:cNvPr>
          <p:cNvSpPr txBox="1"/>
          <p:nvPr/>
        </p:nvSpPr>
        <p:spPr>
          <a:xfrm>
            <a:off x="5106169" y="4350718"/>
            <a:ext cx="1728358" cy="369332"/>
          </a:xfrm>
          <a:prstGeom prst="rect">
            <a:avLst/>
          </a:prstGeom>
          <a:noFill/>
          <a:ln>
            <a:solidFill>
              <a:schemeClr val="tx1"/>
            </a:solidFill>
          </a:ln>
        </p:spPr>
        <p:txBody>
          <a:bodyPr wrap="none" rtlCol="0">
            <a:spAutoFit/>
          </a:bodyPr>
          <a:lstStyle/>
          <a:p>
            <a:r>
              <a:rPr lang="en-US" dirty="0"/>
              <a:t>Decision Making</a:t>
            </a:r>
          </a:p>
        </p:txBody>
      </p:sp>
      <p:pic>
        <p:nvPicPr>
          <p:cNvPr id="9" name="Picture 8">
            <a:extLst>
              <a:ext uri="{FF2B5EF4-FFF2-40B4-BE49-F238E27FC236}">
                <a16:creationId xmlns:a16="http://schemas.microsoft.com/office/drawing/2014/main" id="{61AD8A47-A299-2A9F-14A9-945ACCB135D5}"/>
              </a:ext>
            </a:extLst>
          </p:cNvPr>
          <p:cNvPicPr>
            <a:picLocks noChangeAspect="1"/>
          </p:cNvPicPr>
          <p:nvPr/>
        </p:nvPicPr>
        <p:blipFill>
          <a:blip r:embed="rId4"/>
          <a:stretch>
            <a:fillRect/>
          </a:stretch>
        </p:blipFill>
        <p:spPr>
          <a:xfrm>
            <a:off x="-1" y="3429000"/>
            <a:ext cx="4448681" cy="3409806"/>
          </a:xfrm>
          <a:prstGeom prst="rect">
            <a:avLst/>
          </a:prstGeom>
        </p:spPr>
      </p:pic>
    </p:spTree>
    <p:extLst>
      <p:ext uri="{BB962C8B-B14F-4D97-AF65-F5344CB8AC3E}">
        <p14:creationId xmlns:p14="http://schemas.microsoft.com/office/powerpoint/2010/main" val="534533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AF382A4-135D-4AAB-8601-26ADEC22300C}"/>
              </a:ext>
            </a:extLst>
          </p:cNvPr>
          <p:cNvGrpSpPr/>
          <p:nvPr/>
        </p:nvGrpSpPr>
        <p:grpSpPr>
          <a:xfrm>
            <a:off x="186983" y="208172"/>
            <a:ext cx="8721902" cy="6441655"/>
            <a:chOff x="233916" y="224959"/>
            <a:chExt cx="8721902" cy="6441655"/>
          </a:xfrm>
        </p:grpSpPr>
        <p:sp>
          <p:nvSpPr>
            <p:cNvPr id="5" name="Rounded Rectangle 2">
              <a:extLst>
                <a:ext uri="{FF2B5EF4-FFF2-40B4-BE49-F238E27FC236}">
                  <a16:creationId xmlns:a16="http://schemas.microsoft.com/office/drawing/2014/main" id="{604E8B4B-84FD-4658-AC41-BF1298EC3CC4}"/>
                </a:ext>
              </a:extLst>
            </p:cNvPr>
            <p:cNvSpPr/>
            <p:nvPr/>
          </p:nvSpPr>
          <p:spPr>
            <a:xfrm>
              <a:off x="233916" y="224959"/>
              <a:ext cx="8697837" cy="6441655"/>
            </a:xfrm>
            <a:prstGeom prst="roundRect">
              <a:avLst/>
            </a:prstGeom>
            <a:solidFill>
              <a:schemeClr val="bg1">
                <a:alpha val="75000"/>
              </a:schemeClr>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4" descr="Welcome to ODFW Online Sales - ODFW Permit Application">
              <a:extLst>
                <a:ext uri="{FF2B5EF4-FFF2-40B4-BE49-F238E27FC236}">
                  <a16:creationId xmlns:a16="http://schemas.microsoft.com/office/drawing/2014/main" id="{B28E48FC-CBCD-450F-B081-AC03DAA22AEE}"/>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640" y="5454556"/>
              <a:ext cx="861178" cy="1126380"/>
            </a:xfrm>
            <a:prstGeom prst="rect">
              <a:avLst/>
            </a:prstGeom>
            <a:solidFill>
              <a:schemeClr val="bg1"/>
            </a:solidFill>
          </p:spPr>
        </p:pic>
      </p:grpSp>
      <p:sp>
        <p:nvSpPr>
          <p:cNvPr id="8" name="TextBox 7">
            <a:extLst>
              <a:ext uri="{FF2B5EF4-FFF2-40B4-BE49-F238E27FC236}">
                <a16:creationId xmlns:a16="http://schemas.microsoft.com/office/drawing/2014/main" id="{17653AA5-8F5C-4DBC-BF70-81480B629BF2}"/>
              </a:ext>
            </a:extLst>
          </p:cNvPr>
          <p:cNvSpPr txBox="1"/>
          <p:nvPr/>
        </p:nvSpPr>
        <p:spPr>
          <a:xfrm>
            <a:off x="2706875" y="460243"/>
            <a:ext cx="3730249" cy="584775"/>
          </a:xfrm>
          <a:prstGeom prst="rect">
            <a:avLst/>
          </a:prstGeom>
          <a:solidFill>
            <a:schemeClr val="accent2">
              <a:lumMod val="75000"/>
            </a:schemeClr>
          </a:solidFill>
        </p:spPr>
        <p:txBody>
          <a:bodyPr wrap="square">
            <a:spAutoFit/>
          </a:bodyPr>
          <a:lstStyle/>
          <a:p>
            <a:pPr lvl="0" algn="ctr"/>
            <a:r>
              <a:rPr lang="en-US" sz="3200" b="1" dirty="0">
                <a:solidFill>
                  <a:schemeClr val="bg1"/>
                </a:solidFill>
              </a:rPr>
              <a:t>SCIENCE</a:t>
            </a:r>
          </a:p>
        </p:txBody>
      </p:sp>
      <p:sp>
        <p:nvSpPr>
          <p:cNvPr id="7" name="TextBox 6">
            <a:extLst>
              <a:ext uri="{FF2B5EF4-FFF2-40B4-BE49-F238E27FC236}">
                <a16:creationId xmlns:a16="http://schemas.microsoft.com/office/drawing/2014/main" id="{5BB8B950-D494-477E-A264-05BC7E4DE03F}"/>
              </a:ext>
            </a:extLst>
          </p:cNvPr>
          <p:cNvSpPr txBox="1"/>
          <p:nvPr/>
        </p:nvSpPr>
        <p:spPr>
          <a:xfrm>
            <a:off x="344360" y="1231364"/>
            <a:ext cx="8431214" cy="492443"/>
          </a:xfrm>
          <a:prstGeom prst="rect">
            <a:avLst/>
          </a:prstGeom>
          <a:noFill/>
        </p:spPr>
        <p:txBody>
          <a:bodyPr wrap="square" rtlCol="0">
            <a:spAutoFit/>
          </a:bodyPr>
          <a:lstStyle/>
          <a:p>
            <a:r>
              <a:rPr lang="en-US" sz="2600" b="1" u="sng" dirty="0"/>
              <a:t>(3) Cold Water Identification/Prioritization-Desktop Analysis </a:t>
            </a:r>
          </a:p>
        </p:txBody>
      </p:sp>
      <p:sp>
        <p:nvSpPr>
          <p:cNvPr id="9" name="TextBox 8">
            <a:extLst>
              <a:ext uri="{FF2B5EF4-FFF2-40B4-BE49-F238E27FC236}">
                <a16:creationId xmlns:a16="http://schemas.microsoft.com/office/drawing/2014/main" id="{8B18C412-0D81-4C4B-94C5-C8795E946176}"/>
              </a:ext>
            </a:extLst>
          </p:cNvPr>
          <p:cNvSpPr txBox="1"/>
          <p:nvPr/>
        </p:nvSpPr>
        <p:spPr>
          <a:xfrm>
            <a:off x="-526885" y="2247682"/>
            <a:ext cx="7623010" cy="2841034"/>
          </a:xfrm>
          <a:prstGeom prst="rect">
            <a:avLst/>
          </a:prstGeom>
          <a:noFill/>
        </p:spPr>
        <p:txBody>
          <a:bodyPr wrap="square">
            <a:spAutoFit/>
          </a:bodyPr>
          <a:lstStyle/>
          <a:p>
            <a:pPr lvl="2">
              <a:lnSpc>
                <a:spcPct val="107000"/>
              </a:lnSpc>
            </a:pPr>
            <a:r>
              <a:rPr lang="en-US" sz="2400" b="1" u="sng" dirty="0" err="1">
                <a:ea typeface="Calibri" panose="020F0502020204030204" pitchFamily="34" charset="0"/>
                <a:cs typeface="Times New Roman" panose="02020603050405020304" pitchFamily="18" charset="0"/>
              </a:rPr>
              <a:t>NorWeST</a:t>
            </a:r>
            <a:r>
              <a:rPr lang="en-US" sz="2400" b="1" u="sng" dirty="0">
                <a:ea typeface="Calibri" panose="020F0502020204030204" pitchFamily="34" charset="0"/>
                <a:cs typeface="Times New Roman" panose="02020603050405020304" pitchFamily="18" charset="0"/>
              </a:rPr>
              <a:t>(USFS) – mean August water temp</a:t>
            </a:r>
          </a:p>
          <a:p>
            <a:pPr marL="1828800" lvl="3" indent="-457200">
              <a:lnSpc>
                <a:spcPct val="107000"/>
              </a:lnSpc>
              <a:buAutoNum type="arabicParenBoth"/>
            </a:pPr>
            <a:r>
              <a:rPr lang="el-GR" sz="2400" dirty="0">
                <a:ea typeface="Calibri" panose="020F0502020204030204" pitchFamily="34" charset="0"/>
                <a:cs typeface="Times New Roman" panose="02020603050405020304" pitchFamily="18" charset="0"/>
              </a:rPr>
              <a:t>Δ</a:t>
            </a:r>
            <a:r>
              <a:rPr lang="en-US" sz="2400" dirty="0">
                <a:ea typeface="Calibri" panose="020F0502020204030204" pitchFamily="34" charset="0"/>
                <a:cs typeface="Times New Roman" panose="02020603050405020304" pitchFamily="18" charset="0"/>
              </a:rPr>
              <a:t> 2°C (trib. junctions)</a:t>
            </a:r>
          </a:p>
          <a:p>
            <a:pPr marL="1828800" lvl="3" indent="-457200">
              <a:lnSpc>
                <a:spcPct val="107000"/>
              </a:lnSpc>
              <a:buFontTx/>
              <a:buAutoNum type="arabicParenBoth"/>
            </a:pPr>
            <a:r>
              <a:rPr lang="en-US" sz="2400" dirty="0">
                <a:ea typeface="Calibri" panose="020F0502020204030204" pitchFamily="34" charset="0"/>
                <a:cs typeface="Times New Roman" panose="02020603050405020304" pitchFamily="18" charset="0"/>
              </a:rPr>
              <a:t>Flow magnitude (VIC, NHD, USGS)</a:t>
            </a:r>
          </a:p>
          <a:p>
            <a:pPr lvl="4">
              <a:lnSpc>
                <a:spcPct val="107000"/>
              </a:lnSpc>
            </a:pPr>
            <a:r>
              <a:rPr lang="en-US" sz="2400" dirty="0">
                <a:ea typeface="Calibri" panose="020F0502020204030204" pitchFamily="34" charset="0"/>
                <a:cs typeface="Times New Roman" panose="02020603050405020304" pitchFamily="18" charset="0"/>
              </a:rPr>
              <a:t>	- absolute contribution (e.g. ≥ 1 cfs)</a:t>
            </a:r>
          </a:p>
          <a:p>
            <a:pPr lvl="4">
              <a:lnSpc>
                <a:spcPct val="107000"/>
              </a:lnSpc>
            </a:pPr>
            <a:r>
              <a:rPr lang="en-US" sz="2400" dirty="0">
                <a:ea typeface="Calibri" panose="020F0502020204030204" pitchFamily="34" charset="0"/>
                <a:cs typeface="Times New Roman" panose="02020603050405020304" pitchFamily="18" charset="0"/>
              </a:rPr>
              <a:t>	- relative to receiving stream (e.g. ≥ 10%)</a:t>
            </a:r>
          </a:p>
          <a:p>
            <a:pPr lvl="3">
              <a:lnSpc>
                <a:spcPct val="107000"/>
              </a:lnSpc>
            </a:pPr>
            <a:endParaRPr lang="en-US" sz="2400" dirty="0">
              <a:ea typeface="Calibri" panose="020F0502020204030204" pitchFamily="34" charset="0"/>
              <a:cs typeface="Times New Roman" panose="02020603050405020304" pitchFamily="18" charset="0"/>
            </a:endParaRPr>
          </a:p>
          <a:p>
            <a:pPr lvl="3">
              <a:lnSpc>
                <a:spcPct val="107000"/>
              </a:lnSpc>
            </a:pPr>
            <a:r>
              <a:rPr lang="en-US" sz="2400" dirty="0">
                <a:ea typeface="Calibri" panose="020F0502020204030204" pitchFamily="34" charset="0"/>
                <a:cs typeface="Times New Roman" panose="02020603050405020304" pitchFamily="18" charset="0"/>
              </a:rPr>
              <a:t> (3)	 Regional/statewide cold-water thresholds</a:t>
            </a:r>
          </a:p>
        </p:txBody>
      </p:sp>
    </p:spTree>
    <p:extLst>
      <p:ext uri="{BB962C8B-B14F-4D97-AF65-F5344CB8AC3E}">
        <p14:creationId xmlns:p14="http://schemas.microsoft.com/office/powerpoint/2010/main" val="150413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AF382A4-135D-4AAB-8601-26ADEC22300C}"/>
              </a:ext>
            </a:extLst>
          </p:cNvPr>
          <p:cNvGrpSpPr/>
          <p:nvPr/>
        </p:nvGrpSpPr>
        <p:grpSpPr>
          <a:xfrm>
            <a:off x="186983" y="208172"/>
            <a:ext cx="8721902" cy="6441655"/>
            <a:chOff x="233916" y="224959"/>
            <a:chExt cx="8721902" cy="6441655"/>
          </a:xfrm>
        </p:grpSpPr>
        <p:sp>
          <p:nvSpPr>
            <p:cNvPr id="5" name="Rounded Rectangle 2">
              <a:extLst>
                <a:ext uri="{FF2B5EF4-FFF2-40B4-BE49-F238E27FC236}">
                  <a16:creationId xmlns:a16="http://schemas.microsoft.com/office/drawing/2014/main" id="{604E8B4B-84FD-4658-AC41-BF1298EC3CC4}"/>
                </a:ext>
              </a:extLst>
            </p:cNvPr>
            <p:cNvSpPr/>
            <p:nvPr/>
          </p:nvSpPr>
          <p:spPr>
            <a:xfrm>
              <a:off x="233916" y="224959"/>
              <a:ext cx="8697837" cy="6441655"/>
            </a:xfrm>
            <a:prstGeom prst="roundRect">
              <a:avLst/>
            </a:prstGeom>
            <a:solidFill>
              <a:schemeClr val="bg1">
                <a:alpha val="75000"/>
              </a:schemeClr>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4" descr="Welcome to ODFW Online Sales - ODFW Permit Application">
              <a:extLst>
                <a:ext uri="{FF2B5EF4-FFF2-40B4-BE49-F238E27FC236}">
                  <a16:creationId xmlns:a16="http://schemas.microsoft.com/office/drawing/2014/main" id="{B28E48FC-CBCD-450F-B081-AC03DAA22AEE}"/>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640" y="5454556"/>
              <a:ext cx="861178" cy="1126380"/>
            </a:xfrm>
            <a:prstGeom prst="rect">
              <a:avLst/>
            </a:prstGeom>
            <a:solidFill>
              <a:schemeClr val="bg1"/>
            </a:solidFill>
          </p:spPr>
        </p:pic>
      </p:grpSp>
      <p:sp>
        <p:nvSpPr>
          <p:cNvPr id="8" name="TextBox 7">
            <a:extLst>
              <a:ext uri="{FF2B5EF4-FFF2-40B4-BE49-F238E27FC236}">
                <a16:creationId xmlns:a16="http://schemas.microsoft.com/office/drawing/2014/main" id="{17653AA5-8F5C-4DBC-BF70-81480B629BF2}"/>
              </a:ext>
            </a:extLst>
          </p:cNvPr>
          <p:cNvSpPr txBox="1"/>
          <p:nvPr/>
        </p:nvSpPr>
        <p:spPr>
          <a:xfrm>
            <a:off x="2706875" y="460243"/>
            <a:ext cx="3730249" cy="584775"/>
          </a:xfrm>
          <a:prstGeom prst="rect">
            <a:avLst/>
          </a:prstGeom>
          <a:solidFill>
            <a:schemeClr val="accent2">
              <a:lumMod val="75000"/>
            </a:schemeClr>
          </a:solidFill>
        </p:spPr>
        <p:txBody>
          <a:bodyPr wrap="square">
            <a:spAutoFit/>
          </a:bodyPr>
          <a:lstStyle/>
          <a:p>
            <a:pPr lvl="0" algn="ctr"/>
            <a:r>
              <a:rPr lang="en-US" sz="3200" b="1" dirty="0">
                <a:solidFill>
                  <a:schemeClr val="bg1"/>
                </a:solidFill>
              </a:rPr>
              <a:t>SCIENCE</a:t>
            </a:r>
          </a:p>
        </p:txBody>
      </p:sp>
      <p:sp>
        <p:nvSpPr>
          <p:cNvPr id="7" name="TextBox 6">
            <a:extLst>
              <a:ext uri="{FF2B5EF4-FFF2-40B4-BE49-F238E27FC236}">
                <a16:creationId xmlns:a16="http://schemas.microsoft.com/office/drawing/2014/main" id="{5BB8B950-D494-477E-A264-05BC7E4DE03F}"/>
              </a:ext>
            </a:extLst>
          </p:cNvPr>
          <p:cNvSpPr txBox="1"/>
          <p:nvPr/>
        </p:nvSpPr>
        <p:spPr>
          <a:xfrm>
            <a:off x="344360" y="1231364"/>
            <a:ext cx="8431214" cy="492443"/>
          </a:xfrm>
          <a:prstGeom prst="rect">
            <a:avLst/>
          </a:prstGeom>
          <a:noFill/>
        </p:spPr>
        <p:txBody>
          <a:bodyPr wrap="square" rtlCol="0">
            <a:spAutoFit/>
          </a:bodyPr>
          <a:lstStyle/>
          <a:p>
            <a:r>
              <a:rPr lang="en-US" sz="2600" b="1" u="sng" dirty="0"/>
              <a:t>(3) Cold Water Identification/Prioritization-Desktop Analysis </a:t>
            </a:r>
          </a:p>
        </p:txBody>
      </p:sp>
      <p:pic>
        <p:nvPicPr>
          <p:cNvPr id="4" name="Picture 3">
            <a:extLst>
              <a:ext uri="{FF2B5EF4-FFF2-40B4-BE49-F238E27FC236}">
                <a16:creationId xmlns:a16="http://schemas.microsoft.com/office/drawing/2014/main" id="{FCA3E547-8316-4C3F-B0F8-3E29D8CDC141}"/>
              </a:ext>
            </a:extLst>
          </p:cNvPr>
          <p:cNvPicPr>
            <a:picLocks noChangeAspect="1"/>
          </p:cNvPicPr>
          <p:nvPr/>
        </p:nvPicPr>
        <p:blipFill>
          <a:blip r:embed="rId4"/>
          <a:stretch>
            <a:fillRect/>
          </a:stretch>
        </p:blipFill>
        <p:spPr>
          <a:xfrm>
            <a:off x="1715960" y="1823248"/>
            <a:ext cx="5273141" cy="3369559"/>
          </a:xfrm>
          <a:prstGeom prst="rect">
            <a:avLst/>
          </a:prstGeom>
          <a:ln>
            <a:solidFill>
              <a:schemeClr val="tx1"/>
            </a:solidFill>
          </a:ln>
        </p:spPr>
      </p:pic>
      <p:sp>
        <p:nvSpPr>
          <p:cNvPr id="2" name="TextBox 1">
            <a:extLst>
              <a:ext uri="{FF2B5EF4-FFF2-40B4-BE49-F238E27FC236}">
                <a16:creationId xmlns:a16="http://schemas.microsoft.com/office/drawing/2014/main" id="{DB68AFDC-617E-4C84-A57B-2449070AD652}"/>
              </a:ext>
            </a:extLst>
          </p:cNvPr>
          <p:cNvSpPr txBox="1"/>
          <p:nvPr/>
        </p:nvSpPr>
        <p:spPr>
          <a:xfrm>
            <a:off x="4352530" y="3660191"/>
            <a:ext cx="1384866" cy="369332"/>
          </a:xfrm>
          <a:prstGeom prst="rect">
            <a:avLst/>
          </a:prstGeom>
          <a:noFill/>
        </p:spPr>
        <p:txBody>
          <a:bodyPr wrap="none" rtlCol="0">
            <a:spAutoFit/>
          </a:bodyPr>
          <a:lstStyle/>
          <a:p>
            <a:r>
              <a:rPr lang="en-US" dirty="0"/>
              <a:t>Salmonberry</a:t>
            </a:r>
          </a:p>
        </p:txBody>
      </p:sp>
      <p:sp>
        <p:nvSpPr>
          <p:cNvPr id="10" name="TextBox 9">
            <a:extLst>
              <a:ext uri="{FF2B5EF4-FFF2-40B4-BE49-F238E27FC236}">
                <a16:creationId xmlns:a16="http://schemas.microsoft.com/office/drawing/2014/main" id="{E307751F-CADD-4FF3-8697-E44369505875}"/>
              </a:ext>
            </a:extLst>
          </p:cNvPr>
          <p:cNvSpPr txBox="1"/>
          <p:nvPr/>
        </p:nvSpPr>
        <p:spPr>
          <a:xfrm>
            <a:off x="2685655" y="2861565"/>
            <a:ext cx="998222" cy="369332"/>
          </a:xfrm>
          <a:prstGeom prst="rect">
            <a:avLst/>
          </a:prstGeom>
          <a:noFill/>
        </p:spPr>
        <p:txBody>
          <a:bodyPr wrap="none" rtlCol="0">
            <a:spAutoFit/>
          </a:bodyPr>
          <a:lstStyle/>
          <a:p>
            <a:r>
              <a:rPr lang="en-US" dirty="0"/>
              <a:t>Snark Cr.</a:t>
            </a:r>
          </a:p>
        </p:txBody>
      </p:sp>
      <p:sp>
        <p:nvSpPr>
          <p:cNvPr id="11" name="TextBox 10">
            <a:extLst>
              <a:ext uri="{FF2B5EF4-FFF2-40B4-BE49-F238E27FC236}">
                <a16:creationId xmlns:a16="http://schemas.microsoft.com/office/drawing/2014/main" id="{84CBA33B-F4BF-4641-AB23-BCD26FB29DB4}"/>
              </a:ext>
            </a:extLst>
          </p:cNvPr>
          <p:cNvSpPr txBox="1"/>
          <p:nvPr/>
        </p:nvSpPr>
        <p:spPr>
          <a:xfrm>
            <a:off x="3470673" y="1994899"/>
            <a:ext cx="1034257" cy="369332"/>
          </a:xfrm>
          <a:prstGeom prst="rect">
            <a:avLst/>
          </a:prstGeom>
          <a:noFill/>
        </p:spPr>
        <p:txBody>
          <a:bodyPr wrap="none" rtlCol="0">
            <a:spAutoFit/>
          </a:bodyPr>
          <a:lstStyle/>
          <a:p>
            <a:r>
              <a:rPr lang="en-US" dirty="0"/>
              <a:t>Nehalem</a:t>
            </a:r>
          </a:p>
        </p:txBody>
      </p:sp>
      <p:pic>
        <p:nvPicPr>
          <p:cNvPr id="13" name="Picture 12">
            <a:extLst>
              <a:ext uri="{FF2B5EF4-FFF2-40B4-BE49-F238E27FC236}">
                <a16:creationId xmlns:a16="http://schemas.microsoft.com/office/drawing/2014/main" id="{84AD51BF-619C-4432-ACE7-FEAA5138BDDA}"/>
              </a:ext>
            </a:extLst>
          </p:cNvPr>
          <p:cNvPicPr>
            <a:picLocks noChangeAspect="1"/>
          </p:cNvPicPr>
          <p:nvPr/>
        </p:nvPicPr>
        <p:blipFill>
          <a:blip r:embed="rId5"/>
          <a:stretch>
            <a:fillRect/>
          </a:stretch>
        </p:blipFill>
        <p:spPr>
          <a:xfrm>
            <a:off x="909637" y="5535987"/>
            <a:ext cx="7038975" cy="609600"/>
          </a:xfrm>
          <a:prstGeom prst="rect">
            <a:avLst/>
          </a:prstGeom>
        </p:spPr>
      </p:pic>
      <p:pic>
        <p:nvPicPr>
          <p:cNvPr id="15" name="Picture 14">
            <a:extLst>
              <a:ext uri="{FF2B5EF4-FFF2-40B4-BE49-F238E27FC236}">
                <a16:creationId xmlns:a16="http://schemas.microsoft.com/office/drawing/2014/main" id="{E3AC1F3F-907E-4BBD-9112-C68E8310D45B}"/>
              </a:ext>
            </a:extLst>
          </p:cNvPr>
          <p:cNvPicPr>
            <a:picLocks noChangeAspect="1"/>
          </p:cNvPicPr>
          <p:nvPr/>
        </p:nvPicPr>
        <p:blipFill>
          <a:blip r:embed="rId6"/>
          <a:stretch>
            <a:fillRect/>
          </a:stretch>
        </p:blipFill>
        <p:spPr>
          <a:xfrm>
            <a:off x="1909123" y="3793497"/>
            <a:ext cx="1095375" cy="1238250"/>
          </a:xfrm>
          <a:prstGeom prst="rect">
            <a:avLst/>
          </a:prstGeom>
        </p:spPr>
      </p:pic>
      <p:pic>
        <p:nvPicPr>
          <p:cNvPr id="14" name="Picture 13">
            <a:extLst>
              <a:ext uri="{FF2B5EF4-FFF2-40B4-BE49-F238E27FC236}">
                <a16:creationId xmlns:a16="http://schemas.microsoft.com/office/drawing/2014/main" id="{E69F6CB2-964A-4BC0-887B-51892726D02C}"/>
              </a:ext>
            </a:extLst>
          </p:cNvPr>
          <p:cNvPicPr>
            <a:picLocks noChangeAspect="1"/>
          </p:cNvPicPr>
          <p:nvPr/>
        </p:nvPicPr>
        <p:blipFill>
          <a:blip r:embed="rId7"/>
          <a:stretch>
            <a:fillRect/>
          </a:stretch>
        </p:blipFill>
        <p:spPr>
          <a:xfrm>
            <a:off x="3449906" y="2707411"/>
            <a:ext cx="455038" cy="485010"/>
          </a:xfrm>
          <a:prstGeom prst="rect">
            <a:avLst/>
          </a:prstGeom>
        </p:spPr>
      </p:pic>
      <p:pic>
        <p:nvPicPr>
          <p:cNvPr id="16" name="Picture 15">
            <a:extLst>
              <a:ext uri="{FF2B5EF4-FFF2-40B4-BE49-F238E27FC236}">
                <a16:creationId xmlns:a16="http://schemas.microsoft.com/office/drawing/2014/main" id="{860717D8-E6B9-4323-B1C3-3A3CBD39270D}"/>
              </a:ext>
            </a:extLst>
          </p:cNvPr>
          <p:cNvPicPr>
            <a:picLocks noChangeAspect="1"/>
          </p:cNvPicPr>
          <p:nvPr/>
        </p:nvPicPr>
        <p:blipFill>
          <a:blip r:embed="rId7"/>
          <a:stretch>
            <a:fillRect/>
          </a:stretch>
        </p:blipFill>
        <p:spPr>
          <a:xfrm>
            <a:off x="3532763" y="3359847"/>
            <a:ext cx="455038" cy="485010"/>
          </a:xfrm>
          <a:prstGeom prst="rect">
            <a:avLst/>
          </a:prstGeom>
        </p:spPr>
      </p:pic>
    </p:spTree>
    <p:extLst>
      <p:ext uri="{BB962C8B-B14F-4D97-AF65-F5344CB8AC3E}">
        <p14:creationId xmlns:p14="http://schemas.microsoft.com/office/powerpoint/2010/main" val="39134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3101</TotalTime>
  <Words>1595</Words>
  <Application>Microsoft Office PowerPoint</Application>
  <PresentationFormat>On-screen Show (4:3)</PresentationFormat>
  <Paragraphs>174</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REGULAWHITEFIELD Charlotte M * ODFW</dc:creator>
  <cp:lastModifiedBy>SMITH Kregg M * ODFW</cp:lastModifiedBy>
  <cp:revision>187</cp:revision>
  <dcterms:created xsi:type="dcterms:W3CDTF">2022-01-19T16:51:21Z</dcterms:created>
  <dcterms:modified xsi:type="dcterms:W3CDTF">2023-03-02T17:59:49Z</dcterms:modified>
</cp:coreProperties>
</file>