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4.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0" r:id="rId1"/>
    <p:sldMasterId id="2147484013" r:id="rId2"/>
    <p:sldMasterId id="2147484032" r:id="rId3"/>
  </p:sldMasterIdLst>
  <p:notesMasterIdLst>
    <p:notesMasterId r:id="rId28"/>
  </p:notesMasterIdLst>
  <p:handoutMasterIdLst>
    <p:handoutMasterId r:id="rId29"/>
  </p:handoutMasterIdLst>
  <p:sldIdLst>
    <p:sldId id="423" r:id="rId4"/>
    <p:sldId id="400" r:id="rId5"/>
    <p:sldId id="425" r:id="rId6"/>
    <p:sldId id="399" r:id="rId7"/>
    <p:sldId id="388" r:id="rId8"/>
    <p:sldId id="375" r:id="rId9"/>
    <p:sldId id="382" r:id="rId10"/>
    <p:sldId id="274" r:id="rId11"/>
    <p:sldId id="369" r:id="rId12"/>
    <p:sldId id="396" r:id="rId13"/>
    <p:sldId id="379" r:id="rId14"/>
    <p:sldId id="392" r:id="rId15"/>
    <p:sldId id="418" r:id="rId16"/>
    <p:sldId id="419" r:id="rId17"/>
    <p:sldId id="420" r:id="rId18"/>
    <p:sldId id="421" r:id="rId19"/>
    <p:sldId id="313" r:id="rId20"/>
    <p:sldId id="426" r:id="rId21"/>
    <p:sldId id="422" r:id="rId22"/>
    <p:sldId id="424" r:id="rId23"/>
    <p:sldId id="295" r:id="rId24"/>
    <p:sldId id="372" r:id="rId25"/>
    <p:sldId id="356" r:id="rId26"/>
    <p:sldId id="398" r:id="rId27"/>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p15:clr>
            <a:srgbClr val="A4A3A4"/>
          </p15:clr>
        </p15:guide>
        <p15:guide id="2" pos="192">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000000"/>
    <a:srgbClr val="FFFF00"/>
    <a:srgbClr val="CCFFC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9" autoAdjust="0"/>
    <p:restoredTop sz="86408" autoAdjust="0"/>
  </p:normalViewPr>
  <p:slideViewPr>
    <p:cSldViewPr>
      <p:cViewPr varScale="1">
        <p:scale>
          <a:sx n="95" d="100"/>
          <a:sy n="95" d="100"/>
        </p:scale>
        <p:origin x="576" y="78"/>
      </p:cViewPr>
      <p:guideLst>
        <p:guide orient="horz" pos="672"/>
        <p:guide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0"/>
    </p:cViewPr>
  </p:sorterViewPr>
  <p:notesViewPr>
    <p:cSldViewPr>
      <p:cViewPr varScale="1">
        <p:scale>
          <a:sx n="102" d="100"/>
          <a:sy n="102" d="100"/>
        </p:scale>
        <p:origin x="-2478" y="-96"/>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4.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144377956377833E-2"/>
          <c:y val="5.2547882792929483E-2"/>
          <c:w val="0.89682541495144408"/>
          <c:h val="0.85669006288775162"/>
        </c:manualLayout>
      </c:layout>
      <c:barChart>
        <c:barDir val="col"/>
        <c:grouping val="clustered"/>
        <c:varyColors val="0"/>
        <c:ser>
          <c:idx val="0"/>
          <c:order val="0"/>
          <c:spPr>
            <a:solidFill>
              <a:schemeClr val="accent1">
                <a:lumMod val="75000"/>
              </a:schemeClr>
            </a:solidFill>
            <a:ln>
              <a:noFill/>
            </a:ln>
            <a:effectLst>
              <a:outerShdw blurRad="57150" dist="19050" dir="5400000" algn="ctr" rotWithShape="0">
                <a:srgbClr val="000000">
                  <a:alpha val="63000"/>
                </a:srgbClr>
              </a:outerShdw>
            </a:effectLst>
          </c:spPr>
          <c:invertIfNegative val="0"/>
          <c:dPt>
            <c:idx val="17"/>
            <c:invertIfNegative val="0"/>
            <c:bubble3D val="0"/>
            <c:extLst>
              <c:ext xmlns:c16="http://schemas.microsoft.com/office/drawing/2014/chart" uri="{C3380CC4-5D6E-409C-BE32-E72D297353CC}">
                <c16:uniqueId val="{00000001-665E-401F-B576-40BE27453883}"/>
              </c:ext>
            </c:extLst>
          </c:dPt>
          <c:dPt>
            <c:idx val="18"/>
            <c:invertIfNegative val="0"/>
            <c:bubble3D val="0"/>
            <c:extLst>
              <c:ext xmlns:c16="http://schemas.microsoft.com/office/drawing/2014/chart" uri="{C3380CC4-5D6E-409C-BE32-E72D297353CC}">
                <c16:uniqueId val="{00000003-665E-401F-B576-40BE27453883}"/>
              </c:ext>
            </c:extLst>
          </c:dPt>
          <c:dPt>
            <c:idx val="19"/>
            <c:invertIfNegative val="0"/>
            <c:bubble3D val="0"/>
            <c:extLst>
              <c:ext xmlns:c16="http://schemas.microsoft.com/office/drawing/2014/chart" uri="{C3380CC4-5D6E-409C-BE32-E72D297353CC}">
                <c16:uniqueId val="{00000005-665E-401F-B576-40BE27453883}"/>
              </c:ext>
            </c:extLst>
          </c:dPt>
          <c:dPt>
            <c:idx val="20"/>
            <c:invertIfNegative val="0"/>
            <c:bubble3D val="0"/>
            <c:extLst>
              <c:ext xmlns:c16="http://schemas.microsoft.com/office/drawing/2014/chart" uri="{C3380CC4-5D6E-409C-BE32-E72D297353CC}">
                <c16:uniqueId val="{00000007-665E-401F-B576-40BE27453883}"/>
              </c:ext>
            </c:extLst>
          </c:dPt>
          <c:dPt>
            <c:idx val="21"/>
            <c:invertIfNegative val="0"/>
            <c:bubble3D val="0"/>
            <c:extLst>
              <c:ext xmlns:c16="http://schemas.microsoft.com/office/drawing/2014/chart" uri="{C3380CC4-5D6E-409C-BE32-E72D297353CC}">
                <c16:uniqueId val="{00000009-665E-401F-B576-40BE27453883}"/>
              </c:ext>
            </c:extLst>
          </c:dPt>
          <c:dPt>
            <c:idx val="22"/>
            <c:invertIfNegative val="0"/>
            <c:bubble3D val="0"/>
            <c:extLst>
              <c:ext xmlns:c16="http://schemas.microsoft.com/office/drawing/2014/chart" uri="{C3380CC4-5D6E-409C-BE32-E72D297353CC}">
                <c16:uniqueId val="{0000000B-665E-401F-B576-40BE27453883}"/>
              </c:ext>
            </c:extLst>
          </c:dPt>
          <c:dLbls>
            <c:dLbl>
              <c:idx val="0"/>
              <c:layout>
                <c:manualLayout>
                  <c:x val="0"/>
                  <c:y val="-3.27244927003718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65E-401F-B576-40BE27453883}"/>
                </c:ext>
              </c:extLst>
            </c:dLbl>
            <c:dLbl>
              <c:idx val="5"/>
              <c:layout>
                <c:manualLayout>
                  <c:x val="0"/>
                  <c:y val="-3.54213819638227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65E-401F-B576-40BE27453883}"/>
                </c:ext>
              </c:extLst>
            </c:dLbl>
            <c:dLbl>
              <c:idx val="6"/>
              <c:layout>
                <c:manualLayout>
                  <c:x val="-4.6727192691261438E-17"/>
                  <c:y val="8.15182681155094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65E-401F-B576-40BE27453883}"/>
                </c:ext>
              </c:extLst>
            </c:dLbl>
            <c:dLbl>
              <c:idx val="7"/>
              <c:layout>
                <c:manualLayout>
                  <c:x val="5.0172941110714525E-8"/>
                  <c:y val="1.6303653623101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65E-401F-B576-40BE27453883}"/>
                </c:ext>
              </c:extLst>
            </c:dLbl>
            <c:dLbl>
              <c:idx val="9"/>
              <c:layout>
                <c:manualLayout>
                  <c:x val="-1.0089523796588067E-16"/>
                  <c:y val="-1.81630538100133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65E-401F-B576-40BE27453883}"/>
                </c:ext>
              </c:extLst>
            </c:dLbl>
            <c:dLbl>
              <c:idx val="13"/>
              <c:layout>
                <c:manualLayout>
                  <c:x val="-8.6719877525735852E-17"/>
                  <c:y val="-2.40437179160723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65E-401F-B576-40BE27453883}"/>
                </c:ext>
              </c:extLst>
            </c:dLbl>
            <c:dLbl>
              <c:idx val="14"/>
              <c:layout>
                <c:manualLayout>
                  <c:x val="0"/>
                  <c:y val="4.80829406656119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65E-401F-B576-40BE27453883}"/>
                </c:ext>
              </c:extLst>
            </c:dLbl>
            <c:dLbl>
              <c:idx val="16"/>
              <c:layout>
                <c:manualLayout>
                  <c:x val="-8.6719877525735852E-17"/>
                  <c:y val="-1.373926738061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65E-401F-B576-40BE27453883}"/>
                </c:ext>
              </c:extLst>
            </c:dLbl>
            <c:dLbl>
              <c:idx val="19"/>
              <c:layout>
                <c:manualLayout>
                  <c:x val="-1.0128718223621392E-16"/>
                  <c:y val="-1.32830182364335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5E-401F-B576-40BE27453883}"/>
                </c:ext>
              </c:extLst>
            </c:dLbl>
            <c:dLbl>
              <c:idx val="21"/>
              <c:layout>
                <c:manualLayout>
                  <c:x val="-9.3454385382522875E-17"/>
                  <c:y val="9.48620704484716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65E-401F-B576-40BE27453883}"/>
                </c:ext>
              </c:extLst>
            </c:dLbl>
            <c:dLbl>
              <c:idx val="25"/>
              <c:layout>
                <c:manualLayout>
                  <c:x val="1.388888888888787E-3"/>
                  <c:y val="2.7139190670786406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6173556430446197E-2"/>
                      <c:h val="4.1371308016877634E-2"/>
                    </c:manualLayout>
                  </c15:layout>
                </c:ext>
                <c:ext xmlns:c16="http://schemas.microsoft.com/office/drawing/2014/chart" uri="{C3380CC4-5D6E-409C-BE32-E72D297353CC}">
                  <c16:uniqueId val="{00000014-665E-401F-B576-40BE27453883}"/>
                </c:ext>
              </c:extLst>
            </c:dLbl>
            <c:dLbl>
              <c:idx val="27"/>
              <c:layout>
                <c:manualLayout>
                  <c:x val="4.1666666666666666E-3"/>
                  <c:y val="5.55555555555555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91-44EC-A5FB-C0285E4948F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Situk!$A$3:$A$30</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Situk!$B$3:$B$30</c:f>
              <c:numCache>
                <c:formatCode>#,##0</c:formatCode>
                <c:ptCount val="28"/>
                <c:pt idx="0">
                  <c:v>6680</c:v>
                </c:pt>
                <c:pt idx="1">
                  <c:v>8510</c:v>
                </c:pt>
                <c:pt idx="2" formatCode="General">
                  <c:v>7328</c:v>
                </c:pt>
                <c:pt idx="3" formatCode="General">
                  <c:v>5786</c:v>
                </c:pt>
                <c:pt idx="4" formatCode="General">
                  <c:v>9204</c:v>
                </c:pt>
                <c:pt idx="5" formatCode="General">
                  <c:v>6709</c:v>
                </c:pt>
                <c:pt idx="6" formatCode="General">
                  <c:v>6400</c:v>
                </c:pt>
                <c:pt idx="7" formatCode="General">
                  <c:v>6113</c:v>
                </c:pt>
                <c:pt idx="8" formatCode="General">
                  <c:v>7960</c:v>
                </c:pt>
                <c:pt idx="9" formatCode="General">
                  <c:v>12462</c:v>
                </c:pt>
                <c:pt idx="10" formatCode="General">
                  <c:v>12237</c:v>
                </c:pt>
                <c:pt idx="11" formatCode="General">
                  <c:v>15003</c:v>
                </c:pt>
                <c:pt idx="12" formatCode="General">
                  <c:v>12438</c:v>
                </c:pt>
                <c:pt idx="13" formatCode="General">
                  <c:v>7312</c:v>
                </c:pt>
                <c:pt idx="14" formatCode="General">
                  <c:v>7290</c:v>
                </c:pt>
                <c:pt idx="15" formatCode="General">
                  <c:v>5335</c:v>
                </c:pt>
                <c:pt idx="16" formatCode="General">
                  <c:v>7424</c:v>
                </c:pt>
                <c:pt idx="17" formatCode="General">
                  <c:v>4864</c:v>
                </c:pt>
                <c:pt idx="18" formatCode="General">
                  <c:v>7533</c:v>
                </c:pt>
                <c:pt idx="19" formatCode="General">
                  <c:v>5636</c:v>
                </c:pt>
                <c:pt idx="20" formatCode="General">
                  <c:v>7134</c:v>
                </c:pt>
                <c:pt idx="21" formatCode="General">
                  <c:v>5663</c:v>
                </c:pt>
                <c:pt idx="22" formatCode="General">
                  <c:v>6039</c:v>
                </c:pt>
                <c:pt idx="23" formatCode="General">
                  <c:v>5242</c:v>
                </c:pt>
                <c:pt idx="24" formatCode="General">
                  <c:v>8502</c:v>
                </c:pt>
                <c:pt idx="25" formatCode="General">
                  <c:v>6445</c:v>
                </c:pt>
                <c:pt idx="26" formatCode="General">
                  <c:v>4170</c:v>
                </c:pt>
                <c:pt idx="27" formatCode="General">
                  <c:v>3923</c:v>
                </c:pt>
              </c:numCache>
            </c:numRef>
          </c:val>
          <c:extLst>
            <c:ext xmlns:c16="http://schemas.microsoft.com/office/drawing/2014/chart" uri="{C3380CC4-5D6E-409C-BE32-E72D297353CC}">
              <c16:uniqueId val="{00000015-665E-401F-B576-40BE27453883}"/>
            </c:ext>
          </c:extLst>
        </c:ser>
        <c:dLbls>
          <c:showLegendKey val="0"/>
          <c:showVal val="0"/>
          <c:showCatName val="0"/>
          <c:showSerName val="0"/>
          <c:showPercent val="0"/>
          <c:showBubbleSize val="0"/>
        </c:dLbls>
        <c:gapWidth val="25"/>
        <c:axId val="181830400"/>
        <c:axId val="181831936"/>
      </c:barChart>
      <c:lineChart>
        <c:grouping val="standard"/>
        <c:varyColors val="0"/>
        <c:ser>
          <c:idx val="3"/>
          <c:order val="3"/>
          <c:tx>
            <c:strRef>
              <c:f>Situk!$H$2</c:f>
              <c:strCache>
                <c:ptCount val="1"/>
                <c:pt idx="0">
                  <c:v>1995-2022 median</c:v>
                </c:pt>
              </c:strCache>
            </c:strRef>
          </c:tx>
          <c:spPr>
            <a:ln w="34925" cap="rnd">
              <a:solidFill>
                <a:srgbClr val="C00000"/>
              </a:solidFill>
              <a:round/>
            </a:ln>
            <a:effectLst>
              <a:outerShdw blurRad="57150" dist="19050" dir="5400000" algn="ctr" rotWithShape="0">
                <a:srgbClr val="000000">
                  <a:alpha val="63000"/>
                </a:srgbClr>
              </a:outerShdw>
            </a:effectLst>
          </c:spPr>
          <c:marker>
            <c:symbol val="none"/>
          </c:marker>
          <c:val>
            <c:numRef>
              <c:f>Situk!$H$3:$H$30</c:f>
              <c:numCache>
                <c:formatCode>#,##0</c:formatCode>
                <c:ptCount val="28"/>
                <c:pt idx="0">
                  <c:v>6921.5</c:v>
                </c:pt>
                <c:pt idx="1">
                  <c:v>6921.5</c:v>
                </c:pt>
                <c:pt idx="2">
                  <c:v>6921.5</c:v>
                </c:pt>
                <c:pt idx="3">
                  <c:v>6921.5</c:v>
                </c:pt>
                <c:pt idx="4">
                  <c:v>6921.5</c:v>
                </c:pt>
                <c:pt idx="5">
                  <c:v>6921.5</c:v>
                </c:pt>
                <c:pt idx="6">
                  <c:v>6921.5</c:v>
                </c:pt>
                <c:pt idx="7">
                  <c:v>6921.5</c:v>
                </c:pt>
                <c:pt idx="8">
                  <c:v>6921.5</c:v>
                </c:pt>
                <c:pt idx="9">
                  <c:v>6921.5</c:v>
                </c:pt>
                <c:pt idx="10">
                  <c:v>6921.5</c:v>
                </c:pt>
                <c:pt idx="11">
                  <c:v>6921.5</c:v>
                </c:pt>
                <c:pt idx="12">
                  <c:v>6921.5</c:v>
                </c:pt>
                <c:pt idx="13">
                  <c:v>6921.5</c:v>
                </c:pt>
                <c:pt idx="14">
                  <c:v>6921.5</c:v>
                </c:pt>
                <c:pt idx="15">
                  <c:v>6921.5</c:v>
                </c:pt>
                <c:pt idx="16">
                  <c:v>6921.5</c:v>
                </c:pt>
                <c:pt idx="17">
                  <c:v>6921.5</c:v>
                </c:pt>
                <c:pt idx="18">
                  <c:v>6921.5</c:v>
                </c:pt>
                <c:pt idx="19">
                  <c:v>6921.5</c:v>
                </c:pt>
                <c:pt idx="20">
                  <c:v>6921.5</c:v>
                </c:pt>
                <c:pt idx="21">
                  <c:v>6921.5</c:v>
                </c:pt>
                <c:pt idx="22">
                  <c:v>6921.5</c:v>
                </c:pt>
                <c:pt idx="23">
                  <c:v>6921.5</c:v>
                </c:pt>
                <c:pt idx="24">
                  <c:v>6921.5</c:v>
                </c:pt>
                <c:pt idx="25">
                  <c:v>6921.5</c:v>
                </c:pt>
                <c:pt idx="26" formatCode="General">
                  <c:v>6921.5</c:v>
                </c:pt>
                <c:pt idx="27" formatCode="General">
                  <c:v>6921.5</c:v>
                </c:pt>
              </c:numCache>
            </c:numRef>
          </c:val>
          <c:smooth val="0"/>
          <c:extLst>
            <c:ext xmlns:c16="http://schemas.microsoft.com/office/drawing/2014/chart" uri="{C3380CC4-5D6E-409C-BE32-E72D297353CC}">
              <c16:uniqueId val="{00000016-665E-401F-B576-40BE27453883}"/>
            </c:ext>
          </c:extLst>
        </c:ser>
        <c:dLbls>
          <c:showLegendKey val="0"/>
          <c:showVal val="0"/>
          <c:showCatName val="0"/>
          <c:showSerName val="0"/>
          <c:showPercent val="0"/>
          <c:showBubbleSize val="0"/>
        </c:dLbls>
        <c:marker val="1"/>
        <c:smooth val="0"/>
        <c:axId val="181830400"/>
        <c:axId val="181831936"/>
        <c:extLst>
          <c:ext xmlns:c15="http://schemas.microsoft.com/office/drawing/2012/chart" uri="{02D57815-91ED-43cb-92C2-25804820EDAC}">
            <c15:filteredLineSeries>
              <c15:ser>
                <c:idx val="1"/>
                <c:order val="1"/>
                <c:tx>
                  <c:v>1995-2011 Median</c:v>
                </c:tx>
                <c:spPr>
                  <a:ln w="34925" cap="rnd">
                    <a:solidFill>
                      <a:schemeClr val="accent2"/>
                    </a:solidFill>
                    <a:round/>
                  </a:ln>
                  <a:effectLst>
                    <a:outerShdw blurRad="57150" dist="19050" dir="5400000" algn="ctr" rotWithShape="0">
                      <a:srgbClr val="000000">
                        <a:alpha val="63000"/>
                      </a:srgbClr>
                    </a:outerShdw>
                  </a:effectLst>
                </c:spPr>
                <c:marker>
                  <c:symbol val="none"/>
                </c:marker>
                <c:val>
                  <c:numRef>
                    <c:extLst>
                      <c:ext uri="{02D57815-91ED-43cb-92C2-25804820EDAC}">
                        <c15:formulaRef>
                          <c15:sqref>Situk!$F$3:$F$25</c15:sqref>
                        </c15:formulaRef>
                      </c:ext>
                    </c:extLst>
                    <c:numCache>
                      <c:formatCode>#,##0</c:formatCode>
                      <c:ptCount val="23"/>
                      <c:pt idx="0">
                        <c:v>7328</c:v>
                      </c:pt>
                      <c:pt idx="1">
                        <c:v>7328</c:v>
                      </c:pt>
                      <c:pt idx="2">
                        <c:v>7328</c:v>
                      </c:pt>
                      <c:pt idx="3">
                        <c:v>7328</c:v>
                      </c:pt>
                      <c:pt idx="4">
                        <c:v>7328</c:v>
                      </c:pt>
                      <c:pt idx="5">
                        <c:v>7328</c:v>
                      </c:pt>
                      <c:pt idx="6">
                        <c:v>7328</c:v>
                      </c:pt>
                      <c:pt idx="7">
                        <c:v>7328</c:v>
                      </c:pt>
                      <c:pt idx="8">
                        <c:v>7328</c:v>
                      </c:pt>
                      <c:pt idx="9">
                        <c:v>7328</c:v>
                      </c:pt>
                      <c:pt idx="10">
                        <c:v>7328</c:v>
                      </c:pt>
                      <c:pt idx="11">
                        <c:v>7328</c:v>
                      </c:pt>
                      <c:pt idx="12">
                        <c:v>7328</c:v>
                      </c:pt>
                      <c:pt idx="13">
                        <c:v>7328</c:v>
                      </c:pt>
                      <c:pt idx="14">
                        <c:v>7328</c:v>
                      </c:pt>
                      <c:pt idx="15">
                        <c:v>7328</c:v>
                      </c:pt>
                      <c:pt idx="16">
                        <c:v>7328</c:v>
                      </c:pt>
                    </c:numCache>
                  </c:numRef>
                </c:val>
                <c:smooth val="0"/>
                <c:extLst>
                  <c:ext xmlns:c16="http://schemas.microsoft.com/office/drawing/2014/chart" uri="{C3380CC4-5D6E-409C-BE32-E72D297353CC}">
                    <c16:uniqueId val="{00000017-665E-401F-B576-40BE27453883}"/>
                  </c:ext>
                </c:extLst>
              </c15:ser>
            </c15:filteredLineSeries>
            <c15:filteredLineSeries>
              <c15:ser>
                <c:idx val="2"/>
                <c:order val="2"/>
                <c:tx>
                  <c:v>2012-2019 Median</c:v>
                </c:tx>
                <c:spPr>
                  <a:ln w="34925" cap="rnd">
                    <a:solidFill>
                      <a:schemeClr val="accent3"/>
                    </a:solidFill>
                    <a:round/>
                  </a:ln>
                  <a:effectLst>
                    <a:outerShdw blurRad="57150" dist="19050" dir="5400000" algn="ctr" rotWithShape="0">
                      <a:srgbClr val="000000">
                        <a:alpha val="63000"/>
                      </a:srgbClr>
                    </a:outerShdw>
                  </a:effectLst>
                </c:spPr>
                <c:marker>
                  <c:symbol val="none"/>
                </c:marker>
                <c:val>
                  <c:numRef>
                    <c:extLst xmlns:c15="http://schemas.microsoft.com/office/drawing/2012/chart">
                      <c:ext xmlns:c15="http://schemas.microsoft.com/office/drawing/2012/chart" uri="{02D57815-91ED-43cb-92C2-25804820EDAC}">
                        <c15:formulaRef>
                          <c15:sqref>Situk!$G$3:$G$27</c15:sqref>
                        </c15:formulaRef>
                      </c:ext>
                    </c:extLst>
                    <c:numCache>
                      <c:formatCode>General</c:formatCode>
                      <c:ptCount val="25"/>
                      <c:pt idx="17" formatCode="#,##0">
                        <c:v>5663</c:v>
                      </c:pt>
                      <c:pt idx="18" formatCode="#,##0">
                        <c:v>5663</c:v>
                      </c:pt>
                      <c:pt idx="19" formatCode="#,##0">
                        <c:v>5663</c:v>
                      </c:pt>
                      <c:pt idx="20" formatCode="#,##0">
                        <c:v>5663</c:v>
                      </c:pt>
                      <c:pt idx="21" formatCode="#,##0">
                        <c:v>5663</c:v>
                      </c:pt>
                      <c:pt idx="22" formatCode="#,##0">
                        <c:v>5663</c:v>
                      </c:pt>
                      <c:pt idx="23" formatCode="#,##0">
                        <c:v>5663</c:v>
                      </c:pt>
                      <c:pt idx="24" formatCode="#,##0">
                        <c:v>5663</c:v>
                      </c:pt>
                    </c:numCache>
                  </c:numRef>
                </c:val>
                <c:smooth val="0"/>
                <c:extLst xmlns:c15="http://schemas.microsoft.com/office/drawing/2012/chart">
                  <c:ext xmlns:c16="http://schemas.microsoft.com/office/drawing/2014/chart" uri="{C3380CC4-5D6E-409C-BE32-E72D297353CC}">
                    <c16:uniqueId val="{00000018-665E-401F-B576-40BE27453883}"/>
                  </c:ext>
                </c:extLst>
              </c15:ser>
            </c15:filteredLineSeries>
          </c:ext>
        </c:extLst>
      </c:lineChart>
      <c:catAx>
        <c:axId val="18183040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540000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81831936"/>
        <c:crosses val="autoZero"/>
        <c:auto val="1"/>
        <c:lblAlgn val="ctr"/>
        <c:lblOffset val="100"/>
        <c:tickLblSkip val="1"/>
        <c:tickMarkSkip val="1"/>
        <c:noMultiLvlLbl val="0"/>
      </c:catAx>
      <c:valAx>
        <c:axId val="18183193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Number of Steelhead</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81830400"/>
        <c:crosses val="autoZero"/>
        <c:crossBetween val="between"/>
      </c:valAx>
      <c:spPr>
        <a:noFill/>
        <a:ln>
          <a:noFill/>
        </a:ln>
        <a:effectLst/>
      </c:spPr>
    </c:plotArea>
    <c:legend>
      <c:legendPos val="b"/>
      <c:legendEntry>
        <c:idx val="0"/>
        <c:delete val="1"/>
      </c:legendEntry>
      <c:layout>
        <c:manualLayout>
          <c:xMode val="edge"/>
          <c:yMode val="edge"/>
          <c:x val="0.59127876202974627"/>
          <c:y val="0.31210382035578882"/>
          <c:w val="0.27438692038495188"/>
          <c:h val="3.789617964421113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27913548235687E-2"/>
          <c:y val="0.16064309364679658"/>
          <c:w val="0.89689054551985992"/>
          <c:h val="0.69167328684407214"/>
        </c:manualLayout>
      </c:layout>
      <c:lineChart>
        <c:grouping val="standard"/>
        <c:varyColors val="0"/>
        <c:ser>
          <c:idx val="0"/>
          <c:order val="0"/>
          <c:tx>
            <c:strRef>
              <c:f>'Fig4'!$A$5</c:f>
              <c:strCache>
                <c:ptCount val="1"/>
                <c:pt idx="0">
                  <c:v>SEAK trend line (only peak counts)</c:v>
                </c:pt>
              </c:strCache>
            </c:strRef>
          </c:tx>
          <c:spPr>
            <a:ln w="34925" cap="rnd">
              <a:solidFill>
                <a:schemeClr val="tx2"/>
              </a:solidFill>
              <a:round/>
            </a:ln>
            <a:effectLst>
              <a:outerShdw blurRad="40000" dist="23000" dir="5400000" rotWithShape="0">
                <a:srgbClr val="000000">
                  <a:alpha val="35000"/>
                </a:srgbClr>
              </a:outerShdw>
            </a:effectLst>
          </c:spPr>
          <c:marker>
            <c:symbol val="none"/>
          </c:marker>
          <c:cat>
            <c:numRef>
              <c:f>'Fig4'!$B$4:$AA$4</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'Fig4'!$B$5:$AA$5</c:f>
              <c:numCache>
                <c:formatCode>General</c:formatCode>
                <c:ptCount val="26"/>
                <c:pt idx="0">
                  <c:v>0</c:v>
                </c:pt>
                <c:pt idx="1">
                  <c:v>0.24659300961849132</c:v>
                </c:pt>
                <c:pt idx="2">
                  <c:v>2.84503631961259E-2</c:v>
                </c:pt>
                <c:pt idx="3">
                  <c:v>-0.16496014633614187</c:v>
                </c:pt>
                <c:pt idx="4">
                  <c:v>0.29909983633387888</c:v>
                </c:pt>
                <c:pt idx="5">
                  <c:v>-0.38590926827153404</c:v>
                </c:pt>
                <c:pt idx="6">
                  <c:v>0.27788640509844331</c:v>
                </c:pt>
                <c:pt idx="7">
                  <c:v>0.44452114566238693</c:v>
                </c:pt>
                <c:pt idx="8">
                  <c:v>0.50134980311610744</c:v>
                </c:pt>
                <c:pt idx="9">
                  <c:v>0.40322873045386165</c:v>
                </c:pt>
                <c:pt idx="10">
                  <c:v>0.67627867552683774</c:v>
                </c:pt>
                <c:pt idx="11">
                  <c:v>4.8322541954850126E-2</c:v>
                </c:pt>
                <c:pt idx="12">
                  <c:v>0.11678045504430432</c:v>
                </c:pt>
                <c:pt idx="13">
                  <c:v>-6.6949704761950266E-2</c:v>
                </c:pt>
                <c:pt idx="14">
                  <c:v>-5.9124345529453962E-2</c:v>
                </c:pt>
                <c:pt idx="15">
                  <c:v>-0.12718834146402297</c:v>
                </c:pt>
                <c:pt idx="16">
                  <c:v>0.32531793925420222</c:v>
                </c:pt>
                <c:pt idx="17">
                  <c:v>9.3333680144090839E-2</c:v>
                </c:pt>
                <c:pt idx="18">
                  <c:v>0.12525603421477799</c:v>
                </c:pt>
                <c:pt idx="19">
                  <c:v>-0.39871794871794869</c:v>
                </c:pt>
                <c:pt idx="20">
                  <c:v>0.11491669119977721</c:v>
                </c:pt>
                <c:pt idx="21">
                  <c:v>-0.12140403982200615</c:v>
                </c:pt>
                <c:pt idx="22">
                  <c:v>-1.1730373477522649E-2</c:v>
                </c:pt>
                <c:pt idx="23">
                  <c:v>-0.52486187845303867</c:v>
                </c:pt>
                <c:pt idx="24">
                  <c:v>-0.35518135225427311</c:v>
                </c:pt>
                <c:pt idx="25">
                  <c:v>-0.44198895027624308</c:v>
                </c:pt>
              </c:numCache>
            </c:numRef>
          </c:val>
          <c:smooth val="0"/>
          <c:extLst>
            <c:ext xmlns:c16="http://schemas.microsoft.com/office/drawing/2014/chart" uri="{C3380CC4-5D6E-409C-BE32-E72D297353CC}">
              <c16:uniqueId val="{00000000-6354-4452-ADE0-00E682BC8101}"/>
            </c:ext>
          </c:extLst>
        </c:ser>
        <c:ser>
          <c:idx val="1"/>
          <c:order val="1"/>
          <c:tx>
            <c:strRef>
              <c:f>'Fig4'!$A$6</c:f>
              <c:strCache>
                <c:ptCount val="1"/>
                <c:pt idx="0">
                  <c:v>Trend line using peak and high counts</c:v>
                </c:pt>
              </c:strCache>
            </c:strRef>
          </c:tx>
          <c:spPr>
            <a:ln w="34925" cap="rnd">
              <a:solidFill>
                <a:srgbClr val="C00000"/>
              </a:solidFill>
              <a:round/>
            </a:ln>
            <a:effectLst>
              <a:outerShdw blurRad="40000" dist="23000" dir="5400000" rotWithShape="0">
                <a:srgbClr val="000000">
                  <a:alpha val="35000"/>
                </a:srgbClr>
              </a:outerShdw>
            </a:effectLst>
          </c:spPr>
          <c:marker>
            <c:symbol val="none"/>
          </c:marker>
          <c:cat>
            <c:numRef>
              <c:f>'Fig4'!$B$4:$AA$4</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'Fig4'!$B$6:$AA$6</c:f>
              <c:numCache>
                <c:formatCode>General</c:formatCode>
                <c:ptCount val="26"/>
                <c:pt idx="0">
                  <c:v>0.54207373438225859</c:v>
                </c:pt>
                <c:pt idx="1">
                  <c:v>4.8934642592574108E-2</c:v>
                </c:pt>
                <c:pt idx="2">
                  <c:v>0.23708553163442886</c:v>
                </c:pt>
                <c:pt idx="3">
                  <c:v>-0.26864739192281595</c:v>
                </c:pt>
                <c:pt idx="4">
                  <c:v>-0.19168296941240781</c:v>
                </c:pt>
                <c:pt idx="5">
                  <c:v>-0.36936250571776236</c:v>
                </c:pt>
                <c:pt idx="6">
                  <c:v>0.39481969561576824</c:v>
                </c:pt>
                <c:pt idx="7">
                  <c:v>0.54986430128939057</c:v>
                </c:pt>
                <c:pt idx="8">
                  <c:v>0.55351101585224027</c:v>
                </c:pt>
                <c:pt idx="9">
                  <c:v>0.38748375736807911</c:v>
                </c:pt>
                <c:pt idx="10">
                  <c:v>0.54469363135591753</c:v>
                </c:pt>
                <c:pt idx="11">
                  <c:v>0.10413454591681268</c:v>
                </c:pt>
                <c:pt idx="12">
                  <c:v>0.14089074411928126</c:v>
                </c:pt>
                <c:pt idx="13">
                  <c:v>-0.11888461009471876</c:v>
                </c:pt>
                <c:pt idx="14">
                  <c:v>-0.14971921082739012</c:v>
                </c:pt>
                <c:pt idx="15">
                  <c:v>-8.5200732614806915E-2</c:v>
                </c:pt>
                <c:pt idx="16">
                  <c:v>0.31350134800674329</c:v>
                </c:pt>
                <c:pt idx="17">
                  <c:v>0.20813623252574021</c:v>
                </c:pt>
                <c:pt idx="18">
                  <c:v>0.17268415089125461</c:v>
                </c:pt>
                <c:pt idx="19">
                  <c:v>-0.26992876714333514</c:v>
                </c:pt>
                <c:pt idx="20">
                  <c:v>0.16342719491070201</c:v>
                </c:pt>
                <c:pt idx="21">
                  <c:v>-7.7642726101485121E-2</c:v>
                </c:pt>
                <c:pt idx="22">
                  <c:v>0.11594130869190071</c:v>
                </c:pt>
                <c:pt idx="23">
                  <c:v>-0.42610274341043575</c:v>
                </c:pt>
                <c:pt idx="24">
                  <c:v>-0.28916831032215645</c:v>
                </c:pt>
                <c:pt idx="25">
                  <c:v>-0.30650437697584104</c:v>
                </c:pt>
              </c:numCache>
            </c:numRef>
          </c:val>
          <c:smooth val="0"/>
          <c:extLst>
            <c:ext xmlns:c16="http://schemas.microsoft.com/office/drawing/2014/chart" uri="{C3380CC4-5D6E-409C-BE32-E72D297353CC}">
              <c16:uniqueId val="{00000001-6354-4452-ADE0-00E682BC8101}"/>
            </c:ext>
          </c:extLst>
        </c:ser>
        <c:dLbls>
          <c:showLegendKey val="0"/>
          <c:showVal val="0"/>
          <c:showCatName val="0"/>
          <c:showSerName val="0"/>
          <c:showPercent val="0"/>
          <c:showBubbleSize val="0"/>
        </c:dLbls>
        <c:smooth val="0"/>
        <c:axId val="82568320"/>
        <c:axId val="82941824"/>
      </c:lineChart>
      <c:catAx>
        <c:axId val="82568320"/>
        <c:scaling>
          <c:orientation val="minMax"/>
        </c:scaling>
        <c:delete val="0"/>
        <c:axPos val="b"/>
        <c:numFmt formatCode="General" sourceLinked="1"/>
        <c:majorTickMark val="none"/>
        <c:minorTickMark val="none"/>
        <c:tickLblPos val="low"/>
        <c:spPr>
          <a:noFill/>
          <a:ln w="9525" cap="flat" cmpd="sng" algn="ctr">
            <a:solidFill>
              <a:schemeClr val="lt1">
                <a:lumMod val="95000"/>
                <a:alpha val="10000"/>
              </a:schemeClr>
            </a:solidFill>
            <a:round/>
          </a:ln>
          <a:effectLst/>
        </c:spPr>
        <c:txPr>
          <a:bodyPr rot="-540000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2941824"/>
        <c:crosses val="autoZero"/>
        <c:auto val="1"/>
        <c:lblAlgn val="ctr"/>
        <c:lblOffset val="100"/>
        <c:noMultiLvlLbl val="0"/>
      </c:catAx>
      <c:valAx>
        <c:axId val="82941824"/>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SEAK steelhead abundance trend line</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2568320"/>
        <c:crosses val="autoZero"/>
        <c:crossBetween val="midCat"/>
      </c:valAx>
      <c:spPr>
        <a:noFill/>
        <a:ln>
          <a:noFill/>
        </a:ln>
        <a:effectLst/>
      </c:spPr>
    </c:plotArea>
    <c:legend>
      <c:legendPos val="b"/>
      <c:layout>
        <c:manualLayout>
          <c:xMode val="edge"/>
          <c:yMode val="edge"/>
          <c:x val="0.1682988845144357"/>
          <c:y val="0.77670384951881"/>
          <c:w val="0.6634022309711286"/>
          <c:h val="4.737022455526392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294510061242345E-2"/>
          <c:y val="5.479778663594638E-2"/>
          <c:w val="0.92735859580052493"/>
          <c:h val="0.88965324954257574"/>
        </c:manualLayout>
      </c:layout>
      <c:barChart>
        <c:barDir val="col"/>
        <c:grouping val="clustered"/>
        <c:varyColors val="0"/>
        <c:dLbls>
          <c:showLegendKey val="0"/>
          <c:showVal val="0"/>
          <c:showCatName val="0"/>
          <c:showSerName val="0"/>
          <c:showPercent val="0"/>
          <c:showBubbleSize val="0"/>
        </c:dLbls>
        <c:gapWidth val="150"/>
        <c:axId val="91580672"/>
        <c:axId val="91615232"/>
        <c:extLst>
          <c:ext xmlns:c15="http://schemas.microsoft.com/office/drawing/2012/chart" uri="{02D57815-91ED-43cb-92C2-25804820EDAC}">
            <c15:filteredBarSeries>
              <c15:ser>
                <c:idx val="0"/>
                <c:order val="0"/>
                <c:tx>
                  <c:strRef>
                    <c:extLst>
                      <c:ext uri="{02D57815-91ED-43cb-92C2-25804820EDAC}">
                        <c15:formulaRef>
                          <c15:sqref>'Peak and High Cts'!$AH$23</c15:sqref>
                        </c15:formulaRef>
                      </c:ext>
                    </c:extLst>
                    <c:strCache>
                      <c:ptCount val="1"/>
                      <c:pt idx="0">
                        <c:v>Peterson Creek</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extLst>
                      <c:ext uri="{02D57815-91ED-43cb-92C2-25804820EDAC}">
                        <c15:formulaRef>
                          <c15:sqref>'Peak and High Cts'!$AI$22:$BH$22</c15:sqref>
                        </c15:formulaRef>
                      </c:ext>
                    </c:extLst>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extLst>
                      <c:ext uri="{02D57815-91ED-43cb-92C2-25804820EDAC}">
                        <c15:formulaRef>
                          <c15:sqref>'Peak and High Cts'!$AI$23:$BH$23</c15:sqref>
                        </c15:formulaRef>
                      </c:ext>
                    </c:extLst>
                    <c:numCache>
                      <c:formatCode>General</c:formatCode>
                      <c:ptCount val="26"/>
                      <c:pt idx="0">
                        <c:v>0</c:v>
                      </c:pt>
                      <c:pt idx="1">
                        <c:v>0.11538461538461539</c:v>
                      </c:pt>
                      <c:pt idx="2">
                        <c:v>0.46153846153846156</c:v>
                      </c:pt>
                      <c:pt idx="3">
                        <c:v>3.8461538461538464E-2</c:v>
                      </c:pt>
                      <c:pt idx="4">
                        <c:v>0.57692307692307687</c:v>
                      </c:pt>
                      <c:pt idx="5">
                        <c:v>-0.5</c:v>
                      </c:pt>
                      <c:pt idx="6">
                        <c:v>0.38461538461538464</c:v>
                      </c:pt>
                      <c:pt idx="7">
                        <c:v>0.5</c:v>
                      </c:pt>
                      <c:pt idx="8">
                        <c:v>-0.15384615384615385</c:v>
                      </c:pt>
                      <c:pt idx="9">
                        <c:v>0.38461538461538464</c:v>
                      </c:pt>
                      <c:pt idx="10">
                        <c:v>0</c:v>
                      </c:pt>
                      <c:pt idx="11">
                        <c:v>0</c:v>
                      </c:pt>
                      <c:pt idx="12">
                        <c:v>-0.15384615384615385</c:v>
                      </c:pt>
                      <c:pt idx="13">
                        <c:v>0.34615384615384615</c:v>
                      </c:pt>
                      <c:pt idx="14">
                        <c:v>3.8461538461538464E-2</c:v>
                      </c:pt>
                      <c:pt idx="15">
                        <c:v>-0.53846153846153844</c:v>
                      </c:pt>
                      <c:pt idx="16">
                        <c:v>0.11538461538461539</c:v>
                      </c:pt>
                      <c:pt idx="17">
                        <c:v>3.8461538461538464E-2</c:v>
                      </c:pt>
                      <c:pt idx="18">
                        <c:v>-0.73076923076923073</c:v>
                      </c:pt>
                      <c:pt idx="19">
                        <c:v>-0.30769230769230771</c:v>
                      </c:pt>
                      <c:pt idx="20">
                        <c:v>-0.53846153846153844</c:v>
                      </c:pt>
                      <c:pt idx="21">
                        <c:v>-0.76923076923076927</c:v>
                      </c:pt>
                      <c:pt idx="22">
                        <c:v>-0.88461538461538458</c:v>
                      </c:pt>
                      <c:pt idx="23">
                        <c:v>-0.57692307692307687</c:v>
                      </c:pt>
                      <c:pt idx="24">
                        <c:v>-7.6923076923076927E-2</c:v>
                      </c:pt>
                      <c:pt idx="25">
                        <c:v>-0.30769230769230771</c:v>
                      </c:pt>
                    </c:numCache>
                  </c:numRef>
                </c:val>
                <c:extLst>
                  <c:ext xmlns:c16="http://schemas.microsoft.com/office/drawing/2014/chart" uri="{C3380CC4-5D6E-409C-BE32-E72D297353CC}">
                    <c16:uniqueId val="{00000002-8A41-4432-B590-3EFD6624FA5C}"/>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'Peak and High Cts'!$AH$24</c15:sqref>
                        </c15:formulaRef>
                      </c:ext>
                    </c:extLst>
                    <c:strCache>
                      <c:ptCount val="1"/>
                      <c:pt idx="0">
                        <c:v>Pleasant Bay</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extLst xmlns:c15="http://schemas.microsoft.com/office/drawing/2012/chart">
                      <c:ext xmlns:c15="http://schemas.microsoft.com/office/drawing/2012/chart" uri="{02D57815-91ED-43cb-92C2-25804820EDAC}">
                        <c15:formulaRef>
                          <c15:sqref>'Peak and High Cts'!$AI$22:$BH$22</c15:sqref>
                        </c15:formulaRef>
                      </c:ext>
                    </c:extLst>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extLst xmlns:c15="http://schemas.microsoft.com/office/drawing/2012/chart">
                      <c:ext xmlns:c15="http://schemas.microsoft.com/office/drawing/2012/chart" uri="{02D57815-91ED-43cb-92C2-25804820EDAC}">
                        <c15:formulaRef>
                          <c15:sqref>'Peak and High Cts'!$AI$24:$BH$24</c15:sqref>
                        </c15:formulaRef>
                      </c:ext>
                    </c:extLst>
                    <c:numCache>
                      <c:formatCode>General</c:formatCode>
                      <c:ptCount val="26"/>
                      <c:pt idx="0">
                        <c:v>1.6271186440677967</c:v>
                      </c:pt>
                      <c:pt idx="1">
                        <c:v>0.3728813559322034</c:v>
                      </c:pt>
                      <c:pt idx="2">
                        <c:v>1.2372881355932204</c:v>
                      </c:pt>
                      <c:pt idx="3">
                        <c:v>-0.1864406779661017</c:v>
                      </c:pt>
                      <c:pt idx="4">
                        <c:v>-0.1864406779661017</c:v>
                      </c:pt>
                      <c:pt idx="5">
                        <c:v>-0.38983050847457629</c:v>
                      </c:pt>
                      <c:pt idx="6">
                        <c:v>-0.15254237288135594</c:v>
                      </c:pt>
                      <c:pt idx="7">
                        <c:v>-0.13559322033898305</c:v>
                      </c:pt>
                      <c:pt idx="8">
                        <c:v>-0.20338983050847459</c:v>
                      </c:pt>
                      <c:pt idx="9">
                        <c:v>0</c:v>
                      </c:pt>
                      <c:pt idx="10">
                        <c:v>0.59322033898305082</c:v>
                      </c:pt>
                      <c:pt idx="11">
                        <c:v>-0.10169491525423729</c:v>
                      </c:pt>
                      <c:pt idx="12">
                        <c:v>8.4745762711864403E-2</c:v>
                      </c:pt>
                      <c:pt idx="13">
                        <c:v>-0.13559322033898305</c:v>
                      </c:pt>
                      <c:pt idx="14">
                        <c:v>0.59322033898305082</c:v>
                      </c:pt>
                      <c:pt idx="15">
                        <c:v>0.28813559322033899</c:v>
                      </c:pt>
                      <c:pt idx="16">
                        <c:v>0.30508474576271188</c:v>
                      </c:pt>
                      <c:pt idx="17">
                        <c:v>3.3898305084745763E-2</c:v>
                      </c:pt>
                      <c:pt idx="18">
                        <c:v>-1.6949152542372881E-2</c:v>
                      </c:pt>
                      <c:pt idx="19">
                        <c:v>-0.3728813559322034</c:v>
                      </c:pt>
                      <c:pt idx="20">
                        <c:v>0.22033898305084745</c:v>
                      </c:pt>
                      <c:pt idx="21">
                        <c:v>0.32203389830508472</c:v>
                      </c:pt>
                      <c:pt idx="22">
                        <c:v>-0.32203389830508472</c:v>
                      </c:pt>
                    </c:numCache>
                  </c:numRef>
                </c:val>
                <c:extLst xmlns:c15="http://schemas.microsoft.com/office/drawing/2012/chart">
                  <c:ext xmlns:c16="http://schemas.microsoft.com/office/drawing/2014/chart" uri="{C3380CC4-5D6E-409C-BE32-E72D297353CC}">
                    <c16:uniqueId val="{00000003-8A41-4432-B590-3EFD6624FA5C}"/>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'Peak and High Cts'!$AH$31</c15:sqref>
                        </c15:formulaRef>
                      </c:ext>
                    </c:extLst>
                    <c:strCache>
                      <c:ptCount val="1"/>
                      <c:pt idx="0">
                        <c:v>Ward Creek</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extLst xmlns:c15="http://schemas.microsoft.com/office/drawing/2012/chart">
                      <c:ext xmlns:c15="http://schemas.microsoft.com/office/drawing/2012/chart" uri="{02D57815-91ED-43cb-92C2-25804820EDAC}">
                        <c15:formulaRef>
                          <c15:sqref>'Peak and High Cts'!$AI$22:$BH$22</c15:sqref>
                        </c15:formulaRef>
                      </c:ext>
                    </c:extLst>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extLst xmlns:c15="http://schemas.microsoft.com/office/drawing/2012/chart">
                      <c:ext xmlns:c15="http://schemas.microsoft.com/office/drawing/2012/chart" uri="{02D57815-91ED-43cb-92C2-25804820EDAC}">
                        <c15:formulaRef>
                          <c15:sqref>'Peak and High Cts'!$AI$31:$BH$31</c15:sqref>
                        </c15:formulaRef>
                      </c:ext>
                    </c:extLst>
                    <c:numCache>
                      <c:formatCode>General</c:formatCode>
                      <c:ptCount val="26"/>
                      <c:pt idx="1">
                        <c:v>-0.46753246753246752</c:v>
                      </c:pt>
                      <c:pt idx="6">
                        <c:v>0.8571428571428571</c:v>
                      </c:pt>
                      <c:pt idx="7">
                        <c:v>1.2207792207792207</c:v>
                      </c:pt>
                      <c:pt idx="8">
                        <c:v>0.89610389610389607</c:v>
                      </c:pt>
                      <c:pt idx="17">
                        <c:v>-0.24675324675324675</c:v>
                      </c:pt>
                      <c:pt idx="18">
                        <c:v>0.42857142857142855</c:v>
                      </c:pt>
                      <c:pt idx="19">
                        <c:v>-0.42857142857142855</c:v>
                      </c:pt>
                      <c:pt idx="20">
                        <c:v>9.0909090909090912E-2</c:v>
                      </c:pt>
                      <c:pt idx="21">
                        <c:v>-9.0909090909090912E-2</c:v>
                      </c:pt>
                      <c:pt idx="22">
                        <c:v>0.48051948051948051</c:v>
                      </c:pt>
                      <c:pt idx="23">
                        <c:v>-0.63636363636363635</c:v>
                      </c:pt>
                      <c:pt idx="25">
                        <c:v>-0.54545454545454541</c:v>
                      </c:pt>
                    </c:numCache>
                  </c:numRef>
                </c:val>
                <c:extLst xmlns:c15="http://schemas.microsoft.com/office/drawing/2012/chart">
                  <c:ext xmlns:c16="http://schemas.microsoft.com/office/drawing/2014/chart" uri="{C3380CC4-5D6E-409C-BE32-E72D297353CC}">
                    <c16:uniqueId val="{00000004-8A41-4432-B590-3EFD6624FA5C}"/>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'Peak and High Cts'!$AH$25</c15:sqref>
                        </c15:formulaRef>
                      </c:ext>
                    </c:extLst>
                    <c:strCache>
                      <c:ptCount val="1"/>
                      <c:pt idx="0">
                        <c:v>White River</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extLst xmlns:c15="http://schemas.microsoft.com/office/drawing/2012/chart">
                      <c:ext xmlns:c15="http://schemas.microsoft.com/office/drawing/2012/chart" uri="{02D57815-91ED-43cb-92C2-25804820EDAC}">
                        <c15:formulaRef>
                          <c15:sqref>'Peak and High Cts'!$AI$22:$BH$22</c15:sqref>
                        </c15:formulaRef>
                      </c:ext>
                    </c:extLst>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extLst xmlns:c15="http://schemas.microsoft.com/office/drawing/2012/chart">
                      <c:ext xmlns:c15="http://schemas.microsoft.com/office/drawing/2012/chart" uri="{02D57815-91ED-43cb-92C2-25804820EDAC}">
                        <c15:formulaRef>
                          <c15:sqref>'Peak and High Cts'!$AI$25:$BH$25</c15:sqref>
                        </c15:formulaRef>
                      </c:ext>
                    </c:extLst>
                    <c:numCache>
                      <c:formatCode>General</c:formatCode>
                      <c:ptCount val="26"/>
                      <c:pt idx="0">
                        <c:v>0.55555555555555558</c:v>
                      </c:pt>
                      <c:pt idx="1">
                        <c:v>0.72222222222222221</c:v>
                      </c:pt>
                      <c:pt idx="2">
                        <c:v>0.1111111111111111</c:v>
                      </c:pt>
                      <c:pt idx="3">
                        <c:v>-0.29629629629629628</c:v>
                      </c:pt>
                      <c:pt idx="4">
                        <c:v>-0.1111111111111111</c:v>
                      </c:pt>
                      <c:pt idx="5">
                        <c:v>-0.31481481481481483</c:v>
                      </c:pt>
                      <c:pt idx="6">
                        <c:v>0.42592592592592593</c:v>
                      </c:pt>
                      <c:pt idx="7">
                        <c:v>-0.35185185185185186</c:v>
                      </c:pt>
                      <c:pt idx="8">
                        <c:v>0.24074074074074073</c:v>
                      </c:pt>
                      <c:pt idx="9">
                        <c:v>-0.24074074074074073</c:v>
                      </c:pt>
                      <c:pt idx="10">
                        <c:v>0.57407407407407407</c:v>
                      </c:pt>
                      <c:pt idx="11">
                        <c:v>-0.16666666666666666</c:v>
                      </c:pt>
                      <c:pt idx="12">
                        <c:v>-0.16666666666666666</c:v>
                      </c:pt>
                      <c:pt idx="13">
                        <c:v>-0.22222222222222221</c:v>
                      </c:pt>
                      <c:pt idx="14">
                        <c:v>-0.12962962962962962</c:v>
                      </c:pt>
                      <c:pt idx="15">
                        <c:v>0.35185185185185186</c:v>
                      </c:pt>
                      <c:pt idx="16">
                        <c:v>1.037037037037037</c:v>
                      </c:pt>
                      <c:pt idx="17">
                        <c:v>0.40740740740740738</c:v>
                      </c:pt>
                      <c:pt idx="18">
                        <c:v>1.4444444444444444</c:v>
                      </c:pt>
                      <c:pt idx="19">
                        <c:v>-0.24074074074074073</c:v>
                      </c:pt>
                      <c:pt idx="20">
                        <c:v>0.31481481481481483</c:v>
                      </c:pt>
                      <c:pt idx="21">
                        <c:v>-0.83333333333333337</c:v>
                      </c:pt>
                      <c:pt idx="22">
                        <c:v>0.92592592592592593</c:v>
                      </c:pt>
                      <c:pt idx="25">
                        <c:v>-0.22222222222222221</c:v>
                      </c:pt>
                    </c:numCache>
                  </c:numRef>
                </c:val>
                <c:extLst xmlns:c15="http://schemas.microsoft.com/office/drawing/2012/chart">
                  <c:ext xmlns:c16="http://schemas.microsoft.com/office/drawing/2014/chart" uri="{C3380CC4-5D6E-409C-BE32-E72D297353CC}">
                    <c16:uniqueId val="{00000005-8A41-4432-B590-3EFD6624FA5C}"/>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'Peak and High Cts'!$AH$26</c15:sqref>
                        </c15:formulaRef>
                      </c:ext>
                    </c:extLst>
                    <c:strCache>
                      <c:ptCount val="1"/>
                      <c:pt idx="0">
                        <c:v>Petersburg Creek</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extLst xmlns:c15="http://schemas.microsoft.com/office/drawing/2012/chart">
                      <c:ext xmlns:c15="http://schemas.microsoft.com/office/drawing/2012/chart" uri="{02D57815-91ED-43cb-92C2-25804820EDAC}">
                        <c15:formulaRef>
                          <c15:sqref>'Peak and High Cts'!$AI$22:$BH$22</c15:sqref>
                        </c15:formulaRef>
                      </c:ext>
                    </c:extLst>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extLst xmlns:c15="http://schemas.microsoft.com/office/drawing/2012/chart">
                      <c:ext xmlns:c15="http://schemas.microsoft.com/office/drawing/2012/chart" uri="{02D57815-91ED-43cb-92C2-25804820EDAC}">
                        <c15:formulaRef>
                          <c15:sqref>'Peak and High Cts'!$AI$26:$BH$26</c15:sqref>
                        </c15:formulaRef>
                      </c:ext>
                    </c:extLst>
                    <c:numCache>
                      <c:formatCode>General</c:formatCode>
                      <c:ptCount val="26"/>
                      <c:pt idx="0">
                        <c:v>-0.29714285714285715</c:v>
                      </c:pt>
                      <c:pt idx="1">
                        <c:v>-0.13142857142857142</c:v>
                      </c:pt>
                      <c:pt idx="2">
                        <c:v>-0.34285714285714286</c:v>
                      </c:pt>
                      <c:pt idx="3">
                        <c:v>-0.76</c:v>
                      </c:pt>
                      <c:pt idx="4">
                        <c:v>-0.63428571428571423</c:v>
                      </c:pt>
                      <c:pt idx="5">
                        <c:v>-0.76571428571428568</c:v>
                      </c:pt>
                      <c:pt idx="6">
                        <c:v>7.4285714285714288E-2</c:v>
                      </c:pt>
                      <c:pt idx="7">
                        <c:v>0.88571428571428568</c:v>
                      </c:pt>
                      <c:pt idx="8">
                        <c:v>1.1085714285714285</c:v>
                      </c:pt>
                      <c:pt idx="9">
                        <c:v>0.37714285714285717</c:v>
                      </c:pt>
                      <c:pt idx="10">
                        <c:v>0.65142857142857147</c:v>
                      </c:pt>
                      <c:pt idx="11">
                        <c:v>0.43428571428571427</c:v>
                      </c:pt>
                      <c:pt idx="12">
                        <c:v>0.13142857142857142</c:v>
                      </c:pt>
                      <c:pt idx="13">
                        <c:v>0.26285714285714284</c:v>
                      </c:pt>
                      <c:pt idx="14">
                        <c:v>-0.25142857142857145</c:v>
                      </c:pt>
                      <c:pt idx="15">
                        <c:v>-0.36</c:v>
                      </c:pt>
                      <c:pt idx="16">
                        <c:v>0.22857142857142856</c:v>
                      </c:pt>
                      <c:pt idx="17">
                        <c:v>-0.13714285714285715</c:v>
                      </c:pt>
                      <c:pt idx="18">
                        <c:v>-0.14857142857142858</c:v>
                      </c:pt>
                      <c:pt idx="19">
                        <c:v>-0.29142857142857143</c:v>
                      </c:pt>
                      <c:pt idx="20">
                        <c:v>5.1428571428571428E-2</c:v>
                      </c:pt>
                      <c:pt idx="21">
                        <c:v>0</c:v>
                      </c:pt>
                      <c:pt idx="22">
                        <c:v>0.9028571428571428</c:v>
                      </c:pt>
                    </c:numCache>
                  </c:numRef>
                </c:val>
                <c:extLst xmlns:c15="http://schemas.microsoft.com/office/drawing/2012/chart">
                  <c:ext xmlns:c16="http://schemas.microsoft.com/office/drawing/2014/chart" uri="{C3380CC4-5D6E-409C-BE32-E72D297353CC}">
                    <c16:uniqueId val="{00000006-8A41-4432-B590-3EFD6624FA5C}"/>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'Peak and High Cts'!$AH$27</c15:sqref>
                        </c15:formulaRef>
                      </c:ext>
                    </c:extLst>
                    <c:strCache>
                      <c:ptCount val="1"/>
                      <c:pt idx="0">
                        <c:v>Slippery Creek</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extLst xmlns:c15="http://schemas.microsoft.com/office/drawing/2012/chart">
                      <c:ext xmlns:c15="http://schemas.microsoft.com/office/drawing/2012/chart" uri="{02D57815-91ED-43cb-92C2-25804820EDAC}">
                        <c15:formulaRef>
                          <c15:sqref>'Peak and High Cts'!$AI$22:$BH$22</c15:sqref>
                        </c15:formulaRef>
                      </c:ext>
                    </c:extLst>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extLst xmlns:c15="http://schemas.microsoft.com/office/drawing/2012/chart">
                      <c:ext xmlns:c15="http://schemas.microsoft.com/office/drawing/2012/chart" uri="{02D57815-91ED-43cb-92C2-25804820EDAC}">
                        <c15:formulaRef>
                          <c15:sqref>'Peak and High Cts'!$AI$27:$BH$27</c15:sqref>
                        </c15:formulaRef>
                      </c:ext>
                    </c:extLst>
                    <c:numCache>
                      <c:formatCode>General</c:formatCode>
                      <c:ptCount val="26"/>
                      <c:pt idx="3">
                        <c:v>-0.52857142857142858</c:v>
                      </c:pt>
                      <c:pt idx="4">
                        <c:v>-0.41428571428571431</c:v>
                      </c:pt>
                      <c:pt idx="5">
                        <c:v>-0.55714285714285716</c:v>
                      </c:pt>
                      <c:pt idx="6">
                        <c:v>8.5714285714285715E-2</c:v>
                      </c:pt>
                      <c:pt idx="7">
                        <c:v>0.31428571428571428</c:v>
                      </c:pt>
                      <c:pt idx="9">
                        <c:v>0.12857142857142856</c:v>
                      </c:pt>
                      <c:pt idx="10">
                        <c:v>-2.8571428571428571E-2</c:v>
                      </c:pt>
                      <c:pt idx="11">
                        <c:v>-0.34285714285714286</c:v>
                      </c:pt>
                      <c:pt idx="12">
                        <c:v>0.22857142857142856</c:v>
                      </c:pt>
                      <c:pt idx="13">
                        <c:v>-5.7142857142857141E-2</c:v>
                      </c:pt>
                      <c:pt idx="14">
                        <c:v>-0.25714285714285712</c:v>
                      </c:pt>
                      <c:pt idx="15">
                        <c:v>0.18571428571428572</c:v>
                      </c:pt>
                      <c:pt idx="18">
                        <c:v>0</c:v>
                      </c:pt>
                      <c:pt idx="19">
                        <c:v>-0.22857142857142856</c:v>
                      </c:pt>
                      <c:pt idx="20">
                        <c:v>0.77142857142857146</c:v>
                      </c:pt>
                      <c:pt idx="21">
                        <c:v>0.15714285714285714</c:v>
                      </c:pt>
                      <c:pt idx="22">
                        <c:v>0.32857142857142857</c:v>
                      </c:pt>
                    </c:numCache>
                  </c:numRef>
                </c:val>
                <c:extLst xmlns:c15="http://schemas.microsoft.com/office/drawing/2012/chart">
                  <c:ext xmlns:c16="http://schemas.microsoft.com/office/drawing/2014/chart" uri="{C3380CC4-5D6E-409C-BE32-E72D297353CC}">
                    <c16:uniqueId val="{00000007-8A41-4432-B590-3EFD6624FA5C}"/>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'Peak and High Cts'!$AH$28</c15:sqref>
                        </c15:formulaRef>
                      </c:ext>
                    </c:extLst>
                    <c:strCache>
                      <c:ptCount val="1"/>
                      <c:pt idx="0">
                        <c:v>Eagle Creek</c:v>
                      </c:pt>
                    </c:strCache>
                  </c:strRef>
                </c:tx>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extLst xmlns:c15="http://schemas.microsoft.com/office/drawing/2012/chart">
                      <c:ext xmlns:c15="http://schemas.microsoft.com/office/drawing/2012/chart" uri="{02D57815-91ED-43cb-92C2-25804820EDAC}">
                        <c15:formulaRef>
                          <c15:sqref>'Peak and High Cts'!$AI$22:$BH$22</c15:sqref>
                        </c15:formulaRef>
                      </c:ext>
                    </c:extLst>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extLst xmlns:c15="http://schemas.microsoft.com/office/drawing/2012/chart">
                      <c:ext xmlns:c15="http://schemas.microsoft.com/office/drawing/2012/chart" uri="{02D57815-91ED-43cb-92C2-25804820EDAC}">
                        <c15:formulaRef>
                          <c15:sqref>'Peak and High Cts'!$AI$28:$BH$28</c15:sqref>
                        </c15:formulaRef>
                      </c:ext>
                    </c:extLst>
                    <c:numCache>
                      <c:formatCode>General</c:formatCode>
                      <c:ptCount val="26"/>
                      <c:pt idx="0">
                        <c:v>0</c:v>
                      </c:pt>
                      <c:pt idx="1">
                        <c:v>-0.37777777777777777</c:v>
                      </c:pt>
                      <c:pt idx="2">
                        <c:v>0.31111111111111112</c:v>
                      </c:pt>
                      <c:pt idx="3">
                        <c:v>-8.8888888888888892E-2</c:v>
                      </c:pt>
                      <c:pt idx="5">
                        <c:v>-0.6</c:v>
                      </c:pt>
                      <c:pt idx="6">
                        <c:v>5.5555555555555552E-2</c:v>
                      </c:pt>
                      <c:pt idx="7">
                        <c:v>-0.25555555555555554</c:v>
                      </c:pt>
                      <c:pt idx="8">
                        <c:v>0.13333333333333333</c:v>
                      </c:pt>
                      <c:pt idx="9">
                        <c:v>0.71111111111111114</c:v>
                      </c:pt>
                      <c:pt idx="10">
                        <c:v>0.48888888888888887</c:v>
                      </c:pt>
                      <c:pt idx="12">
                        <c:v>0.52222222222222225</c:v>
                      </c:pt>
                      <c:pt idx="13">
                        <c:v>-0.23333333333333334</c:v>
                      </c:pt>
                      <c:pt idx="14">
                        <c:v>-0.4</c:v>
                      </c:pt>
                      <c:pt idx="15">
                        <c:v>0.28888888888888886</c:v>
                      </c:pt>
                      <c:pt idx="16">
                        <c:v>0.71111111111111114</c:v>
                      </c:pt>
                      <c:pt idx="17">
                        <c:v>0.4777777777777778</c:v>
                      </c:pt>
                      <c:pt idx="18">
                        <c:v>0.62222222222222223</c:v>
                      </c:pt>
                      <c:pt idx="19">
                        <c:v>-6.6666666666666666E-2</c:v>
                      </c:pt>
                      <c:pt idx="20">
                        <c:v>0.1</c:v>
                      </c:pt>
                      <c:pt idx="21">
                        <c:v>-0.25555555555555554</c:v>
                      </c:pt>
                      <c:pt idx="22">
                        <c:v>-0.26666666666666666</c:v>
                      </c:pt>
                      <c:pt idx="24">
                        <c:v>-0.41111111111111109</c:v>
                      </c:pt>
                      <c:pt idx="25">
                        <c:v>-0.7</c:v>
                      </c:pt>
                    </c:numCache>
                  </c:numRef>
                </c:val>
                <c:extLst xmlns:c15="http://schemas.microsoft.com/office/drawing/2012/chart">
                  <c:ext xmlns:c16="http://schemas.microsoft.com/office/drawing/2014/chart" uri="{C3380CC4-5D6E-409C-BE32-E72D297353CC}">
                    <c16:uniqueId val="{00000008-8A41-4432-B590-3EFD6624FA5C}"/>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'Peak and High Cts'!$AH$29</c15:sqref>
                        </c15:formulaRef>
                      </c:ext>
                    </c:extLst>
                    <c:strCache>
                      <c:ptCount val="1"/>
                      <c:pt idx="0">
                        <c:v>Harris River</c:v>
                      </c:pt>
                    </c:strCache>
                  </c:strRef>
                </c:tx>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extLst xmlns:c15="http://schemas.microsoft.com/office/drawing/2012/chart">
                      <c:ext xmlns:c15="http://schemas.microsoft.com/office/drawing/2012/chart" uri="{02D57815-91ED-43cb-92C2-25804820EDAC}">
                        <c15:formulaRef>
                          <c15:sqref>'Peak and High Cts'!$AI$22:$BH$22</c15:sqref>
                        </c15:formulaRef>
                      </c:ext>
                    </c:extLst>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extLst xmlns:c15="http://schemas.microsoft.com/office/drawing/2012/chart">
                      <c:ext xmlns:c15="http://schemas.microsoft.com/office/drawing/2012/chart" uri="{02D57815-91ED-43cb-92C2-25804820EDAC}">
                        <c15:formulaRef>
                          <c15:sqref>'Peak and High Cts'!$AI$29:$BH$29</c15:sqref>
                        </c15:formulaRef>
                      </c:ext>
                    </c:extLst>
                    <c:numCache>
                      <c:formatCode>General</c:formatCode>
                      <c:ptCount val="26"/>
                      <c:pt idx="0">
                        <c:v>-0.16129032258064516</c:v>
                      </c:pt>
                      <c:pt idx="1">
                        <c:v>0.25806451612903225</c:v>
                      </c:pt>
                      <c:pt idx="2">
                        <c:v>0.54838709677419351</c:v>
                      </c:pt>
                      <c:pt idx="3">
                        <c:v>-0.36290322580645162</c:v>
                      </c:pt>
                      <c:pt idx="4">
                        <c:v>-0.57258064516129037</c:v>
                      </c:pt>
                      <c:pt idx="5">
                        <c:v>0.5161290322580645</c:v>
                      </c:pt>
                      <c:pt idx="6">
                        <c:v>0.57258064516129037</c:v>
                      </c:pt>
                      <c:pt idx="7">
                        <c:v>0</c:v>
                      </c:pt>
                      <c:pt idx="8">
                        <c:v>-8.0645161290322578E-3</c:v>
                      </c:pt>
                      <c:pt idx="9">
                        <c:v>-0.25806451612903225</c:v>
                      </c:pt>
                      <c:pt idx="10">
                        <c:v>3.2258064516129031E-2</c:v>
                      </c:pt>
                      <c:pt idx="11">
                        <c:v>-1.6129032258064516E-2</c:v>
                      </c:pt>
                      <c:pt idx="12">
                        <c:v>-0.27419354838709675</c:v>
                      </c:pt>
                      <c:pt idx="13">
                        <c:v>-0.23387096774193547</c:v>
                      </c:pt>
                      <c:pt idx="14">
                        <c:v>-0.532258064516129</c:v>
                      </c:pt>
                      <c:pt idx="15">
                        <c:v>-0.32258064516129031</c:v>
                      </c:pt>
                      <c:pt idx="16">
                        <c:v>0.33870967741935482</c:v>
                      </c:pt>
                      <c:pt idx="17">
                        <c:v>0.23387096774193547</c:v>
                      </c:pt>
                      <c:pt idx="18">
                        <c:v>7.2580645161290328E-2</c:v>
                      </c:pt>
                      <c:pt idx="19">
                        <c:v>-0.37096774193548387</c:v>
                      </c:pt>
                      <c:pt idx="20">
                        <c:v>0.21774193548387097</c:v>
                      </c:pt>
                      <c:pt idx="21">
                        <c:v>0.64516129032258063</c:v>
                      </c:pt>
                      <c:pt idx="22">
                        <c:v>0.12096774193548387</c:v>
                      </c:pt>
                      <c:pt idx="23">
                        <c:v>0</c:v>
                      </c:pt>
                      <c:pt idx="24">
                        <c:v>0</c:v>
                      </c:pt>
                      <c:pt idx="25">
                        <c:v>0.33870967741935482</c:v>
                      </c:pt>
                    </c:numCache>
                  </c:numRef>
                </c:val>
                <c:extLst xmlns:c15="http://schemas.microsoft.com/office/drawing/2012/chart">
                  <c:ext xmlns:c16="http://schemas.microsoft.com/office/drawing/2014/chart" uri="{C3380CC4-5D6E-409C-BE32-E72D297353CC}">
                    <c16:uniqueId val="{00000009-8A41-4432-B590-3EFD6624FA5C}"/>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'Peak and High Cts'!$AH$30</c15:sqref>
                        </c15:formulaRef>
                      </c:ext>
                    </c:extLst>
                    <c:strCache>
                      <c:ptCount val="1"/>
                      <c:pt idx="0">
                        <c:v>Ford Arm Creek</c:v>
                      </c:pt>
                    </c:strCache>
                  </c:strRef>
                </c:tx>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extLst xmlns:c15="http://schemas.microsoft.com/office/drawing/2012/chart">
                      <c:ext xmlns:c15="http://schemas.microsoft.com/office/drawing/2012/chart" uri="{02D57815-91ED-43cb-92C2-25804820EDAC}">
                        <c15:formulaRef>
                          <c15:sqref>'Peak and High Cts'!$AI$22:$BH$22</c15:sqref>
                        </c15:formulaRef>
                      </c:ext>
                    </c:extLst>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extLst xmlns:c15="http://schemas.microsoft.com/office/drawing/2012/chart">
                      <c:ext xmlns:c15="http://schemas.microsoft.com/office/drawing/2012/chart" uri="{02D57815-91ED-43cb-92C2-25804820EDAC}">
                        <c15:formulaRef>
                          <c15:sqref>'Peak and High Cts'!$AI$30:$BH$30</c15:sqref>
                        </c15:formulaRef>
                      </c:ext>
                    </c:extLst>
                    <c:numCache>
                      <c:formatCode>General</c:formatCode>
                      <c:ptCount val="26"/>
                      <c:pt idx="0">
                        <c:v>0.75147928994082835</c:v>
                      </c:pt>
                      <c:pt idx="1">
                        <c:v>-0.39053254437869822</c:v>
                      </c:pt>
                      <c:pt idx="2">
                        <c:v>-0.47337278106508873</c:v>
                      </c:pt>
                      <c:pt idx="3">
                        <c:v>-0.20710059171597633</c:v>
                      </c:pt>
                      <c:pt idx="5">
                        <c:v>-0.27810650887573962</c:v>
                      </c:pt>
                      <c:pt idx="6">
                        <c:v>7.1005917159763315E-2</c:v>
                      </c:pt>
                      <c:pt idx="7">
                        <c:v>1.2426035502958579</c:v>
                      </c:pt>
                      <c:pt idx="8">
                        <c:v>1.7159763313609468</c:v>
                      </c:pt>
                      <c:pt idx="9">
                        <c:v>1.5325443786982249</c:v>
                      </c:pt>
                      <c:pt idx="10">
                        <c:v>2.9822485207100593</c:v>
                      </c:pt>
                      <c:pt idx="11">
                        <c:v>0.57396449704142016</c:v>
                      </c:pt>
                      <c:pt idx="12">
                        <c:v>0.14792899408284024</c:v>
                      </c:pt>
                      <c:pt idx="13">
                        <c:v>-0.41420118343195267</c:v>
                      </c:pt>
                      <c:pt idx="14">
                        <c:v>0</c:v>
                      </c:pt>
                      <c:pt idx="15">
                        <c:v>-0.26035502958579881</c:v>
                      </c:pt>
                      <c:pt idx="16">
                        <c:v>-8.8757396449704137E-2</c:v>
                      </c:pt>
                      <c:pt idx="17">
                        <c:v>-4.7337278106508875E-2</c:v>
                      </c:pt>
                      <c:pt idx="18">
                        <c:v>1.1834319526627219E-2</c:v>
                      </c:pt>
                      <c:pt idx="19">
                        <c:v>-0.16568047337278108</c:v>
                      </c:pt>
                      <c:pt idx="20">
                        <c:v>0.72781065088757402</c:v>
                      </c:pt>
                      <c:pt idx="21">
                        <c:v>0.378698224852071</c:v>
                      </c:pt>
                      <c:pt idx="22">
                        <c:v>0.21301775147928995</c:v>
                      </c:pt>
                      <c:pt idx="23">
                        <c:v>-0.4911242603550296</c:v>
                      </c:pt>
                      <c:pt idx="24">
                        <c:v>-0.66863905325443784</c:v>
                      </c:pt>
                      <c:pt idx="25">
                        <c:v>-0.40236686390532544</c:v>
                      </c:pt>
                    </c:numCache>
                  </c:numRef>
                </c:val>
                <c:extLst xmlns:c15="http://schemas.microsoft.com/office/drawing/2012/chart">
                  <c:ext xmlns:c16="http://schemas.microsoft.com/office/drawing/2014/chart" uri="{C3380CC4-5D6E-409C-BE32-E72D297353CC}">
                    <c16:uniqueId val="{0000000A-8A41-4432-B590-3EFD6624FA5C}"/>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'Peak and High Cts'!$AH$32</c15:sqref>
                        </c15:formulaRef>
                      </c:ext>
                    </c:extLst>
                    <c:strCache>
                      <c:ptCount val="1"/>
                      <c:pt idx="0">
                        <c:v>Sitkoh Creek</c:v>
                      </c:pt>
                    </c:strCache>
                  </c:strRef>
                </c:tx>
                <c:spPr>
                  <a:gradFill rotWithShape="1">
                    <a:gsLst>
                      <a:gs pos="0">
                        <a:schemeClr val="accent4">
                          <a:lumMod val="60000"/>
                          <a:shade val="51000"/>
                          <a:satMod val="130000"/>
                        </a:schemeClr>
                      </a:gs>
                      <a:gs pos="80000">
                        <a:schemeClr val="accent4">
                          <a:lumMod val="60000"/>
                          <a:shade val="93000"/>
                          <a:satMod val="130000"/>
                        </a:schemeClr>
                      </a:gs>
                      <a:gs pos="100000">
                        <a:schemeClr val="accent4">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extLst xmlns:c15="http://schemas.microsoft.com/office/drawing/2012/chart">
                      <c:ext xmlns:c15="http://schemas.microsoft.com/office/drawing/2012/chart" uri="{02D57815-91ED-43cb-92C2-25804820EDAC}">
                        <c15:formulaRef>
                          <c15:sqref>'Peak and High Cts'!$AI$22:$BH$22</c15:sqref>
                        </c15:formulaRef>
                      </c:ext>
                    </c:extLst>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extLst xmlns:c15="http://schemas.microsoft.com/office/drawing/2012/chart">
                      <c:ext xmlns:c15="http://schemas.microsoft.com/office/drawing/2012/chart" uri="{02D57815-91ED-43cb-92C2-25804820EDAC}">
                        <c15:formulaRef>
                          <c15:sqref>'Peak and High Cts'!$AI$32:$BH$32</c15:sqref>
                        </c15:formulaRef>
                      </c:ext>
                    </c:extLst>
                    <c:numCache>
                      <c:formatCode>General</c:formatCode>
                      <c:ptCount val="26"/>
                      <c:pt idx="0">
                        <c:v>1.8608695652173912</c:v>
                      </c:pt>
                      <c:pt idx="1">
                        <c:v>0.33913043478260868</c:v>
                      </c:pt>
                      <c:pt idx="2">
                        <c:v>4.3478260869565216E-2</c:v>
                      </c:pt>
                      <c:pt idx="3">
                        <c:v>-2.6086956521739129E-2</c:v>
                      </c:pt>
                      <c:pt idx="4">
                        <c:v>0</c:v>
                      </c:pt>
                      <c:pt idx="5">
                        <c:v>-0.43478260869565216</c:v>
                      </c:pt>
                      <c:pt idx="6">
                        <c:v>1.5739130434782609</c:v>
                      </c:pt>
                      <c:pt idx="7">
                        <c:v>2.0782608695652174</c:v>
                      </c:pt>
                      <c:pt idx="8">
                        <c:v>1.2521739130434784</c:v>
                      </c:pt>
                      <c:pt idx="9">
                        <c:v>0.85217391304347823</c:v>
                      </c:pt>
                      <c:pt idx="10">
                        <c:v>-0.39130434782608697</c:v>
                      </c:pt>
                      <c:pt idx="11">
                        <c:v>0.45217391304347826</c:v>
                      </c:pt>
                      <c:pt idx="12">
                        <c:v>0.74782608695652175</c:v>
                      </c:pt>
                      <c:pt idx="13">
                        <c:v>-0.38260869565217392</c:v>
                      </c:pt>
                      <c:pt idx="14">
                        <c:v>-0.40869565217391307</c:v>
                      </c:pt>
                      <c:pt idx="15">
                        <c:v>-0.4</c:v>
                      </c:pt>
                      <c:pt idx="16">
                        <c:v>-0.1391304347826087</c:v>
                      </c:pt>
                      <c:pt idx="17">
                        <c:v>1.1130434782608696</c:v>
                      </c:pt>
                      <c:pt idx="18">
                        <c:v>4.3478260869565216E-2</c:v>
                      </c:pt>
                      <c:pt idx="19">
                        <c:v>-0.22608695652173913</c:v>
                      </c:pt>
                      <c:pt idx="20">
                        <c:v>-0.32173913043478258</c:v>
                      </c:pt>
                      <c:pt idx="21">
                        <c:v>-0.33043478260869563</c:v>
                      </c:pt>
                      <c:pt idx="22">
                        <c:v>-0.33913043478260868</c:v>
                      </c:pt>
                    </c:numCache>
                  </c:numRef>
                </c:val>
                <c:extLst xmlns:c15="http://schemas.microsoft.com/office/drawing/2012/chart">
                  <c:ext xmlns:c16="http://schemas.microsoft.com/office/drawing/2014/chart" uri="{C3380CC4-5D6E-409C-BE32-E72D297353CC}">
                    <c16:uniqueId val="{0000000B-8A41-4432-B590-3EFD6624FA5C}"/>
                  </c:ext>
                </c:extLst>
              </c15:ser>
            </c15:filteredBarSeries>
          </c:ext>
        </c:extLst>
      </c:barChart>
      <c:lineChart>
        <c:grouping val="standard"/>
        <c:varyColors val="0"/>
        <c:ser>
          <c:idx val="10"/>
          <c:order val="10"/>
          <c:tx>
            <c:strRef>
              <c:f>'Peak and High Cts'!$BE$79</c:f>
              <c:strCache>
                <c:ptCount val="1"/>
                <c:pt idx="0">
                  <c:v>Southeast Snorkel</c:v>
                </c:pt>
              </c:strCache>
            </c:strRef>
          </c:tx>
          <c:spPr>
            <a:ln w="34925" cap="rnd">
              <a:solidFill>
                <a:schemeClr val="tx2"/>
              </a:solidFill>
              <a:round/>
            </a:ln>
            <a:effectLst>
              <a:outerShdw blurRad="40000" dist="23000" dir="5400000" rotWithShape="0">
                <a:srgbClr val="000000">
                  <a:alpha val="35000"/>
                </a:srgbClr>
              </a:outerShdw>
            </a:effectLst>
          </c:spPr>
          <c:marker>
            <c:symbol val="none"/>
          </c:marker>
          <c:cat>
            <c:numRef>
              <c:f>'Peak and High Cts'!$AI$22:$BH$22</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'Peak and High Cts'!$AI$39:$BH$39</c:f>
              <c:numCache>
                <c:formatCode>General</c:formatCode>
                <c:ptCount val="26"/>
                <c:pt idx="0">
                  <c:v>0.54207373438225859</c:v>
                </c:pt>
                <c:pt idx="1">
                  <c:v>4.8934642592574108E-2</c:v>
                </c:pt>
                <c:pt idx="2">
                  <c:v>0.23708553163442886</c:v>
                </c:pt>
                <c:pt idx="3">
                  <c:v>-0.26864739192281595</c:v>
                </c:pt>
                <c:pt idx="4">
                  <c:v>-0.19168296941240781</c:v>
                </c:pt>
                <c:pt idx="5">
                  <c:v>-0.36936250571776236</c:v>
                </c:pt>
                <c:pt idx="6">
                  <c:v>0.39481969561576824</c:v>
                </c:pt>
                <c:pt idx="7">
                  <c:v>0.54986430128939057</c:v>
                </c:pt>
                <c:pt idx="8">
                  <c:v>0.55351101585224027</c:v>
                </c:pt>
                <c:pt idx="9">
                  <c:v>0.38748375736807911</c:v>
                </c:pt>
                <c:pt idx="10">
                  <c:v>0.54469363135591753</c:v>
                </c:pt>
                <c:pt idx="11">
                  <c:v>0.10413454591681268</c:v>
                </c:pt>
                <c:pt idx="12">
                  <c:v>0.14089074411928126</c:v>
                </c:pt>
                <c:pt idx="13">
                  <c:v>-0.11888461009471876</c:v>
                </c:pt>
                <c:pt idx="14">
                  <c:v>-0.14971921082739012</c:v>
                </c:pt>
                <c:pt idx="15">
                  <c:v>-8.5200732614806915E-2</c:v>
                </c:pt>
                <c:pt idx="16">
                  <c:v>0.31350134800674329</c:v>
                </c:pt>
                <c:pt idx="17">
                  <c:v>0.20813623252574021</c:v>
                </c:pt>
                <c:pt idx="18">
                  <c:v>0.17268415089125461</c:v>
                </c:pt>
                <c:pt idx="19">
                  <c:v>-0.26992876714333514</c:v>
                </c:pt>
                <c:pt idx="20">
                  <c:v>0.16342719491070201</c:v>
                </c:pt>
                <c:pt idx="21">
                  <c:v>-7.7642726101485121E-2</c:v>
                </c:pt>
                <c:pt idx="22">
                  <c:v>0.11594130869190071</c:v>
                </c:pt>
                <c:pt idx="23">
                  <c:v>-0.42610274341043575</c:v>
                </c:pt>
                <c:pt idx="24">
                  <c:v>-0.28916831032215645</c:v>
                </c:pt>
                <c:pt idx="25">
                  <c:v>-0.30650437697584104</c:v>
                </c:pt>
              </c:numCache>
            </c:numRef>
          </c:val>
          <c:smooth val="0"/>
          <c:extLst>
            <c:ext xmlns:c16="http://schemas.microsoft.com/office/drawing/2014/chart" uri="{C3380CC4-5D6E-409C-BE32-E72D297353CC}">
              <c16:uniqueId val="{00000000-8A41-4432-B590-3EFD6624FA5C}"/>
            </c:ext>
          </c:extLst>
        </c:ser>
        <c:ser>
          <c:idx val="11"/>
          <c:order val="11"/>
          <c:tx>
            <c:strRef>
              <c:f>'Peak and High Cts'!$BE$81</c:f>
              <c:strCache>
                <c:ptCount val="1"/>
                <c:pt idx="0">
                  <c:v>Situk Weir</c:v>
                </c:pt>
              </c:strCache>
            </c:strRef>
          </c:tx>
          <c:spPr>
            <a:ln w="34925" cap="rnd">
              <a:solidFill>
                <a:srgbClr val="C00000"/>
              </a:solidFill>
              <a:round/>
            </a:ln>
            <a:effectLst>
              <a:outerShdw blurRad="40000" dist="23000" dir="5400000" rotWithShape="0">
                <a:srgbClr val="000000">
                  <a:alpha val="35000"/>
                </a:srgbClr>
              </a:outerShdw>
            </a:effectLst>
          </c:spPr>
          <c:marker>
            <c:symbol val="none"/>
          </c:marker>
          <c:val>
            <c:numRef>
              <c:f>'Peak and High Cts'!$AI$33:$BH$33</c:f>
              <c:numCache>
                <c:formatCode>General</c:formatCode>
                <c:ptCount val="26"/>
                <c:pt idx="0">
                  <c:v>5.8730044065592721E-2</c:v>
                </c:pt>
                <c:pt idx="1">
                  <c:v>-0.16405403453008741</c:v>
                </c:pt>
                <c:pt idx="2">
                  <c:v>0.32976955862168605</c:v>
                </c:pt>
                <c:pt idx="3">
                  <c:v>-3.070143754966409E-2</c:v>
                </c:pt>
                <c:pt idx="4">
                  <c:v>-7.5344939680705048E-2</c:v>
                </c:pt>
                <c:pt idx="5">
                  <c:v>-0.11680994004189843</c:v>
                </c:pt>
                <c:pt idx="6">
                  <c:v>0.15003973127212308</c:v>
                </c:pt>
                <c:pt idx="7">
                  <c:v>0.80047677526547711</c:v>
                </c:pt>
                <c:pt idx="8">
                  <c:v>0.76796937080112693</c:v>
                </c:pt>
                <c:pt idx="9">
                  <c:v>1.1675937296828722</c:v>
                </c:pt>
                <c:pt idx="10">
                  <c:v>0.79700931878927983</c:v>
                </c:pt>
                <c:pt idx="11">
                  <c:v>5.6418406414794481E-2</c:v>
                </c:pt>
                <c:pt idx="12">
                  <c:v>5.3239904644946906E-2</c:v>
                </c:pt>
                <c:pt idx="13">
                  <c:v>-0.22921332081196272</c:v>
                </c:pt>
                <c:pt idx="14">
                  <c:v>7.2599869970382147E-2</c:v>
                </c:pt>
                <c:pt idx="15">
                  <c:v>-0.29726215415733581</c:v>
                </c:pt>
                <c:pt idx="16">
                  <c:v>8.8347901466445139E-2</c:v>
                </c:pt>
                <c:pt idx="17">
                  <c:v>-0.18572563750632087</c:v>
                </c:pt>
                <c:pt idx="18">
                  <c:v>3.070143754966409E-2</c:v>
                </c:pt>
                <c:pt idx="19">
                  <c:v>-0.18182474897059886</c:v>
                </c:pt>
                <c:pt idx="20">
                  <c:v>-0.12750126417684027</c:v>
                </c:pt>
                <c:pt idx="21">
                  <c:v>-0.24264971465722748</c:v>
                </c:pt>
                <c:pt idx="22">
                  <c:v>0.2283464566929134</c:v>
                </c:pt>
                <c:pt idx="23">
                  <c:v>-6.8843458787835002E-2</c:v>
                </c:pt>
                <c:pt idx="24">
                  <c:v>-0.48696091887596621</c:v>
                </c:pt>
                <c:pt idx="25">
                  <c:v>-0.43321534349490715</c:v>
                </c:pt>
              </c:numCache>
            </c:numRef>
          </c:val>
          <c:smooth val="0"/>
          <c:extLst>
            <c:ext xmlns:c16="http://schemas.microsoft.com/office/drawing/2014/chart" uri="{C3380CC4-5D6E-409C-BE32-E72D297353CC}">
              <c16:uniqueId val="{00000001-8A41-4432-B590-3EFD6624FA5C}"/>
            </c:ext>
          </c:extLst>
        </c:ser>
        <c:dLbls>
          <c:showLegendKey val="0"/>
          <c:showVal val="0"/>
          <c:showCatName val="0"/>
          <c:showSerName val="0"/>
          <c:showPercent val="0"/>
          <c:showBubbleSize val="0"/>
        </c:dLbls>
        <c:marker val="1"/>
        <c:smooth val="0"/>
        <c:axId val="91580672"/>
        <c:axId val="91615232"/>
      </c:lineChart>
      <c:catAx>
        <c:axId val="91580672"/>
        <c:scaling>
          <c:orientation val="minMax"/>
        </c:scaling>
        <c:delete val="0"/>
        <c:axPos val="b"/>
        <c:numFmt formatCode="General" sourceLinked="1"/>
        <c:majorTickMark val="none"/>
        <c:minorTickMark val="none"/>
        <c:tickLblPos val="low"/>
        <c:spPr>
          <a:noFill/>
          <a:ln w="12700" cap="flat" cmpd="sng" algn="ctr">
            <a:solidFill>
              <a:schemeClr val="lt1">
                <a:lumMod val="95000"/>
                <a:alpha val="54000"/>
              </a:schemeClr>
            </a:solidFill>
            <a:round/>
          </a:ln>
          <a:effectLst/>
        </c:spPr>
        <c:txPr>
          <a:bodyPr rot="-540000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91615232"/>
        <c:crosses val="autoZero"/>
        <c:auto val="1"/>
        <c:lblAlgn val="ctr"/>
        <c:lblOffset val="100"/>
        <c:noMultiLvlLbl val="0"/>
      </c:catAx>
      <c:valAx>
        <c:axId val="91615232"/>
        <c:scaling>
          <c:orientation val="minMax"/>
          <c:min val="-1"/>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Deviation from median peak or high count</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91580672"/>
        <c:crosses val="autoZero"/>
        <c:crossBetween val="between"/>
      </c:valAx>
      <c:spPr>
        <a:noFill/>
        <a:ln>
          <a:noFill/>
        </a:ln>
        <a:effectLst/>
      </c:spPr>
    </c:plotArea>
    <c:legend>
      <c:legendPos val="b"/>
      <c:layout>
        <c:manualLayout>
          <c:xMode val="edge"/>
          <c:yMode val="edge"/>
          <c:x val="0.19907042869641295"/>
          <c:y val="4.7528366646476868E-2"/>
          <c:w val="0.55880347769028871"/>
          <c:h val="5.2471633353523117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16961942257217"/>
          <c:y val="0.10816006105901733"/>
          <c:w val="0.87580194786233012"/>
          <c:h val="0.76071692344872766"/>
        </c:manualLayout>
      </c:layout>
      <c:lineChart>
        <c:grouping val="standard"/>
        <c:varyColors val="0"/>
        <c:ser>
          <c:idx val="0"/>
          <c:order val="0"/>
          <c:tx>
            <c:strRef>
              <c:f>SWHS!$O$2</c:f>
              <c:strCache>
                <c:ptCount val="1"/>
                <c:pt idx="0">
                  <c:v>Southcentral</c:v>
                </c:pt>
              </c:strCache>
            </c:strRef>
          </c:tx>
          <c:spPr>
            <a:ln w="34925" cap="rnd">
              <a:solidFill>
                <a:schemeClr val="tx2"/>
              </a:solidFill>
              <a:round/>
            </a:ln>
            <a:effectLst>
              <a:outerShdw blurRad="40000" dist="23000" dir="5400000" rotWithShape="0">
                <a:srgbClr val="000000">
                  <a:alpha val="35000"/>
                </a:srgbClr>
              </a:outerShdw>
            </a:effectLst>
          </c:spPr>
          <c:marker>
            <c:symbol val="none"/>
          </c:marker>
          <c:cat>
            <c:numRef>
              <c:f>SWHS!$N$6:$N$31</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cat>
          <c:val>
            <c:numRef>
              <c:f>SWHS!$O$6:$O$31</c:f>
              <c:numCache>
                <c:formatCode>General</c:formatCode>
                <c:ptCount val="26"/>
                <c:pt idx="0">
                  <c:v>19624</c:v>
                </c:pt>
                <c:pt idx="1">
                  <c:v>7965</c:v>
                </c:pt>
                <c:pt idx="2">
                  <c:v>8132</c:v>
                </c:pt>
                <c:pt idx="3">
                  <c:v>11011</c:v>
                </c:pt>
                <c:pt idx="4">
                  <c:v>16257</c:v>
                </c:pt>
                <c:pt idx="5">
                  <c:v>7119</c:v>
                </c:pt>
                <c:pt idx="6">
                  <c:v>8584</c:v>
                </c:pt>
                <c:pt idx="7">
                  <c:v>8705</c:v>
                </c:pt>
                <c:pt idx="8">
                  <c:v>9701</c:v>
                </c:pt>
                <c:pt idx="9">
                  <c:v>9915</c:v>
                </c:pt>
                <c:pt idx="10">
                  <c:v>8539</c:v>
                </c:pt>
                <c:pt idx="11">
                  <c:v>13870</c:v>
                </c:pt>
                <c:pt idx="12">
                  <c:v>16608</c:v>
                </c:pt>
                <c:pt idx="13">
                  <c:v>7414</c:v>
                </c:pt>
                <c:pt idx="14">
                  <c:v>4296</c:v>
                </c:pt>
                <c:pt idx="15">
                  <c:v>3270</c:v>
                </c:pt>
                <c:pt idx="16">
                  <c:v>3872</c:v>
                </c:pt>
                <c:pt idx="17">
                  <c:v>3934</c:v>
                </c:pt>
                <c:pt idx="18">
                  <c:v>7283</c:v>
                </c:pt>
                <c:pt idx="19">
                  <c:v>8583</c:v>
                </c:pt>
                <c:pt idx="20">
                  <c:v>6684</c:v>
                </c:pt>
                <c:pt idx="21">
                  <c:v>7658</c:v>
                </c:pt>
                <c:pt idx="22">
                  <c:v>10705</c:v>
                </c:pt>
                <c:pt idx="23" formatCode="0">
                  <c:v>5243</c:v>
                </c:pt>
                <c:pt idx="24" formatCode="0">
                  <c:v>4951</c:v>
                </c:pt>
                <c:pt idx="25" formatCode="0">
                  <c:v>3800</c:v>
                </c:pt>
              </c:numCache>
            </c:numRef>
          </c:val>
          <c:smooth val="0"/>
          <c:extLst>
            <c:ext xmlns:c16="http://schemas.microsoft.com/office/drawing/2014/chart" uri="{C3380CC4-5D6E-409C-BE32-E72D297353CC}">
              <c16:uniqueId val="{00000000-8544-4026-95E4-BD43DA9A028A}"/>
            </c:ext>
          </c:extLst>
        </c:ser>
        <c:ser>
          <c:idx val="1"/>
          <c:order val="1"/>
          <c:tx>
            <c:strRef>
              <c:f>SWHS!$S$2</c:f>
              <c:strCache>
                <c:ptCount val="1"/>
                <c:pt idx="0">
                  <c:v>Southeast</c:v>
                </c:pt>
              </c:strCache>
            </c:strRef>
          </c:tx>
          <c:spPr>
            <a:ln w="34925" cap="rnd">
              <a:solidFill>
                <a:srgbClr val="C00000"/>
              </a:solidFill>
              <a:round/>
            </a:ln>
            <a:effectLst>
              <a:outerShdw blurRad="40000" dist="23000" dir="5400000" rotWithShape="0">
                <a:srgbClr val="000000">
                  <a:alpha val="35000"/>
                </a:srgbClr>
              </a:outerShdw>
            </a:effectLst>
          </c:spPr>
          <c:marker>
            <c:symbol val="none"/>
          </c:marker>
          <c:cat>
            <c:numRef>
              <c:f>SWHS!$N$6:$N$31</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cat>
          <c:val>
            <c:numRef>
              <c:f>SWHS!$P$6:$P$31</c:f>
              <c:numCache>
                <c:formatCode>General</c:formatCode>
                <c:ptCount val="26"/>
                <c:pt idx="0">
                  <c:v>20391</c:v>
                </c:pt>
                <c:pt idx="1">
                  <c:v>14874</c:v>
                </c:pt>
                <c:pt idx="2">
                  <c:v>12060</c:v>
                </c:pt>
                <c:pt idx="3">
                  <c:v>23884</c:v>
                </c:pt>
                <c:pt idx="4">
                  <c:v>24885</c:v>
                </c:pt>
                <c:pt idx="5">
                  <c:v>17908</c:v>
                </c:pt>
                <c:pt idx="6">
                  <c:v>16293</c:v>
                </c:pt>
                <c:pt idx="7">
                  <c:v>15737</c:v>
                </c:pt>
                <c:pt idx="8">
                  <c:v>10985</c:v>
                </c:pt>
                <c:pt idx="9">
                  <c:v>19275</c:v>
                </c:pt>
                <c:pt idx="10">
                  <c:v>15487</c:v>
                </c:pt>
                <c:pt idx="11">
                  <c:v>14853</c:v>
                </c:pt>
                <c:pt idx="12">
                  <c:v>26321</c:v>
                </c:pt>
                <c:pt idx="13">
                  <c:v>10171</c:v>
                </c:pt>
                <c:pt idx="14">
                  <c:v>8119</c:v>
                </c:pt>
                <c:pt idx="15">
                  <c:v>8288</c:v>
                </c:pt>
                <c:pt idx="16">
                  <c:v>15330</c:v>
                </c:pt>
                <c:pt idx="17">
                  <c:v>6163</c:v>
                </c:pt>
                <c:pt idx="18">
                  <c:v>5330</c:v>
                </c:pt>
                <c:pt idx="19">
                  <c:v>11676</c:v>
                </c:pt>
                <c:pt idx="20">
                  <c:v>7780</c:v>
                </c:pt>
                <c:pt idx="21">
                  <c:v>10887</c:v>
                </c:pt>
                <c:pt idx="22">
                  <c:v>15824</c:v>
                </c:pt>
                <c:pt idx="23" formatCode="0">
                  <c:v>11182</c:v>
                </c:pt>
                <c:pt idx="24" formatCode="0">
                  <c:v>1426</c:v>
                </c:pt>
                <c:pt idx="25" formatCode="0">
                  <c:v>4290</c:v>
                </c:pt>
              </c:numCache>
            </c:numRef>
          </c:val>
          <c:smooth val="0"/>
          <c:extLst>
            <c:ext xmlns:c16="http://schemas.microsoft.com/office/drawing/2014/chart" uri="{C3380CC4-5D6E-409C-BE32-E72D297353CC}">
              <c16:uniqueId val="{00000001-8544-4026-95E4-BD43DA9A028A}"/>
            </c:ext>
          </c:extLst>
        </c:ser>
        <c:dLbls>
          <c:showLegendKey val="0"/>
          <c:showVal val="0"/>
          <c:showCatName val="0"/>
          <c:showSerName val="0"/>
          <c:showPercent val="0"/>
          <c:showBubbleSize val="0"/>
        </c:dLbls>
        <c:smooth val="0"/>
        <c:axId val="813048384"/>
        <c:axId val="813044120"/>
      </c:lineChart>
      <c:dateAx>
        <c:axId val="813048384"/>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13044120"/>
        <c:crosses val="autoZero"/>
        <c:auto val="0"/>
        <c:lblOffset val="100"/>
        <c:baseTimeUnit val="days"/>
        <c:majorUnit val="1"/>
      </c:dateAx>
      <c:valAx>
        <c:axId val="813044120"/>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Number of Steelhead Caught</a:t>
                </a:r>
              </a:p>
            </c:rich>
          </c:tx>
          <c:layout>
            <c:manualLayout>
              <c:xMode val="edge"/>
              <c:yMode val="edge"/>
              <c:x val="1.2474969396599828E-2"/>
              <c:y val="0.28468136960821094"/>
            </c:manualLayout>
          </c:layout>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13048384"/>
        <c:crosses val="autoZero"/>
        <c:crossBetween val="between"/>
      </c:valAx>
      <c:spPr>
        <a:noFill/>
        <a:ln>
          <a:noFill/>
        </a:ln>
        <a:effectLst/>
      </c:spPr>
    </c:plotArea>
    <c:legend>
      <c:legendPos val="b"/>
      <c:layout>
        <c:manualLayout>
          <c:xMode val="edge"/>
          <c:yMode val="edge"/>
          <c:x val="0.61598589238845147"/>
          <c:y val="0.27525968274530049"/>
          <c:w val="0.34997255030621177"/>
          <c:h val="7.218317927392985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987499009762442E-2"/>
          <c:y val="0.11521485800507683"/>
          <c:w val="0.88681743720159145"/>
          <c:h val="0.70473080288040924"/>
        </c:manualLayout>
      </c:layout>
      <c:lineChart>
        <c:grouping val="standard"/>
        <c:varyColors val="0"/>
        <c:ser>
          <c:idx val="0"/>
          <c:order val="0"/>
          <c:tx>
            <c:strRef>
              <c:f>SWHS!$S$2</c:f>
              <c:strCache>
                <c:ptCount val="1"/>
                <c:pt idx="0">
                  <c:v>Southeast</c:v>
                </c:pt>
              </c:strCache>
            </c:strRef>
          </c:tx>
          <c:spPr>
            <a:ln w="34925" cap="rnd">
              <a:solidFill>
                <a:schemeClr val="tx2"/>
              </a:solidFill>
              <a:round/>
            </a:ln>
            <a:effectLst>
              <a:outerShdw blurRad="40000" dist="23000" dir="5400000" rotWithShape="0">
                <a:srgbClr val="000000">
                  <a:alpha val="35000"/>
                </a:srgbClr>
              </a:outerShdw>
            </a:effectLst>
          </c:spPr>
          <c:marker>
            <c:symbol val="none"/>
          </c:marker>
          <c:cat>
            <c:numRef>
              <c:f>SWHS!$N$6:$N$31</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cat>
          <c:val>
            <c:numRef>
              <c:f>SWHS!$S$6:$S$31</c:f>
              <c:numCache>
                <c:formatCode>General</c:formatCode>
                <c:ptCount val="26"/>
                <c:pt idx="0">
                  <c:v>159</c:v>
                </c:pt>
                <c:pt idx="1">
                  <c:v>243</c:v>
                </c:pt>
                <c:pt idx="2">
                  <c:v>119</c:v>
                </c:pt>
                <c:pt idx="3">
                  <c:v>319</c:v>
                </c:pt>
                <c:pt idx="4">
                  <c:v>180</c:v>
                </c:pt>
                <c:pt idx="5">
                  <c:v>258</c:v>
                </c:pt>
                <c:pt idx="6">
                  <c:v>94</c:v>
                </c:pt>
                <c:pt idx="7">
                  <c:v>149</c:v>
                </c:pt>
                <c:pt idx="8">
                  <c:v>169</c:v>
                </c:pt>
                <c:pt idx="9">
                  <c:v>143</c:v>
                </c:pt>
                <c:pt idx="10">
                  <c:v>198</c:v>
                </c:pt>
                <c:pt idx="11">
                  <c:v>113</c:v>
                </c:pt>
                <c:pt idx="12">
                  <c:v>116</c:v>
                </c:pt>
                <c:pt idx="13">
                  <c:v>134</c:v>
                </c:pt>
                <c:pt idx="14">
                  <c:v>46</c:v>
                </c:pt>
                <c:pt idx="15">
                  <c:v>24</c:v>
                </c:pt>
                <c:pt idx="16">
                  <c:v>202</c:v>
                </c:pt>
                <c:pt idx="17">
                  <c:v>46</c:v>
                </c:pt>
                <c:pt idx="18">
                  <c:v>107</c:v>
                </c:pt>
                <c:pt idx="19">
                  <c:v>8</c:v>
                </c:pt>
                <c:pt idx="20">
                  <c:v>21</c:v>
                </c:pt>
                <c:pt idx="21">
                  <c:v>124</c:v>
                </c:pt>
                <c:pt idx="22">
                  <c:v>0</c:v>
                </c:pt>
                <c:pt idx="23" formatCode="0">
                  <c:v>0</c:v>
                </c:pt>
                <c:pt idx="24" formatCode="0">
                  <c:v>33</c:v>
                </c:pt>
                <c:pt idx="25" formatCode="0">
                  <c:v>65</c:v>
                </c:pt>
              </c:numCache>
            </c:numRef>
          </c:val>
          <c:smooth val="0"/>
          <c:extLst>
            <c:ext xmlns:c16="http://schemas.microsoft.com/office/drawing/2014/chart" uri="{C3380CC4-5D6E-409C-BE32-E72D297353CC}">
              <c16:uniqueId val="{00000000-8EC8-4B3E-AC4F-80A22A4DAD54}"/>
            </c:ext>
          </c:extLst>
        </c:ser>
        <c:ser>
          <c:idx val="1"/>
          <c:order val="1"/>
          <c:tx>
            <c:strRef>
              <c:f>SWHS!$O$2</c:f>
              <c:strCache>
                <c:ptCount val="1"/>
                <c:pt idx="0">
                  <c:v>Southcentral</c:v>
                </c:pt>
              </c:strCache>
            </c:strRef>
          </c:tx>
          <c:spPr>
            <a:ln w="34925" cap="rnd">
              <a:solidFill>
                <a:srgbClr val="C00000"/>
              </a:solidFill>
              <a:round/>
            </a:ln>
            <a:effectLst>
              <a:outerShdw blurRad="40000" dist="23000" dir="5400000" rotWithShape="0">
                <a:srgbClr val="000000">
                  <a:alpha val="35000"/>
                </a:srgbClr>
              </a:outerShdw>
            </a:effectLst>
          </c:spPr>
          <c:marker>
            <c:symbol val="none"/>
          </c:marker>
          <c:cat>
            <c:numRef>
              <c:f>SWHS!$N$6:$N$31</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cat>
          <c:val>
            <c:numRef>
              <c:f>SWHS!$R$6:$R$31</c:f>
              <c:numCache>
                <c:formatCode>General</c:formatCode>
                <c:ptCount val="26"/>
                <c:pt idx="0">
                  <c:v>253</c:v>
                </c:pt>
                <c:pt idx="1">
                  <c:v>91</c:v>
                </c:pt>
                <c:pt idx="2">
                  <c:v>271</c:v>
                </c:pt>
                <c:pt idx="3">
                  <c:v>348</c:v>
                </c:pt>
                <c:pt idx="4">
                  <c:v>207</c:v>
                </c:pt>
                <c:pt idx="5">
                  <c:v>163</c:v>
                </c:pt>
                <c:pt idx="6">
                  <c:v>432</c:v>
                </c:pt>
                <c:pt idx="7">
                  <c:v>218</c:v>
                </c:pt>
                <c:pt idx="8">
                  <c:v>227</c:v>
                </c:pt>
                <c:pt idx="9">
                  <c:v>496</c:v>
                </c:pt>
                <c:pt idx="10">
                  <c:v>195</c:v>
                </c:pt>
                <c:pt idx="11">
                  <c:v>136</c:v>
                </c:pt>
                <c:pt idx="12">
                  <c:v>153</c:v>
                </c:pt>
                <c:pt idx="13">
                  <c:v>248</c:v>
                </c:pt>
                <c:pt idx="14">
                  <c:v>45</c:v>
                </c:pt>
                <c:pt idx="15">
                  <c:v>109</c:v>
                </c:pt>
                <c:pt idx="16">
                  <c:v>180</c:v>
                </c:pt>
                <c:pt idx="17">
                  <c:v>124</c:v>
                </c:pt>
                <c:pt idx="18">
                  <c:v>27</c:v>
                </c:pt>
                <c:pt idx="19">
                  <c:v>113</c:v>
                </c:pt>
                <c:pt idx="20">
                  <c:v>44</c:v>
                </c:pt>
                <c:pt idx="21">
                  <c:v>110</c:v>
                </c:pt>
                <c:pt idx="22">
                  <c:v>0</c:v>
                </c:pt>
                <c:pt idx="23" formatCode="0">
                  <c:v>7</c:v>
                </c:pt>
                <c:pt idx="24" formatCode="0">
                  <c:v>0</c:v>
                </c:pt>
                <c:pt idx="25" formatCode="0">
                  <c:v>140</c:v>
                </c:pt>
              </c:numCache>
            </c:numRef>
          </c:val>
          <c:smooth val="0"/>
          <c:extLst>
            <c:ext xmlns:c16="http://schemas.microsoft.com/office/drawing/2014/chart" uri="{C3380CC4-5D6E-409C-BE32-E72D297353CC}">
              <c16:uniqueId val="{00000001-8EC8-4B3E-AC4F-80A22A4DAD54}"/>
            </c:ext>
          </c:extLst>
        </c:ser>
        <c:dLbls>
          <c:showLegendKey val="0"/>
          <c:showVal val="0"/>
          <c:showCatName val="0"/>
          <c:showSerName val="0"/>
          <c:showPercent val="0"/>
          <c:showBubbleSize val="0"/>
        </c:dLbls>
        <c:smooth val="0"/>
        <c:axId val="813048384"/>
        <c:axId val="813044120"/>
      </c:lineChart>
      <c:dateAx>
        <c:axId val="813048384"/>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13044120"/>
        <c:crosses val="autoZero"/>
        <c:auto val="0"/>
        <c:lblOffset val="100"/>
        <c:baseTimeUnit val="days"/>
        <c:majorUnit val="1"/>
      </c:dateAx>
      <c:valAx>
        <c:axId val="813044120"/>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Number of Steelhead Harvested</a:t>
                </a:r>
              </a:p>
            </c:rich>
          </c:tx>
          <c:layout>
            <c:manualLayout>
              <c:xMode val="edge"/>
              <c:yMode val="edge"/>
              <c:x val="1.941940069991251E-2"/>
              <c:y val="0.10119934703284041"/>
            </c:manualLayout>
          </c:layout>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13048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24902738221552E-2"/>
          <c:y val="4.6340171355803282E-2"/>
          <c:w val="0.89807244839075961"/>
          <c:h val="0.81801680652198938"/>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commercial!$B$10:$B$42</c:f>
              <c:numCache>
                <c:formatCode>General</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commercial!$G$10:$G$42</c:f>
              <c:numCache>
                <c:formatCode>General</c:formatCode>
                <c:ptCount val="33"/>
                <c:pt idx="0">
                  <c:v>2898</c:v>
                </c:pt>
                <c:pt idx="1">
                  <c:v>1463</c:v>
                </c:pt>
                <c:pt idx="2">
                  <c:v>3585</c:v>
                </c:pt>
                <c:pt idx="3">
                  <c:v>1276</c:v>
                </c:pt>
                <c:pt idx="4">
                  <c:v>786</c:v>
                </c:pt>
                <c:pt idx="5">
                  <c:v>392</c:v>
                </c:pt>
                <c:pt idx="6">
                  <c:v>611</c:v>
                </c:pt>
                <c:pt idx="7">
                  <c:v>164</c:v>
                </c:pt>
                <c:pt idx="8">
                  <c:v>167</c:v>
                </c:pt>
                <c:pt idx="9">
                  <c:v>271</c:v>
                </c:pt>
                <c:pt idx="10">
                  <c:v>208</c:v>
                </c:pt>
                <c:pt idx="11">
                  <c:v>75</c:v>
                </c:pt>
                <c:pt idx="12">
                  <c:v>17</c:v>
                </c:pt>
                <c:pt idx="13">
                  <c:v>47</c:v>
                </c:pt>
                <c:pt idx="14">
                  <c:v>265</c:v>
                </c:pt>
                <c:pt idx="15">
                  <c:v>132</c:v>
                </c:pt>
                <c:pt idx="16">
                  <c:v>93</c:v>
                </c:pt>
                <c:pt idx="17">
                  <c:v>119</c:v>
                </c:pt>
                <c:pt idx="18">
                  <c:v>61</c:v>
                </c:pt>
                <c:pt idx="19">
                  <c:v>24</c:v>
                </c:pt>
                <c:pt idx="20">
                  <c:v>20</c:v>
                </c:pt>
                <c:pt idx="21">
                  <c:v>23</c:v>
                </c:pt>
                <c:pt idx="22">
                  <c:v>66</c:v>
                </c:pt>
                <c:pt idx="23">
                  <c:v>33</c:v>
                </c:pt>
                <c:pt idx="24">
                  <c:v>650</c:v>
                </c:pt>
                <c:pt idx="25">
                  <c:v>318</c:v>
                </c:pt>
                <c:pt idx="26">
                  <c:v>860</c:v>
                </c:pt>
                <c:pt idx="27">
                  <c:v>809</c:v>
                </c:pt>
                <c:pt idx="28">
                  <c:v>649</c:v>
                </c:pt>
                <c:pt idx="29">
                  <c:v>524</c:v>
                </c:pt>
                <c:pt idx="30">
                  <c:v>874</c:v>
                </c:pt>
                <c:pt idx="31">
                  <c:v>336</c:v>
                </c:pt>
                <c:pt idx="32">
                  <c:v>860</c:v>
                </c:pt>
              </c:numCache>
            </c:numRef>
          </c:val>
          <c:extLst>
            <c:ext xmlns:c16="http://schemas.microsoft.com/office/drawing/2014/chart" uri="{C3380CC4-5D6E-409C-BE32-E72D297353CC}">
              <c16:uniqueId val="{00000000-876B-4C64-BBE3-A97A36E95327}"/>
            </c:ext>
          </c:extLst>
        </c:ser>
        <c:dLbls>
          <c:showLegendKey val="0"/>
          <c:showVal val="0"/>
          <c:showCatName val="0"/>
          <c:showSerName val="0"/>
          <c:showPercent val="0"/>
          <c:showBubbleSize val="0"/>
        </c:dLbls>
        <c:gapWidth val="219"/>
        <c:overlap val="-27"/>
        <c:axId val="802332696"/>
        <c:axId val="802338272"/>
      </c:barChart>
      <c:lineChart>
        <c:grouping val="standard"/>
        <c:varyColors val="0"/>
        <c:ser>
          <c:idx val="1"/>
          <c:order val="1"/>
          <c:tx>
            <c:v>10 Year Average</c:v>
          </c:tx>
          <c:spPr>
            <a:ln w="34925" cap="rnd">
              <a:solidFill>
                <a:schemeClr val="accent2"/>
              </a:solidFill>
              <a:round/>
            </a:ln>
            <a:effectLst>
              <a:outerShdw blurRad="40000" dist="23000" dir="5400000" rotWithShape="0">
                <a:srgbClr val="000000">
                  <a:alpha val="35000"/>
                </a:srgbClr>
              </a:outerShdw>
            </a:effectLst>
          </c:spPr>
          <c:marker>
            <c:symbol val="none"/>
          </c:marker>
          <c:val>
            <c:numRef>
              <c:f>commercial!$H$10:$H$42</c:f>
              <c:numCache>
                <c:formatCode>General</c:formatCode>
                <c:ptCount val="33"/>
                <c:pt idx="23">
                  <c:v>591.29999999999995</c:v>
                </c:pt>
                <c:pt idx="24">
                  <c:v>591.29999999999995</c:v>
                </c:pt>
                <c:pt idx="25">
                  <c:v>591.29999999999995</c:v>
                </c:pt>
                <c:pt idx="26">
                  <c:v>591.29999999999995</c:v>
                </c:pt>
                <c:pt idx="27">
                  <c:v>591.29999999999995</c:v>
                </c:pt>
                <c:pt idx="28">
                  <c:v>591.29999999999995</c:v>
                </c:pt>
                <c:pt idx="29">
                  <c:v>591.29999999999995</c:v>
                </c:pt>
                <c:pt idx="30">
                  <c:v>591.29999999999995</c:v>
                </c:pt>
                <c:pt idx="31">
                  <c:v>591.29999999999995</c:v>
                </c:pt>
                <c:pt idx="32">
                  <c:v>591.29999999999995</c:v>
                </c:pt>
              </c:numCache>
            </c:numRef>
          </c:val>
          <c:smooth val="0"/>
          <c:extLst>
            <c:ext xmlns:c16="http://schemas.microsoft.com/office/drawing/2014/chart" uri="{C3380CC4-5D6E-409C-BE32-E72D297353CC}">
              <c16:uniqueId val="{00000001-876B-4C64-BBE3-A97A36E95327}"/>
            </c:ext>
          </c:extLst>
        </c:ser>
        <c:dLbls>
          <c:showLegendKey val="0"/>
          <c:showVal val="0"/>
          <c:showCatName val="0"/>
          <c:showSerName val="0"/>
          <c:showPercent val="0"/>
          <c:showBubbleSize val="0"/>
        </c:dLbls>
        <c:marker val="1"/>
        <c:smooth val="0"/>
        <c:axId val="802332696"/>
        <c:axId val="802338272"/>
      </c:lineChart>
      <c:catAx>
        <c:axId val="80233269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02338272"/>
        <c:crosses val="autoZero"/>
        <c:auto val="1"/>
        <c:lblAlgn val="ctr"/>
        <c:lblOffset val="100"/>
        <c:noMultiLvlLbl val="0"/>
      </c:catAx>
      <c:valAx>
        <c:axId val="80233827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02332696"/>
        <c:crosses val="autoZero"/>
        <c:crossBetween val="between"/>
      </c:valAx>
      <c:spPr>
        <a:noFill/>
        <a:ln>
          <a:noFill/>
        </a:ln>
        <a:effectLst/>
      </c:spPr>
    </c:plotArea>
    <c:legend>
      <c:legendPos val="b"/>
      <c:legendEntry>
        <c:idx val="0"/>
        <c:delete val="1"/>
      </c:legendEntry>
      <c:layout>
        <c:manualLayout>
          <c:xMode val="edge"/>
          <c:yMode val="edge"/>
          <c:x val="0.81651213910761167"/>
          <c:y val="0.63151066272965883"/>
          <c:w val="0.17170931758530183"/>
          <c:h val="3.789617964421113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569205397997817"/>
          <c:y val="0.1437979873724205"/>
          <c:w val="0.35996004924163238"/>
          <c:h val="0.6936135506454838"/>
        </c:manualLayout>
      </c:layout>
      <c:pieChart>
        <c:varyColors val="1"/>
        <c:ser>
          <c:idx val="0"/>
          <c:order val="0"/>
          <c:explosion val="5"/>
          <c:dPt>
            <c:idx val="0"/>
            <c:bubble3D val="0"/>
            <c:explosion val="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A1E6-489E-8712-2C8C86F90909}"/>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A1E6-489E-8712-2C8C86F90909}"/>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A1E6-489E-8712-2C8C86F90909}"/>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A1E6-489E-8712-2C8C86F90909}"/>
              </c:ext>
            </c:extLst>
          </c:dPt>
          <c:dLbls>
            <c:dLbl>
              <c:idx val="0"/>
              <c:tx>
                <c:rich>
                  <a:bodyPr/>
                  <a:lstStyle/>
                  <a:p>
                    <a:fld id="{BBB8DD2D-7A3C-4C1E-98F8-44FD148404CB}" type="PERCENTAGE">
                      <a:rPr lang="en-US" smtClean="0"/>
                      <a:pPr/>
                      <a:t>[PERCENTAGE]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1E6-489E-8712-2C8C86F90909}"/>
                </c:ext>
              </c:extLst>
            </c:dLbl>
            <c:dLbl>
              <c:idx val="1"/>
              <c:layout>
                <c:manualLayout>
                  <c:x val="3.7543118929337017E-2"/>
                  <c:y val="-6.9203585906880236E-2"/>
                </c:manualLayout>
              </c:layout>
              <c:tx>
                <c:rich>
                  <a:bodyPr/>
                  <a:lstStyle/>
                  <a:p>
                    <a:fld id="{0E2E535A-7BB6-4589-9B3A-E7690C540AF7}" type="PERCENTAGE">
                      <a:rPr lang="en-US" smtClean="0"/>
                      <a:pPr/>
                      <a:t>[PERCENTAGE]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1E6-489E-8712-2C8C86F90909}"/>
                </c:ext>
              </c:extLst>
            </c:dLbl>
            <c:dLbl>
              <c:idx val="2"/>
              <c:tx>
                <c:rich>
                  <a:bodyPr/>
                  <a:lstStyle/>
                  <a:p>
                    <a:fld id="{74AF736D-E835-4C5B-AA5B-97FA334E7D38}" type="PERCENTAGE">
                      <a:rPr lang="en-US" smtClean="0"/>
                      <a:pPr/>
                      <a:t>[PERCENTAGE]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1E6-489E-8712-2C8C86F90909}"/>
                </c:ext>
              </c:extLst>
            </c:dLbl>
            <c:dLbl>
              <c:idx val="3"/>
              <c:tx>
                <c:rich>
                  <a:bodyPr/>
                  <a:lstStyle/>
                  <a:p>
                    <a:fld id="{A8A75CCE-277D-466C-9720-FE02FF9A7A1E}" type="PERCENTAGE">
                      <a:rPr lang="en-US" smtClean="0"/>
                      <a:pPr/>
                      <a:t>[PERCENTAGE]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1E6-489E-8712-2C8C86F90909}"/>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commercial!$C$4:$F$4</c:f>
              <c:strCache>
                <c:ptCount val="4"/>
                <c:pt idx="0">
                  <c:v>Drift gillnet</c:v>
                </c:pt>
                <c:pt idx="1">
                  <c:v>Troll</c:v>
                </c:pt>
                <c:pt idx="2">
                  <c:v>Purse seine</c:v>
                </c:pt>
                <c:pt idx="3">
                  <c:v>Set gillnet</c:v>
                </c:pt>
              </c:strCache>
            </c:strRef>
          </c:cat>
          <c:val>
            <c:numRef>
              <c:f>commercial!$C$44:$F$44</c:f>
              <c:numCache>
                <c:formatCode>0.0%</c:formatCode>
                <c:ptCount val="4"/>
                <c:pt idx="0">
                  <c:v>0.52580852430927394</c:v>
                </c:pt>
                <c:pt idx="1">
                  <c:v>2.6290426215463698E-2</c:v>
                </c:pt>
                <c:pt idx="2">
                  <c:v>0.22815378025273078</c:v>
                </c:pt>
                <c:pt idx="3">
                  <c:v>0.2197472692225316</c:v>
                </c:pt>
              </c:numCache>
            </c:numRef>
          </c:val>
          <c:extLst>
            <c:ext xmlns:c16="http://schemas.microsoft.com/office/drawing/2014/chart" uri="{C3380CC4-5D6E-409C-BE32-E72D297353CC}">
              <c16:uniqueId val="{00000008-A1E6-489E-8712-2C8C86F9090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4.7564716505683571E-2"/>
          <c:y val="0.85111587297177149"/>
          <c:w val="0.8999999424729388"/>
          <c:h val="0.1224199127583907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849190726159233E-2"/>
          <c:y val="0.14326416162904787"/>
          <c:w val="0.91862139107611551"/>
          <c:h val="0.79092942548848055"/>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Subsistence!$B$15:$B$33</c:f>
              <c:numCache>
                <c:formatCode>General</c:formatCode>
                <c:ptCount val="19"/>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numCache>
            </c:numRef>
          </c:cat>
          <c:val>
            <c:numRef>
              <c:f>Subsistence!$H$15:$H$33</c:f>
              <c:numCache>
                <c:formatCode>General</c:formatCode>
                <c:ptCount val="19"/>
                <c:pt idx="0">
                  <c:v>34</c:v>
                </c:pt>
                <c:pt idx="1">
                  <c:v>37</c:v>
                </c:pt>
                <c:pt idx="2">
                  <c:v>37</c:v>
                </c:pt>
                <c:pt idx="3">
                  <c:v>48</c:v>
                </c:pt>
                <c:pt idx="4">
                  <c:v>30</c:v>
                </c:pt>
                <c:pt idx="5">
                  <c:v>38</c:v>
                </c:pt>
                <c:pt idx="6">
                  <c:v>42</c:v>
                </c:pt>
                <c:pt idx="7">
                  <c:v>42</c:v>
                </c:pt>
                <c:pt idx="8">
                  <c:v>57</c:v>
                </c:pt>
                <c:pt idx="9">
                  <c:v>38</c:v>
                </c:pt>
                <c:pt idx="10">
                  <c:v>30</c:v>
                </c:pt>
                <c:pt idx="11">
                  <c:v>28</c:v>
                </c:pt>
                <c:pt idx="12">
                  <c:v>43</c:v>
                </c:pt>
                <c:pt idx="13">
                  <c:v>34</c:v>
                </c:pt>
                <c:pt idx="14">
                  <c:v>31</c:v>
                </c:pt>
                <c:pt idx="15">
                  <c:v>36</c:v>
                </c:pt>
                <c:pt idx="16">
                  <c:v>32</c:v>
                </c:pt>
                <c:pt idx="17">
                  <c:v>24</c:v>
                </c:pt>
                <c:pt idx="18">
                  <c:v>19</c:v>
                </c:pt>
              </c:numCache>
            </c:numRef>
          </c:val>
          <c:extLst>
            <c:ext xmlns:c16="http://schemas.microsoft.com/office/drawing/2014/chart" uri="{C3380CC4-5D6E-409C-BE32-E72D297353CC}">
              <c16:uniqueId val="{00000000-EB2E-4DB0-88CF-5567B8396722}"/>
            </c:ext>
          </c:extLst>
        </c:ser>
        <c:dLbls>
          <c:showLegendKey val="0"/>
          <c:showVal val="0"/>
          <c:showCatName val="0"/>
          <c:showSerName val="0"/>
          <c:showPercent val="0"/>
          <c:showBubbleSize val="0"/>
        </c:dLbls>
        <c:gapWidth val="100"/>
        <c:overlap val="-24"/>
        <c:axId val="830046384"/>
        <c:axId val="830041464"/>
      </c:barChart>
      <c:catAx>
        <c:axId val="83004638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30041464"/>
        <c:crosses val="autoZero"/>
        <c:auto val="1"/>
        <c:lblAlgn val="ctr"/>
        <c:lblOffset val="100"/>
        <c:noMultiLvlLbl val="0"/>
      </c:catAx>
      <c:valAx>
        <c:axId val="830041464"/>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Steelhead Harvested</a:t>
                </a:r>
              </a:p>
              <a:p>
                <a:pPr>
                  <a:defRPr/>
                </a:pPr>
                <a:endParaRPr lang="en-US"/>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30046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99598097112862"/>
          <c:y val="0"/>
          <c:w val="0.6958587809456922"/>
          <c:h val="0.90252620058115296"/>
        </c:manualLayout>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719001189304462"/>
          <c:y val="0.10488308819016838"/>
          <c:w val="0.28099881069553806"/>
          <c:h val="0.62420589169595941"/>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61385149436965"/>
          <c:y val="7.1152349100978673E-2"/>
          <c:w val="0.6958587809456922"/>
          <c:h val="0.90252620058115296"/>
        </c:manualLayout>
      </c:layout>
      <c:pieChart>
        <c:varyColors val="1"/>
        <c:ser>
          <c:idx val="0"/>
          <c:order val="0"/>
          <c:explosion val="73"/>
          <c:dPt>
            <c:idx val="0"/>
            <c:bubble3D val="0"/>
            <c:explosion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B9C4-4B5A-A61B-2D87B40D60AC}"/>
              </c:ext>
            </c:extLst>
          </c:dPt>
          <c:dPt>
            <c:idx val="1"/>
            <c:bubble3D val="0"/>
            <c:spPr>
              <a:solidFill>
                <a:srgbClr val="CC33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B9C4-4B5A-A61B-2D87B40D60AC}"/>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B9C4-4B5A-A61B-2D87B40D60AC}"/>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B9C4-4B5A-A61B-2D87B40D60AC}"/>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B9C4-4B5A-A61B-2D87B40D60AC}"/>
              </c:ext>
            </c:extLst>
          </c:dPt>
          <c:dLbls>
            <c:dLbl>
              <c:idx val="0"/>
              <c:layout>
                <c:manualLayout>
                  <c:x val="-8.5436987614970081E-2"/>
                  <c:y val="-0.2039080329296653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9C4-4B5A-A61B-2D87B40D60AC}"/>
                </c:ext>
              </c:extLst>
            </c:dLbl>
            <c:dLbl>
              <c:idx val="1"/>
              <c:layout>
                <c:manualLayout>
                  <c:x val="6.129944834739969E-3"/>
                  <c:y val="-8.4857676925053013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C4-4B5A-A61B-2D87B40D60AC}"/>
                </c:ext>
              </c:extLst>
            </c:dLbl>
            <c:dLbl>
              <c:idx val="2"/>
              <c:layout>
                <c:manualLayout>
                  <c:x val="7.8787878787878792E-3"/>
                  <c:y val="7.604830936153286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9C4-4B5A-A61B-2D87B40D60AC}"/>
                </c:ext>
              </c:extLst>
            </c:dLbl>
            <c:dLbl>
              <c:idx val="4"/>
              <c:layout>
                <c:manualLayout>
                  <c:x val="5.258220448564449E-2"/>
                  <c:y val="7.4193054918158183E-3"/>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lt1">
                          <a:lumMod val="8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1744762243781887E-2"/>
                      <c:h val="8.4506683156406179E-2"/>
                    </c:manualLayout>
                  </c15:layout>
                </c:ext>
                <c:ext xmlns:c16="http://schemas.microsoft.com/office/drawing/2014/chart" uri="{C3380CC4-5D6E-409C-BE32-E72D297353CC}">
                  <c16:uniqueId val="{00000009-B9C4-4B5A-A61B-2D87B40D60A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lt1">
                        <a:lumMod val="8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Subsistence!$C$14:$G$14</c:f>
              <c:strCache>
                <c:ptCount val="5"/>
                <c:pt idx="0">
                  <c:v>POW - Spring</c:v>
                </c:pt>
                <c:pt idx="1">
                  <c:v>POW- Winter</c:v>
                </c:pt>
                <c:pt idx="2">
                  <c:v>Rest of SEAK</c:v>
                </c:pt>
                <c:pt idx="3">
                  <c:v>Situk River</c:v>
                </c:pt>
                <c:pt idx="4">
                  <c:v>Stikine River</c:v>
                </c:pt>
              </c:strCache>
            </c:strRef>
          </c:cat>
          <c:val>
            <c:numRef>
              <c:f>Subsistence!$C$37:$G$37</c:f>
              <c:numCache>
                <c:formatCode>0%</c:formatCode>
                <c:ptCount val="5"/>
                <c:pt idx="0">
                  <c:v>0.77647058823529413</c:v>
                </c:pt>
                <c:pt idx="1">
                  <c:v>0.10147058823529412</c:v>
                </c:pt>
                <c:pt idx="2">
                  <c:v>5.8823529411764705E-2</c:v>
                </c:pt>
                <c:pt idx="3">
                  <c:v>2.3529411764705882E-2</c:v>
                </c:pt>
                <c:pt idx="4">
                  <c:v>3.9705882352941174E-2</c:v>
                </c:pt>
              </c:numCache>
            </c:numRef>
          </c:val>
          <c:extLst>
            <c:ext xmlns:c16="http://schemas.microsoft.com/office/drawing/2014/chart" uri="{C3380CC4-5D6E-409C-BE32-E72D297353CC}">
              <c16:uniqueId val="{0000000A-B9C4-4B5A-A61B-2D87B40D60AC}"/>
            </c:ext>
          </c:extLst>
        </c:ser>
        <c:ser>
          <c:idx val="1"/>
          <c:order val="1"/>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C-B9C4-4B5A-A61B-2D87B40D60AC}"/>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E-B9C4-4B5A-A61B-2D87B40D60AC}"/>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0-B9C4-4B5A-A61B-2D87B40D60AC}"/>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2-B9C4-4B5A-A61B-2D87B40D60AC}"/>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4-B9C4-4B5A-A61B-2D87B40D60A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Subsistence!$C$14:$G$14</c:f>
              <c:strCache>
                <c:ptCount val="5"/>
                <c:pt idx="0">
                  <c:v>POW - Spring</c:v>
                </c:pt>
                <c:pt idx="1">
                  <c:v>POW- Winter</c:v>
                </c:pt>
                <c:pt idx="2">
                  <c:v>Rest of SEAK</c:v>
                </c:pt>
                <c:pt idx="3">
                  <c:v>Situk River</c:v>
                </c:pt>
                <c:pt idx="4">
                  <c:v>Stikine River</c:v>
                </c:pt>
              </c:strCache>
            </c:strRef>
          </c:cat>
          <c:val>
            <c:numRef>
              <c:f>Subsistence!#REF!</c:f>
              <c:numCache>
                <c:formatCode>General</c:formatCode>
                <c:ptCount val="1"/>
                <c:pt idx="0">
                  <c:v>1</c:v>
                </c:pt>
              </c:numCache>
            </c:numRef>
          </c:val>
          <c:extLst>
            <c:ext xmlns:c16="http://schemas.microsoft.com/office/drawing/2014/chart" uri="{C3380CC4-5D6E-409C-BE32-E72D297353CC}">
              <c16:uniqueId val="{00000015-B9C4-4B5A-A61B-2D87B40D60A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57909486585676428"/>
          <c:y val="0.11706889134511315"/>
          <c:w val="0.3740301533668991"/>
          <c:h val="0.4614455382542565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6.3093117926469239E-2"/>
          <c:y val="4.09806121138966E-2"/>
          <c:w val="0.91052433514303865"/>
          <c:h val="0.83293555095759342"/>
        </c:manualLayout>
      </c:layout>
      <c:barChart>
        <c:barDir val="col"/>
        <c:grouping val="stacked"/>
        <c:varyColors val="0"/>
        <c:ser>
          <c:idx val="0"/>
          <c:order val="0"/>
          <c:tx>
            <c:strRef>
              <c:f>'Total Removals'!$C$2</c:f>
              <c:strCache>
                <c:ptCount val="1"/>
                <c:pt idx="0">
                  <c:v>Sport</c:v>
                </c:pt>
              </c:strCache>
            </c:strRef>
          </c:tx>
          <c:spPr>
            <a:solidFill>
              <a:schemeClr val="tx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'Total Removals'!$B$3:$B$21</c:f>
              <c:numCache>
                <c:formatCode>General</c:formatCode>
                <c:ptCount val="19"/>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numCache>
            </c:numRef>
          </c:cat>
          <c:val>
            <c:numRef>
              <c:f>'Total Removals'!$C$3:$C$21</c:f>
              <c:numCache>
                <c:formatCode>General</c:formatCode>
                <c:ptCount val="19"/>
                <c:pt idx="0">
                  <c:v>367</c:v>
                </c:pt>
                <c:pt idx="1">
                  <c:v>396</c:v>
                </c:pt>
                <c:pt idx="2">
                  <c:v>639</c:v>
                </c:pt>
                <c:pt idx="3">
                  <c:v>393</c:v>
                </c:pt>
                <c:pt idx="4">
                  <c:v>249</c:v>
                </c:pt>
                <c:pt idx="5">
                  <c:v>269</c:v>
                </c:pt>
                <c:pt idx="6">
                  <c:v>382</c:v>
                </c:pt>
                <c:pt idx="7">
                  <c:v>91</c:v>
                </c:pt>
                <c:pt idx="8">
                  <c:v>133</c:v>
                </c:pt>
                <c:pt idx="9">
                  <c:v>382</c:v>
                </c:pt>
                <c:pt idx="10">
                  <c:v>170</c:v>
                </c:pt>
                <c:pt idx="11">
                  <c:v>134</c:v>
                </c:pt>
                <c:pt idx="12">
                  <c:v>121</c:v>
                </c:pt>
                <c:pt idx="13">
                  <c:v>65</c:v>
                </c:pt>
                <c:pt idx="14">
                  <c:v>234</c:v>
                </c:pt>
                <c:pt idx="15">
                  <c:v>0</c:v>
                </c:pt>
                <c:pt idx="16">
                  <c:v>7</c:v>
                </c:pt>
                <c:pt idx="17">
                  <c:v>33</c:v>
                </c:pt>
                <c:pt idx="18">
                  <c:v>205</c:v>
                </c:pt>
              </c:numCache>
            </c:numRef>
          </c:val>
          <c:extLst>
            <c:ext xmlns:c16="http://schemas.microsoft.com/office/drawing/2014/chart" uri="{C3380CC4-5D6E-409C-BE32-E72D297353CC}">
              <c16:uniqueId val="{00000000-1BF3-4415-8CB3-10AF954D2B44}"/>
            </c:ext>
          </c:extLst>
        </c:ser>
        <c:ser>
          <c:idx val="1"/>
          <c:order val="1"/>
          <c:tx>
            <c:strRef>
              <c:f>'Total Removals'!$D$2</c:f>
              <c:strCache>
                <c:ptCount val="1"/>
                <c:pt idx="0">
                  <c:v>Subsistence</c:v>
                </c:pt>
              </c:strCache>
            </c:strRef>
          </c:tx>
          <c:spPr>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'Total Removals'!$B$3:$B$21</c:f>
              <c:numCache>
                <c:formatCode>General</c:formatCode>
                <c:ptCount val="19"/>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numCache>
            </c:numRef>
          </c:cat>
          <c:val>
            <c:numRef>
              <c:f>'Total Removals'!$D$3:$D$21</c:f>
              <c:numCache>
                <c:formatCode>General</c:formatCode>
                <c:ptCount val="19"/>
                <c:pt idx="0">
                  <c:v>34</c:v>
                </c:pt>
                <c:pt idx="1">
                  <c:v>37</c:v>
                </c:pt>
                <c:pt idx="2">
                  <c:v>37</c:v>
                </c:pt>
                <c:pt idx="3">
                  <c:v>48</c:v>
                </c:pt>
                <c:pt idx="4">
                  <c:v>30</c:v>
                </c:pt>
                <c:pt idx="5">
                  <c:v>38</c:v>
                </c:pt>
                <c:pt idx="6">
                  <c:v>42</c:v>
                </c:pt>
                <c:pt idx="7">
                  <c:v>42</c:v>
                </c:pt>
                <c:pt idx="8">
                  <c:v>57</c:v>
                </c:pt>
                <c:pt idx="9">
                  <c:v>38</c:v>
                </c:pt>
                <c:pt idx="10">
                  <c:v>30</c:v>
                </c:pt>
                <c:pt idx="11">
                  <c:v>28</c:v>
                </c:pt>
                <c:pt idx="12">
                  <c:v>43</c:v>
                </c:pt>
                <c:pt idx="13">
                  <c:v>34</c:v>
                </c:pt>
                <c:pt idx="14">
                  <c:v>31</c:v>
                </c:pt>
                <c:pt idx="15">
                  <c:v>36</c:v>
                </c:pt>
                <c:pt idx="16">
                  <c:v>32</c:v>
                </c:pt>
                <c:pt idx="17">
                  <c:v>24</c:v>
                </c:pt>
                <c:pt idx="18">
                  <c:v>19</c:v>
                </c:pt>
              </c:numCache>
            </c:numRef>
          </c:val>
          <c:extLst>
            <c:ext xmlns:c16="http://schemas.microsoft.com/office/drawing/2014/chart" uri="{C3380CC4-5D6E-409C-BE32-E72D297353CC}">
              <c16:uniqueId val="{00000001-1BF3-4415-8CB3-10AF954D2B44}"/>
            </c:ext>
          </c:extLst>
        </c:ser>
        <c:ser>
          <c:idx val="2"/>
          <c:order val="2"/>
          <c:tx>
            <c:strRef>
              <c:f>'Total Removals'!$E$2</c:f>
              <c:strCache>
                <c:ptCount val="1"/>
                <c:pt idx="0">
                  <c:v>Commercial</c:v>
                </c:pt>
              </c:strCache>
            </c:strRef>
          </c:tx>
          <c:spPr>
            <a:solidFill>
              <a:schemeClr val="accent4">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'Total Removals'!$B$3:$B$21</c:f>
              <c:numCache>
                <c:formatCode>General</c:formatCode>
                <c:ptCount val="19"/>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numCache>
            </c:numRef>
          </c:cat>
          <c:val>
            <c:numRef>
              <c:f>'Total Removals'!$E$3:$E$21</c:f>
              <c:numCache>
                <c:formatCode>General</c:formatCode>
                <c:ptCount val="19"/>
                <c:pt idx="0">
                  <c:v>47</c:v>
                </c:pt>
                <c:pt idx="1">
                  <c:v>265</c:v>
                </c:pt>
                <c:pt idx="2">
                  <c:v>132</c:v>
                </c:pt>
                <c:pt idx="3">
                  <c:v>93</c:v>
                </c:pt>
                <c:pt idx="4">
                  <c:v>119</c:v>
                </c:pt>
                <c:pt idx="5">
                  <c:v>61</c:v>
                </c:pt>
                <c:pt idx="6">
                  <c:v>24</c:v>
                </c:pt>
                <c:pt idx="7">
                  <c:v>20</c:v>
                </c:pt>
                <c:pt idx="8">
                  <c:v>23</c:v>
                </c:pt>
                <c:pt idx="9">
                  <c:v>66</c:v>
                </c:pt>
                <c:pt idx="10">
                  <c:v>33</c:v>
                </c:pt>
                <c:pt idx="11">
                  <c:v>650</c:v>
                </c:pt>
                <c:pt idx="12">
                  <c:v>318</c:v>
                </c:pt>
                <c:pt idx="13">
                  <c:v>860</c:v>
                </c:pt>
                <c:pt idx="14">
                  <c:v>809</c:v>
                </c:pt>
                <c:pt idx="15">
                  <c:v>649</c:v>
                </c:pt>
                <c:pt idx="16">
                  <c:v>524</c:v>
                </c:pt>
                <c:pt idx="17">
                  <c:v>874</c:v>
                </c:pt>
                <c:pt idx="18">
                  <c:v>336</c:v>
                </c:pt>
              </c:numCache>
            </c:numRef>
          </c:val>
          <c:extLst>
            <c:ext xmlns:c16="http://schemas.microsoft.com/office/drawing/2014/chart" uri="{C3380CC4-5D6E-409C-BE32-E72D297353CC}">
              <c16:uniqueId val="{00000002-1BF3-4415-8CB3-10AF954D2B44}"/>
            </c:ext>
          </c:extLst>
        </c:ser>
        <c:dLbls>
          <c:showLegendKey val="0"/>
          <c:showVal val="0"/>
          <c:showCatName val="0"/>
          <c:showSerName val="0"/>
          <c:showPercent val="0"/>
          <c:showBubbleSize val="0"/>
        </c:dLbls>
        <c:gapWidth val="150"/>
        <c:overlap val="100"/>
        <c:axId val="813052320"/>
        <c:axId val="813052976"/>
      </c:barChart>
      <c:catAx>
        <c:axId val="8130523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13052976"/>
        <c:crosses val="autoZero"/>
        <c:auto val="1"/>
        <c:lblAlgn val="ctr"/>
        <c:lblOffset val="100"/>
        <c:noMultiLvlLbl val="0"/>
      </c:catAx>
      <c:valAx>
        <c:axId val="81305297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13052320"/>
        <c:crosses val="autoZero"/>
        <c:crossBetween val="between"/>
      </c:valAx>
      <c:spPr>
        <a:noFill/>
        <a:ln>
          <a:noFill/>
        </a:ln>
        <a:effectLst/>
      </c:spPr>
    </c:plotArea>
    <c:legend>
      <c:legendPos val="b"/>
      <c:layout>
        <c:manualLayout>
          <c:xMode val="edge"/>
          <c:yMode val="edge"/>
          <c:x val="0.1404896106736658"/>
          <c:y val="0.10370968710719308"/>
          <c:w val="0.47040966754155739"/>
          <c:h val="4.3726353771055625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851596675415584E-2"/>
          <c:y val="7.5387430737824432E-2"/>
          <c:w val="0.89115739564812468"/>
          <c:h val="0.88071118811523808"/>
        </c:manualLayout>
      </c:layout>
      <c:barChart>
        <c:barDir val="col"/>
        <c:grouping val="clustered"/>
        <c:varyColors val="0"/>
        <c:ser>
          <c:idx val="0"/>
          <c:order val="0"/>
          <c:tx>
            <c:v>Females</c:v>
          </c:tx>
          <c:spPr>
            <a:solidFill>
              <a:schemeClr val="accent1">
                <a:lumMod val="75000"/>
              </a:schemeClr>
            </a:solidFill>
            <a:ln>
              <a:noFill/>
            </a:ln>
            <a:effectLst>
              <a:outerShdw blurRad="57150" dist="19050" dir="5400000" algn="ctr" rotWithShape="0">
                <a:srgbClr val="000000">
                  <a:alpha val="63000"/>
                </a:srgbClr>
              </a:outerShdw>
            </a:effectLst>
          </c:spPr>
          <c:invertIfNegative val="0"/>
          <c:errBars>
            <c:errBarType val="both"/>
            <c:errValType val="stdErr"/>
            <c:noEndCap val="0"/>
            <c:spPr>
              <a:noFill/>
              <a:ln w="9525" cap="flat" cmpd="sng" algn="ctr">
                <a:solidFill>
                  <a:schemeClr val="lt1">
                    <a:lumMod val="95000"/>
                  </a:schemeClr>
                </a:solidFill>
                <a:round/>
              </a:ln>
              <a:effectLst/>
            </c:spPr>
          </c:errBars>
          <c:cat>
            <c:numRef>
              <c:f>'Fig. 5'!$B$7:$B$27</c:f>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numRef>
          </c:cat>
          <c:val>
            <c:numRef>
              <c:f>'Fig. 5'!$C$7:$C$27</c:f>
              <c:numCache>
                <c:formatCode>0</c:formatCode>
                <c:ptCount val="21"/>
                <c:pt idx="0">
                  <c:v>807</c:v>
                </c:pt>
                <c:pt idx="1">
                  <c:v>767</c:v>
                </c:pt>
                <c:pt idx="2">
                  <c:v>780</c:v>
                </c:pt>
                <c:pt idx="3">
                  <c:v>765</c:v>
                </c:pt>
                <c:pt idx="4">
                  <c:v>745</c:v>
                </c:pt>
                <c:pt idx="5">
                  <c:v>773</c:v>
                </c:pt>
                <c:pt idx="6">
                  <c:v>777</c:v>
                </c:pt>
                <c:pt idx="7">
                  <c:v>825</c:v>
                </c:pt>
                <c:pt idx="8">
                  <c:v>749</c:v>
                </c:pt>
                <c:pt idx="9">
                  <c:v>760</c:v>
                </c:pt>
                <c:pt idx="10">
                  <c:v>753.47517730496452</c:v>
                </c:pt>
                <c:pt idx="11">
                  <c:v>744.72819647750453</c:v>
                </c:pt>
                <c:pt idx="12">
                  <c:v>730.37815126050418</c:v>
                </c:pt>
                <c:pt idx="13">
                  <c:v>725.83333333333337</c:v>
                </c:pt>
                <c:pt idx="14">
                  <c:v>716.47027027027025</c:v>
                </c:pt>
                <c:pt idx="15">
                  <c:v>740.54973821989529</c:v>
                </c:pt>
                <c:pt idx="16">
                  <c:v>726.11570247933889</c:v>
                </c:pt>
                <c:pt idx="17">
                  <c:v>769.0071174377224</c:v>
                </c:pt>
                <c:pt idx="18">
                  <c:v>726</c:v>
                </c:pt>
                <c:pt idx="19">
                  <c:v>759.82608695652175</c:v>
                </c:pt>
                <c:pt idx="20">
                  <c:v>747.73109243697479</c:v>
                </c:pt>
              </c:numCache>
            </c:numRef>
          </c:val>
          <c:extLst>
            <c:ext xmlns:c16="http://schemas.microsoft.com/office/drawing/2014/chart" uri="{C3380CC4-5D6E-409C-BE32-E72D297353CC}">
              <c16:uniqueId val="{00000000-A7B1-4411-B941-22B8FBE0B0A2}"/>
            </c:ext>
          </c:extLst>
        </c:ser>
        <c:ser>
          <c:idx val="1"/>
          <c:order val="1"/>
          <c:tx>
            <c:v>Males</c:v>
          </c:tx>
          <c:spPr>
            <a:solidFill>
              <a:srgbClr val="C00000"/>
            </a:solidFill>
            <a:ln>
              <a:noFill/>
            </a:ln>
            <a:effectLst>
              <a:outerShdw blurRad="57150" dist="19050" dir="5400000" algn="ctr" rotWithShape="0">
                <a:srgbClr val="000000">
                  <a:alpha val="63000"/>
                </a:srgbClr>
              </a:outerShdw>
            </a:effectLst>
          </c:spPr>
          <c:invertIfNegative val="0"/>
          <c:errBars>
            <c:errBarType val="both"/>
            <c:errValType val="stdErr"/>
            <c:noEndCap val="0"/>
            <c:spPr>
              <a:noFill/>
              <a:ln w="9525" cap="flat" cmpd="sng" algn="ctr">
                <a:solidFill>
                  <a:schemeClr val="lt1">
                    <a:lumMod val="95000"/>
                  </a:schemeClr>
                </a:solidFill>
                <a:round/>
              </a:ln>
              <a:effectLst/>
            </c:spPr>
          </c:errBars>
          <c:cat>
            <c:numRef>
              <c:f>'Fig. 5'!$B$7:$B$27</c:f>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numRef>
          </c:cat>
          <c:val>
            <c:numRef>
              <c:f>'Fig. 5'!$D$7:$D$27</c:f>
              <c:numCache>
                <c:formatCode>0</c:formatCode>
                <c:ptCount val="21"/>
                <c:pt idx="0">
                  <c:v>774</c:v>
                </c:pt>
                <c:pt idx="1">
                  <c:v>722</c:v>
                </c:pt>
                <c:pt idx="2">
                  <c:v>774</c:v>
                </c:pt>
                <c:pt idx="3">
                  <c:v>761</c:v>
                </c:pt>
                <c:pt idx="4">
                  <c:v>760</c:v>
                </c:pt>
                <c:pt idx="5">
                  <c:v>787</c:v>
                </c:pt>
                <c:pt idx="6">
                  <c:v>761</c:v>
                </c:pt>
                <c:pt idx="7">
                  <c:v>821</c:v>
                </c:pt>
                <c:pt idx="8">
                  <c:v>754</c:v>
                </c:pt>
                <c:pt idx="9">
                  <c:v>755</c:v>
                </c:pt>
                <c:pt idx="10">
                  <c:v>750.8641975308642</c:v>
                </c:pt>
                <c:pt idx="11">
                  <c:v>767.9545454545455</c:v>
                </c:pt>
                <c:pt idx="12">
                  <c:v>779.60314638991304</c:v>
                </c:pt>
                <c:pt idx="13">
                  <c:v>731.62000046724609</c:v>
                </c:pt>
                <c:pt idx="14">
                  <c:v>696.25</c:v>
                </c:pt>
                <c:pt idx="15">
                  <c:v>750.19685039370074</c:v>
                </c:pt>
                <c:pt idx="16">
                  <c:v>698.36363636363637</c:v>
                </c:pt>
                <c:pt idx="17">
                  <c:v>761.91262135922329</c:v>
                </c:pt>
                <c:pt idx="18">
                  <c:v>725</c:v>
                </c:pt>
                <c:pt idx="19">
                  <c:v>763.26666666666665</c:v>
                </c:pt>
                <c:pt idx="20">
                  <c:v>720.09090909090912</c:v>
                </c:pt>
              </c:numCache>
            </c:numRef>
          </c:val>
          <c:extLst>
            <c:ext xmlns:c16="http://schemas.microsoft.com/office/drawing/2014/chart" uri="{C3380CC4-5D6E-409C-BE32-E72D297353CC}">
              <c16:uniqueId val="{00000001-A7B1-4411-B941-22B8FBE0B0A2}"/>
            </c:ext>
          </c:extLst>
        </c:ser>
        <c:dLbls>
          <c:showLegendKey val="0"/>
          <c:showVal val="0"/>
          <c:showCatName val="0"/>
          <c:showSerName val="0"/>
          <c:showPercent val="0"/>
          <c:showBubbleSize val="0"/>
        </c:dLbls>
        <c:gapWidth val="219"/>
        <c:axId val="941784080"/>
        <c:axId val="444874352"/>
      </c:barChart>
      <c:lineChart>
        <c:grouping val="standard"/>
        <c:varyColors val="0"/>
        <c:ser>
          <c:idx val="2"/>
          <c:order val="2"/>
          <c:tx>
            <c:strRef>
              <c:f>'Fig. 5'!$L$2:$N$2</c:f>
              <c:strCache>
                <c:ptCount val="1"/>
                <c:pt idx="0">
                  <c:v>2002-2012 Avg.</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'Fig. 5'!$B$7:$B$27</c:f>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numRef>
          </c:cat>
          <c:val>
            <c:numRef>
              <c:f>'Fig. 5'!$N$7:$N$18</c:f>
              <c:numCache>
                <c:formatCode>0.00</c:formatCode>
                <c:ptCount val="12"/>
                <c:pt idx="0">
                  <c:v>761.09704525570044</c:v>
                </c:pt>
                <c:pt idx="1">
                  <c:v>761.09704525570044</c:v>
                </c:pt>
                <c:pt idx="2">
                  <c:v>761.09704525570044</c:v>
                </c:pt>
                <c:pt idx="3">
                  <c:v>761.09704525570044</c:v>
                </c:pt>
                <c:pt idx="4">
                  <c:v>761.09704525570044</c:v>
                </c:pt>
                <c:pt idx="5">
                  <c:v>761.09704525570044</c:v>
                </c:pt>
                <c:pt idx="6">
                  <c:v>761.09704525570044</c:v>
                </c:pt>
                <c:pt idx="7">
                  <c:v>761.09704525570044</c:v>
                </c:pt>
                <c:pt idx="8">
                  <c:v>761.09704525570044</c:v>
                </c:pt>
                <c:pt idx="9">
                  <c:v>761.09704525570044</c:v>
                </c:pt>
                <c:pt idx="10">
                  <c:v>761.09704525570044</c:v>
                </c:pt>
              </c:numCache>
            </c:numRef>
          </c:val>
          <c:smooth val="0"/>
          <c:extLst>
            <c:ext xmlns:c16="http://schemas.microsoft.com/office/drawing/2014/chart" uri="{C3380CC4-5D6E-409C-BE32-E72D297353CC}">
              <c16:uniqueId val="{00000002-A7B1-4411-B941-22B8FBE0B0A2}"/>
            </c:ext>
          </c:extLst>
        </c:ser>
        <c:ser>
          <c:idx val="3"/>
          <c:order val="3"/>
          <c:tx>
            <c:strRef>
              <c:f>'Fig. 5'!$O$2:$P$2</c:f>
              <c:strCache>
                <c:ptCount val="1"/>
                <c:pt idx="0">
                  <c:v>2013-2022 Avg.</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'Fig. 5'!$B$7:$B$27</c:f>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numRef>
          </c:cat>
          <c:val>
            <c:numRef>
              <c:f>'Fig. 5'!$Q$7:$Q$27</c:f>
              <c:numCache>
                <c:formatCode>General</c:formatCode>
                <c:ptCount val="21"/>
                <c:pt idx="11" formatCode="0.00">
                  <c:v>740.34005650372706</c:v>
                </c:pt>
                <c:pt idx="12" formatCode="0.00">
                  <c:v>740.34005650372706</c:v>
                </c:pt>
                <c:pt idx="13" formatCode="0.00">
                  <c:v>740.34005650372706</c:v>
                </c:pt>
                <c:pt idx="14" formatCode="0.00">
                  <c:v>740.34005650372706</c:v>
                </c:pt>
                <c:pt idx="15" formatCode="0.00">
                  <c:v>740.34005650372706</c:v>
                </c:pt>
                <c:pt idx="16" formatCode="0.00">
                  <c:v>740.34005650372706</c:v>
                </c:pt>
                <c:pt idx="17" formatCode="0.00">
                  <c:v>740.34005650372706</c:v>
                </c:pt>
                <c:pt idx="18" formatCode="0.00">
                  <c:v>740.34005650372706</c:v>
                </c:pt>
                <c:pt idx="19" formatCode="0.00">
                  <c:v>740.34005650372706</c:v>
                </c:pt>
                <c:pt idx="20" formatCode="0.00">
                  <c:v>740.34005650372706</c:v>
                </c:pt>
              </c:numCache>
            </c:numRef>
          </c:val>
          <c:smooth val="0"/>
          <c:extLst>
            <c:ext xmlns:c16="http://schemas.microsoft.com/office/drawing/2014/chart" uri="{C3380CC4-5D6E-409C-BE32-E72D297353CC}">
              <c16:uniqueId val="{00000003-A7B1-4411-B941-22B8FBE0B0A2}"/>
            </c:ext>
          </c:extLst>
        </c:ser>
        <c:dLbls>
          <c:showLegendKey val="0"/>
          <c:showVal val="0"/>
          <c:showCatName val="0"/>
          <c:showSerName val="0"/>
          <c:showPercent val="0"/>
          <c:showBubbleSize val="0"/>
        </c:dLbls>
        <c:marker val="1"/>
        <c:smooth val="0"/>
        <c:axId val="941784080"/>
        <c:axId val="444874352"/>
      </c:lineChart>
      <c:catAx>
        <c:axId val="94178408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44874352"/>
        <c:crosses val="autoZero"/>
        <c:auto val="1"/>
        <c:lblAlgn val="ctr"/>
        <c:lblOffset val="100"/>
        <c:noMultiLvlLbl val="0"/>
      </c:catAx>
      <c:valAx>
        <c:axId val="444874352"/>
        <c:scaling>
          <c:orientation val="minMax"/>
          <c:min val="60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dirty="0"/>
                  <a:t>Length (TL, mm)</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941784080"/>
        <c:crosses val="autoZero"/>
        <c:crossBetween val="between"/>
      </c:valAx>
      <c:spPr>
        <a:noFill/>
        <a:ln>
          <a:noFill/>
        </a:ln>
        <a:effectLst/>
      </c:spPr>
    </c:plotArea>
    <c:legend>
      <c:legendPos val="b"/>
      <c:layout>
        <c:manualLayout>
          <c:xMode val="edge"/>
          <c:yMode val="edge"/>
          <c:x val="0.44814052930883641"/>
          <c:y val="0.12321493146689995"/>
          <c:w val="0.52871883202099734"/>
          <c:h val="3.789617964421113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66185476815399"/>
          <c:y val="6.5489245246783179E-2"/>
          <c:w val="0.87003647219477531"/>
          <c:h val="0.82170263397917043"/>
        </c:manualLayout>
      </c:layout>
      <c:barChart>
        <c:barDir val="col"/>
        <c:grouping val="clustered"/>
        <c:varyColors val="0"/>
        <c:ser>
          <c:idx val="0"/>
          <c:order val="0"/>
          <c:spPr>
            <a:solidFill>
              <a:schemeClr val="accent1">
                <a:lumMod val="75000"/>
              </a:schemeClr>
            </a:solidFill>
            <a:ln>
              <a:solidFill>
                <a:schemeClr val="accent1">
                  <a:lumMod val="75000"/>
                </a:schemeClr>
              </a:solidFill>
            </a:ln>
            <a:effectLst>
              <a:outerShdw blurRad="57150" dist="19050" dir="5400000" algn="ctr" rotWithShape="0">
                <a:srgbClr val="000000">
                  <a:alpha val="63000"/>
                </a:srgbClr>
              </a:outerShdw>
            </a:effectLst>
          </c:spPr>
          <c:invertIfNegative val="0"/>
          <c:cat>
            <c:numRef>
              <c:f>sashin!$D$20:$D$36</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sashin!$E$20:$E$36</c:f>
              <c:numCache>
                <c:formatCode>General</c:formatCode>
                <c:ptCount val="17"/>
                <c:pt idx="0">
                  <c:v>36</c:v>
                </c:pt>
                <c:pt idx="1">
                  <c:v>71</c:v>
                </c:pt>
                <c:pt idx="2">
                  <c:v>19</c:v>
                </c:pt>
                <c:pt idx="3">
                  <c:v>15</c:v>
                </c:pt>
                <c:pt idx="4">
                  <c:v>13</c:v>
                </c:pt>
                <c:pt idx="5">
                  <c:v>71</c:v>
                </c:pt>
                <c:pt idx="6">
                  <c:v>29</c:v>
                </c:pt>
                <c:pt idx="7">
                  <c:v>9</c:v>
                </c:pt>
                <c:pt idx="8">
                  <c:v>68</c:v>
                </c:pt>
                <c:pt idx="9">
                  <c:v>59</c:v>
                </c:pt>
                <c:pt idx="10">
                  <c:v>14</c:v>
                </c:pt>
                <c:pt idx="11">
                  <c:v>24</c:v>
                </c:pt>
                <c:pt idx="12">
                  <c:v>45</c:v>
                </c:pt>
                <c:pt idx="13">
                  <c:v>58</c:v>
                </c:pt>
                <c:pt idx="14">
                  <c:v>40</c:v>
                </c:pt>
                <c:pt idx="15">
                  <c:v>13</c:v>
                </c:pt>
                <c:pt idx="16">
                  <c:v>4</c:v>
                </c:pt>
              </c:numCache>
            </c:numRef>
          </c:val>
          <c:extLst>
            <c:ext xmlns:c16="http://schemas.microsoft.com/office/drawing/2014/chart" uri="{C3380CC4-5D6E-409C-BE32-E72D297353CC}">
              <c16:uniqueId val="{00000000-7BBF-436D-9686-0F86441F7421}"/>
            </c:ext>
          </c:extLst>
        </c:ser>
        <c:dLbls>
          <c:showLegendKey val="0"/>
          <c:showVal val="0"/>
          <c:showCatName val="0"/>
          <c:showSerName val="0"/>
          <c:showPercent val="0"/>
          <c:showBubbleSize val="0"/>
        </c:dLbls>
        <c:gapWidth val="219"/>
        <c:overlap val="-27"/>
        <c:axId val="449235904"/>
        <c:axId val="449233608"/>
      </c:barChart>
      <c:lineChart>
        <c:grouping val="standard"/>
        <c:varyColors val="0"/>
        <c:ser>
          <c:idx val="1"/>
          <c:order val="1"/>
          <c:tx>
            <c:v>2005-2021 Median</c:v>
          </c:tx>
          <c:spPr>
            <a:ln w="34925" cap="rnd">
              <a:solidFill>
                <a:srgbClr val="CC3300"/>
              </a:solidFill>
              <a:round/>
            </a:ln>
            <a:effectLst>
              <a:outerShdw blurRad="57150" dist="19050" dir="5400000" algn="ctr" rotWithShape="0">
                <a:srgbClr val="000000">
                  <a:alpha val="63000"/>
                </a:srgbClr>
              </a:outerShdw>
            </a:effectLst>
          </c:spPr>
          <c:marker>
            <c:symbol val="none"/>
          </c:marker>
          <c:val>
            <c:numRef>
              <c:f>sashin!$F$20:$F$36</c:f>
              <c:numCache>
                <c:formatCode>General</c:formatCode>
                <c:ptCount val="17"/>
                <c:pt idx="0">
                  <c:v>29</c:v>
                </c:pt>
                <c:pt idx="1">
                  <c:v>29</c:v>
                </c:pt>
                <c:pt idx="2">
                  <c:v>29</c:v>
                </c:pt>
                <c:pt idx="3">
                  <c:v>29</c:v>
                </c:pt>
                <c:pt idx="4">
                  <c:v>29</c:v>
                </c:pt>
                <c:pt idx="5">
                  <c:v>29</c:v>
                </c:pt>
                <c:pt idx="6">
                  <c:v>29</c:v>
                </c:pt>
                <c:pt idx="7">
                  <c:v>29</c:v>
                </c:pt>
                <c:pt idx="8">
                  <c:v>29</c:v>
                </c:pt>
                <c:pt idx="9">
                  <c:v>29</c:v>
                </c:pt>
                <c:pt idx="10">
                  <c:v>29</c:v>
                </c:pt>
                <c:pt idx="11">
                  <c:v>29</c:v>
                </c:pt>
                <c:pt idx="12">
                  <c:v>29</c:v>
                </c:pt>
                <c:pt idx="13">
                  <c:v>29</c:v>
                </c:pt>
                <c:pt idx="14">
                  <c:v>29</c:v>
                </c:pt>
                <c:pt idx="15">
                  <c:v>29</c:v>
                </c:pt>
                <c:pt idx="16">
                  <c:v>29</c:v>
                </c:pt>
              </c:numCache>
            </c:numRef>
          </c:val>
          <c:smooth val="0"/>
          <c:extLst>
            <c:ext xmlns:c16="http://schemas.microsoft.com/office/drawing/2014/chart" uri="{C3380CC4-5D6E-409C-BE32-E72D297353CC}">
              <c16:uniqueId val="{00000001-7BBF-436D-9686-0F86441F7421}"/>
            </c:ext>
          </c:extLst>
        </c:ser>
        <c:dLbls>
          <c:showLegendKey val="0"/>
          <c:showVal val="0"/>
          <c:showCatName val="0"/>
          <c:showSerName val="0"/>
          <c:showPercent val="0"/>
          <c:showBubbleSize val="0"/>
        </c:dLbls>
        <c:marker val="1"/>
        <c:smooth val="0"/>
        <c:axId val="449235904"/>
        <c:axId val="449233608"/>
      </c:lineChart>
      <c:catAx>
        <c:axId val="4492359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540000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49233608"/>
        <c:crosses val="autoZero"/>
        <c:auto val="1"/>
        <c:lblAlgn val="ctr"/>
        <c:lblOffset val="100"/>
        <c:noMultiLvlLbl val="0"/>
      </c:catAx>
      <c:valAx>
        <c:axId val="44923360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Number of Steelhead</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49235904"/>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legendEntry>
      <c:layout>
        <c:manualLayout>
          <c:xMode val="edge"/>
          <c:yMode val="edge"/>
          <c:x val="0.64904954068241472"/>
          <c:y val="0.13930094104090648"/>
          <c:w val="0.29217869641294836"/>
          <c:h val="9.8503937007874021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Karluk River</a:t>
            </a:r>
          </a:p>
        </c:rich>
      </c:tx>
      <c:overlay val="1"/>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8.9720659917510326E-2"/>
          <c:y val="7.4184083746875823E-2"/>
          <c:w val="0.87951010029996235"/>
          <c:h val="0.78386954905913331"/>
        </c:manualLayout>
      </c:layout>
      <c:barChart>
        <c:barDir val="col"/>
        <c:grouping val="clustered"/>
        <c:varyColors val="0"/>
        <c:ser>
          <c:idx val="1"/>
          <c:order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'Other Weirs- Figures'!$A$14:$A$29</c:f>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f>'Other Weirs- Figures'!$E$14:$E$31</c:f>
              <c:numCache>
                <c:formatCode>General</c:formatCode>
                <c:ptCount val="18"/>
                <c:pt idx="0">
                  <c:v>1366</c:v>
                </c:pt>
                <c:pt idx="1">
                  <c:v>1775</c:v>
                </c:pt>
                <c:pt idx="2">
                  <c:v>2376</c:v>
                </c:pt>
                <c:pt idx="3">
                  <c:v>1429</c:v>
                </c:pt>
                <c:pt idx="4">
                  <c:v>1879</c:v>
                </c:pt>
                <c:pt idx="5">
                  <c:v>2203</c:v>
                </c:pt>
                <c:pt idx="6">
                  <c:v>3687</c:v>
                </c:pt>
                <c:pt idx="7">
                  <c:v>994</c:v>
                </c:pt>
                <c:pt idx="8">
                  <c:v>1632</c:v>
                </c:pt>
                <c:pt idx="9">
                  <c:v>1381</c:v>
                </c:pt>
                <c:pt idx="10">
                  <c:v>1654</c:v>
                </c:pt>
                <c:pt idx="11">
                  <c:v>3019</c:v>
                </c:pt>
                <c:pt idx="12">
                  <c:v>4790</c:v>
                </c:pt>
                <c:pt idx="13">
                  <c:v>3148</c:v>
                </c:pt>
                <c:pt idx="14">
                  <c:v>2877</c:v>
                </c:pt>
                <c:pt idx="15">
                  <c:v>2066</c:v>
                </c:pt>
                <c:pt idx="16">
                  <c:v>2235</c:v>
                </c:pt>
                <c:pt idx="17">
                  <c:v>1249</c:v>
                </c:pt>
              </c:numCache>
            </c:numRef>
          </c:val>
          <c:extLst>
            <c:ext xmlns:c16="http://schemas.microsoft.com/office/drawing/2014/chart" uri="{C3380CC4-5D6E-409C-BE32-E72D297353CC}">
              <c16:uniqueId val="{00000000-CD2A-4E95-AD0C-23EAE8B29119}"/>
            </c:ext>
          </c:extLst>
        </c:ser>
        <c:dLbls>
          <c:showLegendKey val="0"/>
          <c:showVal val="0"/>
          <c:showCatName val="0"/>
          <c:showSerName val="0"/>
          <c:showPercent val="0"/>
          <c:showBubbleSize val="0"/>
        </c:dLbls>
        <c:gapWidth val="150"/>
        <c:axId val="79246464"/>
        <c:axId val="79248000"/>
      </c:barChart>
      <c:lineChart>
        <c:grouping val="standard"/>
        <c:varyColors val="0"/>
        <c:ser>
          <c:idx val="0"/>
          <c:order val="1"/>
          <c:tx>
            <c:strRef>
              <c:f>'Other Weirs- Figures'!$G$38</c:f>
              <c:strCache>
                <c:ptCount val="1"/>
                <c:pt idx="0">
                  <c:v>2005-2022 Median</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cat>
            <c:numRef>
              <c:f>'Other Weirs- Figures'!$A$14:$A$31</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'Other Weirs- Figures'!$G$14:$G$31</c:f>
              <c:numCache>
                <c:formatCode>0</c:formatCode>
                <c:ptCount val="18"/>
                <c:pt idx="0">
                  <c:v>1972.5</c:v>
                </c:pt>
                <c:pt idx="1">
                  <c:v>1972.5</c:v>
                </c:pt>
                <c:pt idx="2">
                  <c:v>1972.5</c:v>
                </c:pt>
                <c:pt idx="3">
                  <c:v>1972.5</c:v>
                </c:pt>
                <c:pt idx="4">
                  <c:v>1972.5</c:v>
                </c:pt>
                <c:pt idx="5">
                  <c:v>1972.5</c:v>
                </c:pt>
                <c:pt idx="6">
                  <c:v>1972.5</c:v>
                </c:pt>
                <c:pt idx="7">
                  <c:v>1972.5</c:v>
                </c:pt>
                <c:pt idx="8">
                  <c:v>1972.5</c:v>
                </c:pt>
                <c:pt idx="9">
                  <c:v>1972.5</c:v>
                </c:pt>
                <c:pt idx="10">
                  <c:v>1972.5</c:v>
                </c:pt>
                <c:pt idx="11">
                  <c:v>1972.5</c:v>
                </c:pt>
                <c:pt idx="12">
                  <c:v>1972.5</c:v>
                </c:pt>
                <c:pt idx="13">
                  <c:v>1972.5</c:v>
                </c:pt>
                <c:pt idx="14">
                  <c:v>1972.5</c:v>
                </c:pt>
                <c:pt idx="15">
                  <c:v>1972.5</c:v>
                </c:pt>
                <c:pt idx="16">
                  <c:v>1972.5</c:v>
                </c:pt>
                <c:pt idx="17">
                  <c:v>1972.5</c:v>
                </c:pt>
              </c:numCache>
            </c:numRef>
          </c:val>
          <c:smooth val="0"/>
          <c:extLst>
            <c:ext xmlns:c16="http://schemas.microsoft.com/office/drawing/2014/chart" uri="{C3380CC4-5D6E-409C-BE32-E72D297353CC}">
              <c16:uniqueId val="{00000001-CD2A-4E95-AD0C-23EAE8B29119}"/>
            </c:ext>
          </c:extLst>
        </c:ser>
        <c:dLbls>
          <c:showLegendKey val="0"/>
          <c:showVal val="0"/>
          <c:showCatName val="0"/>
          <c:showSerName val="0"/>
          <c:showPercent val="0"/>
          <c:showBubbleSize val="0"/>
        </c:dLbls>
        <c:marker val="1"/>
        <c:smooth val="0"/>
        <c:axId val="79246464"/>
        <c:axId val="79248000"/>
      </c:lineChart>
      <c:catAx>
        <c:axId val="79246464"/>
        <c:scaling>
          <c:orientation val="minMax"/>
        </c:scaling>
        <c:delete val="1"/>
        <c:axPos val="b"/>
        <c:numFmt formatCode="General" sourceLinked="1"/>
        <c:majorTickMark val="none"/>
        <c:minorTickMark val="none"/>
        <c:tickLblPos val="nextTo"/>
        <c:crossAx val="79248000"/>
        <c:crosses val="autoZero"/>
        <c:auto val="1"/>
        <c:lblAlgn val="ctr"/>
        <c:lblOffset val="100"/>
        <c:tickLblSkip val="1"/>
        <c:tickMarkSkip val="1"/>
        <c:noMultiLvlLbl val="0"/>
      </c:catAx>
      <c:valAx>
        <c:axId val="7924800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9246464"/>
        <c:crosses val="autoZero"/>
        <c:crossBetween val="between"/>
      </c:valAx>
      <c:spPr>
        <a:noFill/>
        <a:ln>
          <a:noFill/>
        </a:ln>
        <a:effectLst/>
      </c:spPr>
    </c:plotArea>
    <c:legend>
      <c:legendPos val="b"/>
      <c:legendEntry>
        <c:idx val="0"/>
        <c:delete val="1"/>
      </c:legendEntry>
      <c:layout>
        <c:manualLayout>
          <c:xMode val="edge"/>
          <c:yMode val="edge"/>
          <c:x val="0.7564221269216348"/>
          <c:y val="0.14939860415950984"/>
          <c:w val="0.20739384139482567"/>
          <c:h val="0.1383757098695426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err="1"/>
              <a:t>Ayakulik</a:t>
            </a:r>
            <a:r>
              <a:rPr lang="en-US" dirty="0"/>
              <a:t> River</a:t>
            </a:r>
          </a:p>
        </c:rich>
      </c:tx>
      <c:overlay val="1"/>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8.8672314398200225E-2"/>
          <c:y val="6.6057530011150861E-2"/>
          <c:w val="0.88949111829771277"/>
          <c:h val="0.80473372781065067"/>
        </c:manualLayout>
      </c:layout>
      <c:barChart>
        <c:barDir val="col"/>
        <c:grouping val="clustered"/>
        <c:varyColors val="0"/>
        <c:ser>
          <c:idx val="1"/>
          <c:order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'Other Weirs- Figures'!$A$14:$A$29</c:f>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f>'Other Weirs- Figures'!$H$14:$H$31</c:f>
              <c:numCache>
                <c:formatCode>General</c:formatCode>
                <c:ptCount val="18"/>
                <c:pt idx="0">
                  <c:v>591</c:v>
                </c:pt>
                <c:pt idx="1">
                  <c:v>319</c:v>
                </c:pt>
                <c:pt idx="2">
                  <c:v>342</c:v>
                </c:pt>
                <c:pt idx="3">
                  <c:v>790</c:v>
                </c:pt>
                <c:pt idx="4">
                  <c:v>769</c:v>
                </c:pt>
                <c:pt idx="5">
                  <c:v>585</c:v>
                </c:pt>
                <c:pt idx="6">
                  <c:v>549</c:v>
                </c:pt>
                <c:pt idx="7">
                  <c:v>559</c:v>
                </c:pt>
                <c:pt idx="8">
                  <c:v>768</c:v>
                </c:pt>
                <c:pt idx="9">
                  <c:v>259</c:v>
                </c:pt>
                <c:pt idx="10">
                  <c:v>191</c:v>
                </c:pt>
                <c:pt idx="11">
                  <c:v>719</c:v>
                </c:pt>
                <c:pt idx="12">
                  <c:v>524</c:v>
                </c:pt>
                <c:pt idx="13">
                  <c:v>460</c:v>
                </c:pt>
                <c:pt idx="14">
                  <c:v>1029</c:v>
                </c:pt>
                <c:pt idx="15">
                  <c:v>355</c:v>
                </c:pt>
                <c:pt idx="16">
                  <c:v>684</c:v>
                </c:pt>
                <c:pt idx="17">
                  <c:v>375</c:v>
                </c:pt>
              </c:numCache>
            </c:numRef>
          </c:val>
          <c:extLst>
            <c:ext xmlns:c16="http://schemas.microsoft.com/office/drawing/2014/chart" uri="{C3380CC4-5D6E-409C-BE32-E72D297353CC}">
              <c16:uniqueId val="{00000000-3B4B-4FB9-85FE-CE7656F8DB93}"/>
            </c:ext>
          </c:extLst>
        </c:ser>
        <c:dLbls>
          <c:showLegendKey val="0"/>
          <c:showVal val="0"/>
          <c:showCatName val="0"/>
          <c:showSerName val="0"/>
          <c:showPercent val="0"/>
          <c:showBubbleSize val="0"/>
        </c:dLbls>
        <c:gapWidth val="150"/>
        <c:axId val="79294848"/>
        <c:axId val="79296384"/>
      </c:barChart>
      <c:lineChart>
        <c:grouping val="standard"/>
        <c:varyColors val="0"/>
        <c:ser>
          <c:idx val="0"/>
          <c:order val="1"/>
          <c:tx>
            <c:strRef>
              <c:f>'Other Weirs- Figures'!$G$38</c:f>
              <c:strCache>
                <c:ptCount val="1"/>
                <c:pt idx="0">
                  <c:v>2005-2022 Median</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cat>
            <c:numRef>
              <c:f>'Other Weirs- Figures'!$A$14:$A$31</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'Other Weirs- Figures'!$J$14:$J$31</c:f>
              <c:numCache>
                <c:formatCode>0</c:formatCode>
                <c:ptCount val="18"/>
                <c:pt idx="0">
                  <c:v>554</c:v>
                </c:pt>
                <c:pt idx="1">
                  <c:v>554</c:v>
                </c:pt>
                <c:pt idx="2">
                  <c:v>554</c:v>
                </c:pt>
                <c:pt idx="3">
                  <c:v>554</c:v>
                </c:pt>
                <c:pt idx="4">
                  <c:v>554</c:v>
                </c:pt>
                <c:pt idx="5">
                  <c:v>554</c:v>
                </c:pt>
                <c:pt idx="6">
                  <c:v>554</c:v>
                </c:pt>
                <c:pt idx="7">
                  <c:v>554</c:v>
                </c:pt>
                <c:pt idx="8">
                  <c:v>554</c:v>
                </c:pt>
                <c:pt idx="9">
                  <c:v>554</c:v>
                </c:pt>
                <c:pt idx="10">
                  <c:v>554</c:v>
                </c:pt>
                <c:pt idx="11">
                  <c:v>554</c:v>
                </c:pt>
                <c:pt idx="12">
                  <c:v>554</c:v>
                </c:pt>
                <c:pt idx="13">
                  <c:v>554</c:v>
                </c:pt>
                <c:pt idx="14">
                  <c:v>554</c:v>
                </c:pt>
                <c:pt idx="15">
                  <c:v>554</c:v>
                </c:pt>
                <c:pt idx="16">
                  <c:v>554</c:v>
                </c:pt>
                <c:pt idx="17">
                  <c:v>554</c:v>
                </c:pt>
              </c:numCache>
            </c:numRef>
          </c:val>
          <c:smooth val="0"/>
          <c:extLst>
            <c:ext xmlns:c16="http://schemas.microsoft.com/office/drawing/2014/chart" uri="{C3380CC4-5D6E-409C-BE32-E72D297353CC}">
              <c16:uniqueId val="{00000001-3B4B-4FB9-85FE-CE7656F8DB93}"/>
            </c:ext>
          </c:extLst>
        </c:ser>
        <c:dLbls>
          <c:showLegendKey val="0"/>
          <c:showVal val="0"/>
          <c:showCatName val="0"/>
          <c:showSerName val="0"/>
          <c:showPercent val="0"/>
          <c:showBubbleSize val="0"/>
        </c:dLbls>
        <c:marker val="1"/>
        <c:smooth val="0"/>
        <c:axId val="79294848"/>
        <c:axId val="79296384"/>
      </c:lineChart>
      <c:catAx>
        <c:axId val="79294848"/>
        <c:scaling>
          <c:orientation val="minMax"/>
        </c:scaling>
        <c:delete val="1"/>
        <c:axPos val="b"/>
        <c:numFmt formatCode="General" sourceLinked="1"/>
        <c:majorTickMark val="none"/>
        <c:minorTickMark val="none"/>
        <c:tickLblPos val="nextTo"/>
        <c:crossAx val="79296384"/>
        <c:crosses val="autoZero"/>
        <c:auto val="1"/>
        <c:lblAlgn val="ctr"/>
        <c:lblOffset val="100"/>
        <c:tickLblSkip val="1"/>
        <c:tickMarkSkip val="1"/>
        <c:noMultiLvlLbl val="0"/>
      </c:catAx>
      <c:valAx>
        <c:axId val="7929638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9294848"/>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Dog Salmon RIver</a:t>
            </a:r>
          </a:p>
        </c:rich>
      </c:tx>
      <c:overlay val="1"/>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9.864923134608175E-2"/>
          <c:y val="6.597894317914578E-2"/>
          <c:w val="0.88843867172853397"/>
          <c:h val="0.80415546781613367"/>
        </c:manualLayout>
      </c:layout>
      <c:barChart>
        <c:barDir val="col"/>
        <c:grouping val="clustered"/>
        <c:varyColors val="0"/>
        <c:ser>
          <c:idx val="1"/>
          <c:order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'Other Weirs- Figures'!$A$15:$A$31</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'Other Weirs- Figures'!$K$15:$K$31</c:f>
              <c:numCache>
                <c:formatCode>General</c:formatCode>
                <c:ptCount val="17"/>
                <c:pt idx="0">
                  <c:v>440</c:v>
                </c:pt>
                <c:pt idx="1">
                  <c:v>445</c:v>
                </c:pt>
                <c:pt idx="2">
                  <c:v>605</c:v>
                </c:pt>
                <c:pt idx="3">
                  <c:v>104</c:v>
                </c:pt>
                <c:pt idx="4">
                  <c:v>89</c:v>
                </c:pt>
                <c:pt idx="5">
                  <c:v>34</c:v>
                </c:pt>
                <c:pt idx="6">
                  <c:v>28</c:v>
                </c:pt>
                <c:pt idx="7">
                  <c:v>104</c:v>
                </c:pt>
                <c:pt idx="8">
                  <c:v>98</c:v>
                </c:pt>
                <c:pt idx="9">
                  <c:v>195</c:v>
                </c:pt>
                <c:pt idx="10">
                  <c:v>171</c:v>
                </c:pt>
                <c:pt idx="11">
                  <c:v>144</c:v>
                </c:pt>
                <c:pt idx="12">
                  <c:v>219</c:v>
                </c:pt>
                <c:pt idx="13">
                  <c:v>621</c:v>
                </c:pt>
                <c:pt idx="14">
                  <c:v>249</c:v>
                </c:pt>
                <c:pt idx="15">
                  <c:v>91</c:v>
                </c:pt>
                <c:pt idx="16">
                  <c:v>80</c:v>
                </c:pt>
              </c:numCache>
            </c:numRef>
          </c:val>
          <c:extLst>
            <c:ext xmlns:c16="http://schemas.microsoft.com/office/drawing/2014/chart" uri="{C3380CC4-5D6E-409C-BE32-E72D297353CC}">
              <c16:uniqueId val="{00000000-7636-494C-A4BC-4BE0301324E4}"/>
            </c:ext>
          </c:extLst>
        </c:ser>
        <c:dLbls>
          <c:showLegendKey val="0"/>
          <c:showVal val="0"/>
          <c:showCatName val="0"/>
          <c:showSerName val="0"/>
          <c:showPercent val="0"/>
          <c:showBubbleSize val="0"/>
        </c:dLbls>
        <c:gapWidth val="150"/>
        <c:axId val="79246464"/>
        <c:axId val="79248000"/>
      </c:barChart>
      <c:lineChart>
        <c:grouping val="standard"/>
        <c:varyColors val="0"/>
        <c:ser>
          <c:idx val="0"/>
          <c:order val="1"/>
          <c:tx>
            <c:strRef>
              <c:f>'Other Weirs- Figures'!$X$20</c:f>
              <c:strCache>
                <c:ptCount val="1"/>
                <c:pt idx="0">
                  <c:v>2006-2022 Median</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cat>
            <c:numRef>
              <c:f>'Other Weirs- Figures'!$A$15:$A$31</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'Other Weirs- Figures'!$M$15:$M$31</c:f>
              <c:numCache>
                <c:formatCode>0</c:formatCode>
                <c:ptCount val="17"/>
                <c:pt idx="0">
                  <c:v>144</c:v>
                </c:pt>
                <c:pt idx="1">
                  <c:v>144</c:v>
                </c:pt>
                <c:pt idx="2">
                  <c:v>144</c:v>
                </c:pt>
                <c:pt idx="3">
                  <c:v>144</c:v>
                </c:pt>
                <c:pt idx="4">
                  <c:v>144</c:v>
                </c:pt>
                <c:pt idx="5">
                  <c:v>144</c:v>
                </c:pt>
                <c:pt idx="6">
                  <c:v>144</c:v>
                </c:pt>
                <c:pt idx="7">
                  <c:v>144</c:v>
                </c:pt>
                <c:pt idx="8">
                  <c:v>144</c:v>
                </c:pt>
                <c:pt idx="9">
                  <c:v>144</c:v>
                </c:pt>
                <c:pt idx="10">
                  <c:v>144</c:v>
                </c:pt>
                <c:pt idx="11">
                  <c:v>144</c:v>
                </c:pt>
                <c:pt idx="12">
                  <c:v>144</c:v>
                </c:pt>
                <c:pt idx="13">
                  <c:v>144</c:v>
                </c:pt>
                <c:pt idx="14">
                  <c:v>144</c:v>
                </c:pt>
                <c:pt idx="15">
                  <c:v>144</c:v>
                </c:pt>
                <c:pt idx="16">
                  <c:v>144</c:v>
                </c:pt>
              </c:numCache>
            </c:numRef>
          </c:val>
          <c:smooth val="0"/>
          <c:extLst>
            <c:ext xmlns:c16="http://schemas.microsoft.com/office/drawing/2014/chart" uri="{C3380CC4-5D6E-409C-BE32-E72D297353CC}">
              <c16:uniqueId val="{00000001-7636-494C-A4BC-4BE0301324E4}"/>
            </c:ext>
          </c:extLst>
        </c:ser>
        <c:dLbls>
          <c:showLegendKey val="0"/>
          <c:showVal val="0"/>
          <c:showCatName val="0"/>
          <c:showSerName val="0"/>
          <c:showPercent val="0"/>
          <c:showBubbleSize val="0"/>
        </c:dLbls>
        <c:marker val="1"/>
        <c:smooth val="0"/>
        <c:axId val="79246464"/>
        <c:axId val="79248000"/>
      </c:lineChart>
      <c:catAx>
        <c:axId val="79246464"/>
        <c:scaling>
          <c:orientation val="minMax"/>
        </c:scaling>
        <c:delete val="1"/>
        <c:axPos val="b"/>
        <c:numFmt formatCode="General" sourceLinked="1"/>
        <c:majorTickMark val="none"/>
        <c:minorTickMark val="none"/>
        <c:tickLblPos val="nextTo"/>
        <c:crossAx val="79248000"/>
        <c:crosses val="autoZero"/>
        <c:auto val="1"/>
        <c:lblAlgn val="ctr"/>
        <c:lblOffset val="100"/>
        <c:tickLblSkip val="1"/>
        <c:tickMarkSkip val="1"/>
        <c:noMultiLvlLbl val="0"/>
      </c:catAx>
      <c:valAx>
        <c:axId val="7924800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924646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Litnik River</a:t>
            </a:r>
          </a:p>
        </c:rich>
      </c:tx>
      <c:overlay val="1"/>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7.4680093408315176E-2"/>
          <c:y val="5.5238302780015514E-2"/>
          <c:w val="0.89450494343524178"/>
          <c:h val="0.75605976483757564"/>
        </c:manualLayout>
      </c:layout>
      <c:barChart>
        <c:barDir val="col"/>
        <c:grouping val="clustered"/>
        <c:varyColors val="0"/>
        <c:ser>
          <c:idx val="1"/>
          <c:order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'Other Weirs- Figures'!$A$14:$A$28</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'Other Weirs- Figures'!$B$14:$B$31</c:f>
              <c:numCache>
                <c:formatCode>General</c:formatCode>
                <c:ptCount val="18"/>
                <c:pt idx="0">
                  <c:v>59</c:v>
                </c:pt>
                <c:pt idx="1">
                  <c:v>80</c:v>
                </c:pt>
                <c:pt idx="2">
                  <c:v>310</c:v>
                </c:pt>
                <c:pt idx="3">
                  <c:v>316</c:v>
                </c:pt>
                <c:pt idx="4">
                  <c:v>383</c:v>
                </c:pt>
                <c:pt idx="5">
                  <c:v>256</c:v>
                </c:pt>
                <c:pt idx="6">
                  <c:v>96</c:v>
                </c:pt>
                <c:pt idx="7">
                  <c:v>85</c:v>
                </c:pt>
                <c:pt idx="8">
                  <c:v>75</c:v>
                </c:pt>
                <c:pt idx="9">
                  <c:v>85</c:v>
                </c:pt>
                <c:pt idx="10">
                  <c:v>72</c:v>
                </c:pt>
                <c:pt idx="11">
                  <c:v>11</c:v>
                </c:pt>
                <c:pt idx="12">
                  <c:v>48</c:v>
                </c:pt>
                <c:pt idx="13">
                  <c:v>36</c:v>
                </c:pt>
                <c:pt idx="14">
                  <c:v>26</c:v>
                </c:pt>
                <c:pt idx="15">
                  <c:v>0</c:v>
                </c:pt>
                <c:pt idx="16">
                  <c:v>21</c:v>
                </c:pt>
                <c:pt idx="17">
                  <c:v>56</c:v>
                </c:pt>
              </c:numCache>
            </c:numRef>
          </c:val>
          <c:extLst>
            <c:ext xmlns:c16="http://schemas.microsoft.com/office/drawing/2014/chart" uri="{C3380CC4-5D6E-409C-BE32-E72D297353CC}">
              <c16:uniqueId val="{00000000-025B-4D59-87D2-A4A2D0950BB9}"/>
            </c:ext>
          </c:extLst>
        </c:ser>
        <c:dLbls>
          <c:showLegendKey val="0"/>
          <c:showVal val="0"/>
          <c:showCatName val="0"/>
          <c:showSerName val="0"/>
          <c:showPercent val="0"/>
          <c:showBubbleSize val="0"/>
        </c:dLbls>
        <c:gapWidth val="150"/>
        <c:axId val="79214464"/>
        <c:axId val="79216000"/>
      </c:barChart>
      <c:lineChart>
        <c:grouping val="standard"/>
        <c:varyColors val="0"/>
        <c:ser>
          <c:idx val="0"/>
          <c:order val="1"/>
          <c:tx>
            <c:strRef>
              <c:f>'Other Weirs- Figures'!$G$38</c:f>
              <c:strCache>
                <c:ptCount val="1"/>
                <c:pt idx="0">
                  <c:v>2005-2022 Median</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cat>
            <c:numRef>
              <c:f>'Other Weirs- Figures'!$A$14:$A$31</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'Other Weirs- Figures'!$D$14:$D$31</c:f>
              <c:numCache>
                <c:formatCode>0</c:formatCode>
                <c:ptCount val="18"/>
                <c:pt idx="0">
                  <c:v>73.5</c:v>
                </c:pt>
                <c:pt idx="1">
                  <c:v>73.5</c:v>
                </c:pt>
                <c:pt idx="2">
                  <c:v>73.5</c:v>
                </c:pt>
                <c:pt idx="3">
                  <c:v>73.5</c:v>
                </c:pt>
                <c:pt idx="4">
                  <c:v>73.5</c:v>
                </c:pt>
                <c:pt idx="5">
                  <c:v>73.5</c:v>
                </c:pt>
                <c:pt idx="6">
                  <c:v>73.5</c:v>
                </c:pt>
                <c:pt idx="7">
                  <c:v>73.5</c:v>
                </c:pt>
                <c:pt idx="8">
                  <c:v>73.5</c:v>
                </c:pt>
                <c:pt idx="9">
                  <c:v>73.5</c:v>
                </c:pt>
                <c:pt idx="10">
                  <c:v>73.5</c:v>
                </c:pt>
                <c:pt idx="11">
                  <c:v>73.5</c:v>
                </c:pt>
                <c:pt idx="12">
                  <c:v>73.5</c:v>
                </c:pt>
                <c:pt idx="13">
                  <c:v>73.5</c:v>
                </c:pt>
                <c:pt idx="14">
                  <c:v>73.5</c:v>
                </c:pt>
                <c:pt idx="15">
                  <c:v>73.5</c:v>
                </c:pt>
                <c:pt idx="16">
                  <c:v>73.5</c:v>
                </c:pt>
                <c:pt idx="17">
                  <c:v>73.5</c:v>
                </c:pt>
              </c:numCache>
            </c:numRef>
          </c:val>
          <c:smooth val="0"/>
          <c:extLst>
            <c:ext xmlns:c16="http://schemas.microsoft.com/office/drawing/2014/chart" uri="{C3380CC4-5D6E-409C-BE32-E72D297353CC}">
              <c16:uniqueId val="{00000001-025B-4D59-87D2-A4A2D0950BB9}"/>
            </c:ext>
          </c:extLst>
        </c:ser>
        <c:dLbls>
          <c:showLegendKey val="0"/>
          <c:showVal val="0"/>
          <c:showCatName val="0"/>
          <c:showSerName val="0"/>
          <c:showPercent val="0"/>
          <c:showBubbleSize val="0"/>
        </c:dLbls>
        <c:marker val="1"/>
        <c:smooth val="0"/>
        <c:axId val="79214464"/>
        <c:axId val="79216000"/>
      </c:lineChart>
      <c:catAx>
        <c:axId val="792144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79216000"/>
        <c:crosses val="autoZero"/>
        <c:auto val="1"/>
        <c:lblAlgn val="ctr"/>
        <c:lblOffset val="100"/>
        <c:tickLblSkip val="1"/>
        <c:tickMarkSkip val="1"/>
        <c:noMultiLvlLbl val="0"/>
      </c:catAx>
      <c:valAx>
        <c:axId val="7921600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921446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928805774278218E-2"/>
          <c:y val="5.3420340421519157E-2"/>
          <c:w val="0.92671183289588799"/>
          <c:h val="0.88965324954257574"/>
        </c:manualLayout>
      </c:layout>
      <c:barChart>
        <c:barDir val="col"/>
        <c:grouping val="clustered"/>
        <c:varyColors val="0"/>
        <c:ser>
          <c:idx val="0"/>
          <c:order val="0"/>
          <c:tx>
            <c:strRef>
              <c:f>'Fig2 Standardized Peak SH Cts'!$AI$24</c:f>
              <c:strCache>
                <c:ptCount val="1"/>
                <c:pt idx="0">
                  <c:v>Peterson Creek</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'Fig2 Standardized Peak SH Cts'!$AJ$4:$BI$4</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'Fig2 Standardized Peak SH Cts'!$AJ$24:$BI$24</c:f>
              <c:numCache>
                <c:formatCode>General</c:formatCode>
                <c:ptCount val="26"/>
                <c:pt idx="0" formatCode="0.000000">
                  <c:v>0</c:v>
                </c:pt>
                <c:pt idx="4">
                  <c:v>0.57692307692307687</c:v>
                </c:pt>
                <c:pt idx="5">
                  <c:v>-0.5</c:v>
                </c:pt>
                <c:pt idx="6">
                  <c:v>0.38461538461538464</c:v>
                </c:pt>
                <c:pt idx="8">
                  <c:v>-0.15384615384615385</c:v>
                </c:pt>
                <c:pt idx="9">
                  <c:v>0.38461538461538464</c:v>
                </c:pt>
                <c:pt idx="10">
                  <c:v>0</c:v>
                </c:pt>
                <c:pt idx="11">
                  <c:v>0</c:v>
                </c:pt>
                <c:pt idx="12">
                  <c:v>-0.15384615384615385</c:v>
                </c:pt>
                <c:pt idx="13">
                  <c:v>0.34615384615384615</c:v>
                </c:pt>
                <c:pt idx="14">
                  <c:v>3.8461538461538464E-2</c:v>
                </c:pt>
                <c:pt idx="15">
                  <c:v>-0.53846153846153844</c:v>
                </c:pt>
                <c:pt idx="16">
                  <c:v>0.11538461538461539</c:v>
                </c:pt>
                <c:pt idx="19">
                  <c:v>-0.30769230769230771</c:v>
                </c:pt>
                <c:pt idx="20">
                  <c:v>-0.53846153846153844</c:v>
                </c:pt>
                <c:pt idx="24">
                  <c:v>-7.6923076923076927E-2</c:v>
                </c:pt>
              </c:numCache>
            </c:numRef>
          </c:val>
          <c:extLst>
            <c:ext xmlns:c16="http://schemas.microsoft.com/office/drawing/2014/chart" uri="{C3380CC4-5D6E-409C-BE32-E72D297353CC}">
              <c16:uniqueId val="{00000000-5EDB-42AC-A834-ACCD76463DFA}"/>
            </c:ext>
          </c:extLst>
        </c:ser>
        <c:ser>
          <c:idx val="1"/>
          <c:order val="1"/>
          <c:tx>
            <c:strRef>
              <c:f>'Fig2 Standardized Peak SH Cts'!$AI$25</c:f>
              <c:strCache>
                <c:ptCount val="1"/>
                <c:pt idx="0">
                  <c:v>Pleasant Bay</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'Fig2 Standardized Peak SH Cts'!$AJ$4:$BI$4</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'Fig2 Standardized Peak SH Cts'!$AJ$25:$BI$25</c:f>
              <c:numCache>
                <c:formatCode>General</c:formatCode>
                <c:ptCount val="26"/>
                <c:pt idx="1">
                  <c:v>0.55769230769230771</c:v>
                </c:pt>
                <c:pt idx="3">
                  <c:v>-7.6923076923076927E-2</c:v>
                </c:pt>
                <c:pt idx="5">
                  <c:v>-0.30769230769230771</c:v>
                </c:pt>
                <c:pt idx="6">
                  <c:v>-3.8461538461538464E-2</c:v>
                </c:pt>
                <c:pt idx="7">
                  <c:v>-1.9230769230769232E-2</c:v>
                </c:pt>
                <c:pt idx="10">
                  <c:v>0.80769230769230771</c:v>
                </c:pt>
                <c:pt idx="11">
                  <c:v>1.9230769230769232E-2</c:v>
                </c:pt>
                <c:pt idx="12">
                  <c:v>0.23076923076923078</c:v>
                </c:pt>
                <c:pt idx="13">
                  <c:v>-1.9230769230769232E-2</c:v>
                </c:pt>
                <c:pt idx="14">
                  <c:v>0.80769230769230771</c:v>
                </c:pt>
                <c:pt idx="15">
                  <c:v>0.46153846153846156</c:v>
                </c:pt>
                <c:pt idx="18">
                  <c:v>0.11538461538461539</c:v>
                </c:pt>
                <c:pt idx="19">
                  <c:v>-0.28846153846153844</c:v>
                </c:pt>
                <c:pt idx="20">
                  <c:v>0.38461538461538464</c:v>
                </c:pt>
                <c:pt idx="22">
                  <c:v>-0.23076923076923078</c:v>
                </c:pt>
              </c:numCache>
            </c:numRef>
          </c:val>
          <c:extLst>
            <c:ext xmlns:c16="http://schemas.microsoft.com/office/drawing/2014/chart" uri="{C3380CC4-5D6E-409C-BE32-E72D297353CC}">
              <c16:uniqueId val="{00000001-5EDB-42AC-A834-ACCD76463DFA}"/>
            </c:ext>
          </c:extLst>
        </c:ser>
        <c:ser>
          <c:idx val="2"/>
          <c:order val="2"/>
          <c:tx>
            <c:strRef>
              <c:f>'Fig2 Standardized Peak SH Cts'!$AI$32</c:f>
              <c:strCache>
                <c:ptCount val="1"/>
                <c:pt idx="0">
                  <c:v>Ward Creek</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'Fig2 Standardized Peak SH Cts'!$AJ$4:$BI$4</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'Fig2 Standardized Peak SH Cts'!$AJ$32:$BI$32</c:f>
              <c:numCache>
                <c:formatCode>General</c:formatCode>
                <c:ptCount val="26"/>
                <c:pt idx="7">
                  <c:v>0.55454545454545456</c:v>
                </c:pt>
                <c:pt idx="8">
                  <c:v>0.32727272727272727</c:v>
                </c:pt>
                <c:pt idx="17">
                  <c:v>-0.47272727272727272</c:v>
                </c:pt>
                <c:pt idx="18">
                  <c:v>0</c:v>
                </c:pt>
                <c:pt idx="19">
                  <c:v>-0.6</c:v>
                </c:pt>
                <c:pt idx="20">
                  <c:v>-0.23636363636363636</c:v>
                </c:pt>
              </c:numCache>
            </c:numRef>
          </c:val>
          <c:extLst>
            <c:ext xmlns:c16="http://schemas.microsoft.com/office/drawing/2014/chart" uri="{C3380CC4-5D6E-409C-BE32-E72D297353CC}">
              <c16:uniqueId val="{00000002-5EDB-42AC-A834-ACCD76463DFA}"/>
            </c:ext>
          </c:extLst>
        </c:ser>
        <c:ser>
          <c:idx val="3"/>
          <c:order val="3"/>
          <c:tx>
            <c:strRef>
              <c:f>'Fig2 Standardized Peak SH Cts'!$AI$26</c:f>
              <c:strCache>
                <c:ptCount val="1"/>
                <c:pt idx="0">
                  <c:v>White River</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'Fig2 Standardized Peak SH Cts'!$AJ$4:$BI$4</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'Fig2 Standardized Peak SH Cts'!$AJ$26:$BI$26</c:f>
              <c:numCache>
                <c:formatCode>General</c:formatCode>
                <c:ptCount val="26"/>
                <c:pt idx="1">
                  <c:v>0.97872340425531912</c:v>
                </c:pt>
                <c:pt idx="3">
                  <c:v>-0.19148936170212766</c:v>
                </c:pt>
                <c:pt idx="4">
                  <c:v>2.1276595744680851E-2</c:v>
                </c:pt>
                <c:pt idx="5">
                  <c:v>-0.21276595744680851</c:v>
                </c:pt>
                <c:pt idx="6">
                  <c:v>0.63829787234042556</c:v>
                </c:pt>
                <c:pt idx="9">
                  <c:v>-0.1276595744680851</c:v>
                </c:pt>
                <c:pt idx="10">
                  <c:v>0.80851063829787229</c:v>
                </c:pt>
                <c:pt idx="11">
                  <c:v>-4.2553191489361701E-2</c:v>
                </c:pt>
                <c:pt idx="12">
                  <c:v>-4.2553191489361701E-2</c:v>
                </c:pt>
                <c:pt idx="13">
                  <c:v>-0.10638297872340426</c:v>
                </c:pt>
                <c:pt idx="14">
                  <c:v>0</c:v>
                </c:pt>
                <c:pt idx="16">
                  <c:v>1.3404255319148937</c:v>
                </c:pt>
                <c:pt idx="20">
                  <c:v>0.51063829787234039</c:v>
                </c:pt>
              </c:numCache>
            </c:numRef>
          </c:val>
          <c:extLst>
            <c:ext xmlns:c16="http://schemas.microsoft.com/office/drawing/2014/chart" uri="{C3380CC4-5D6E-409C-BE32-E72D297353CC}">
              <c16:uniqueId val="{00000003-5EDB-42AC-A834-ACCD76463DFA}"/>
            </c:ext>
          </c:extLst>
        </c:ser>
        <c:ser>
          <c:idx val="4"/>
          <c:order val="4"/>
          <c:tx>
            <c:strRef>
              <c:f>'Fig2 Standardized Peak SH Cts'!$AI$27</c:f>
              <c:strCache>
                <c:ptCount val="1"/>
                <c:pt idx="0">
                  <c:v>Petersburg Creek</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'Fig2 Standardized Peak SH Cts'!$AJ$4:$BI$4</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'Fig2 Standardized Peak SH Cts'!$AJ$27:$BI$27</c:f>
              <c:numCache>
                <c:formatCode>General</c:formatCode>
                <c:ptCount val="26"/>
                <c:pt idx="1">
                  <c:v>-0.26392251815980627</c:v>
                </c:pt>
                <c:pt idx="2">
                  <c:v>-0.4430992736077482</c:v>
                </c:pt>
                <c:pt idx="6">
                  <c:v>-8.9588377723970949E-2</c:v>
                </c:pt>
                <c:pt idx="7">
                  <c:v>0.59806295399515741</c:v>
                </c:pt>
                <c:pt idx="8">
                  <c:v>0.78692493946731235</c:v>
                </c:pt>
                <c:pt idx="9">
                  <c:v>0.16707021791767554</c:v>
                </c:pt>
                <c:pt idx="10">
                  <c:v>0.39951573849878935</c:v>
                </c:pt>
                <c:pt idx="11">
                  <c:v>0.21549636803874092</c:v>
                </c:pt>
                <c:pt idx="12">
                  <c:v>-4.1162227602905568E-2</c:v>
                </c:pt>
                <c:pt idx="13">
                  <c:v>7.0217917675544791E-2</c:v>
                </c:pt>
                <c:pt idx="14">
                  <c:v>-0.36561743341404357</c:v>
                </c:pt>
                <c:pt idx="15">
                  <c:v>-0.4576271186440678</c:v>
                </c:pt>
                <c:pt idx="16">
                  <c:v>4.1162227602905568E-2</c:v>
                </c:pt>
                <c:pt idx="17">
                  <c:v>-0.26876513317191281</c:v>
                </c:pt>
                <c:pt idx="20">
                  <c:v>-0.10895883777239709</c:v>
                </c:pt>
                <c:pt idx="22">
                  <c:v>0.61259079903147695</c:v>
                </c:pt>
              </c:numCache>
            </c:numRef>
          </c:val>
          <c:extLst>
            <c:ext xmlns:c16="http://schemas.microsoft.com/office/drawing/2014/chart" uri="{C3380CC4-5D6E-409C-BE32-E72D297353CC}">
              <c16:uniqueId val="{00000004-5EDB-42AC-A834-ACCD76463DFA}"/>
            </c:ext>
          </c:extLst>
        </c:ser>
        <c:ser>
          <c:idx val="5"/>
          <c:order val="5"/>
          <c:tx>
            <c:strRef>
              <c:f>'Fig2 Standardized Peak SH Cts'!$AI$28</c:f>
              <c:strCache>
                <c:ptCount val="1"/>
                <c:pt idx="0">
                  <c:v>Slippery Creek</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'Fig2 Standardized Peak SH Cts'!$AJ$4:$BI$4</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'Fig2 Standardized Peak SH Cts'!$AJ$28:$BI$28</c:f>
              <c:numCache>
                <c:formatCode>General</c:formatCode>
                <c:ptCount val="26"/>
                <c:pt idx="7">
                  <c:v>0.35294117647058826</c:v>
                </c:pt>
                <c:pt idx="10">
                  <c:v>0</c:v>
                </c:pt>
                <c:pt idx="11">
                  <c:v>-0.3235294117647059</c:v>
                </c:pt>
                <c:pt idx="12">
                  <c:v>0.26470588235294118</c:v>
                </c:pt>
                <c:pt idx="13">
                  <c:v>-2.9411764705882353E-2</c:v>
                </c:pt>
                <c:pt idx="14">
                  <c:v>-0.23529411764705882</c:v>
                </c:pt>
                <c:pt idx="15">
                  <c:v>0.22058823529411764</c:v>
                </c:pt>
              </c:numCache>
            </c:numRef>
          </c:val>
          <c:extLst>
            <c:ext xmlns:c16="http://schemas.microsoft.com/office/drawing/2014/chart" uri="{C3380CC4-5D6E-409C-BE32-E72D297353CC}">
              <c16:uniqueId val="{00000005-5EDB-42AC-A834-ACCD76463DFA}"/>
            </c:ext>
          </c:extLst>
        </c:ser>
        <c:ser>
          <c:idx val="6"/>
          <c:order val="6"/>
          <c:tx>
            <c:strRef>
              <c:f>'Fig2 Standardized Peak SH Cts'!$AI$29</c:f>
              <c:strCache>
                <c:ptCount val="1"/>
                <c:pt idx="0">
                  <c:v>Eagle Creek</c:v>
                </c:pt>
              </c:strCache>
            </c:strRef>
          </c:tx>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'Fig2 Standardized Peak SH Cts'!$AJ$4:$BI$4</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'Fig2 Standardized Peak SH Cts'!$AJ$29:$BI$29</c:f>
              <c:numCache>
                <c:formatCode>General</c:formatCode>
                <c:ptCount val="26"/>
                <c:pt idx="1">
                  <c:v>-0.25827814569536423</c:v>
                </c:pt>
                <c:pt idx="3">
                  <c:v>8.6092715231788075E-2</c:v>
                </c:pt>
                <c:pt idx="5">
                  <c:v>-0.52317880794701987</c:v>
                </c:pt>
                <c:pt idx="7">
                  <c:v>-0.11258278145695365</c:v>
                </c:pt>
                <c:pt idx="9">
                  <c:v>1.0397350993377483</c:v>
                </c:pt>
                <c:pt idx="12">
                  <c:v>0.81456953642384111</c:v>
                </c:pt>
                <c:pt idx="13">
                  <c:v>-8.6092715231788075E-2</c:v>
                </c:pt>
                <c:pt idx="15">
                  <c:v>0.53642384105960261</c:v>
                </c:pt>
                <c:pt idx="16">
                  <c:v>1.0397350993377483</c:v>
                </c:pt>
                <c:pt idx="17">
                  <c:v>0.76158940397350994</c:v>
                </c:pt>
                <c:pt idx="18">
                  <c:v>0.93377483443708609</c:v>
                </c:pt>
                <c:pt idx="21">
                  <c:v>-0.11258278145695365</c:v>
                </c:pt>
                <c:pt idx="22">
                  <c:v>-0.12582781456953643</c:v>
                </c:pt>
                <c:pt idx="24">
                  <c:v>-0.29801324503311261</c:v>
                </c:pt>
              </c:numCache>
            </c:numRef>
          </c:val>
          <c:extLst>
            <c:ext xmlns:c16="http://schemas.microsoft.com/office/drawing/2014/chart" uri="{C3380CC4-5D6E-409C-BE32-E72D297353CC}">
              <c16:uniqueId val="{00000006-5EDB-42AC-A834-ACCD76463DFA}"/>
            </c:ext>
          </c:extLst>
        </c:ser>
        <c:ser>
          <c:idx val="7"/>
          <c:order val="7"/>
          <c:tx>
            <c:strRef>
              <c:f>'Fig2 Standardized Peak SH Cts'!$AI$30</c:f>
              <c:strCache>
                <c:ptCount val="1"/>
                <c:pt idx="0">
                  <c:v>Harris River</c:v>
                </c:pt>
              </c:strCache>
            </c:strRef>
          </c:tx>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'Fig2 Standardized Peak SH Cts'!$AJ$4:$BI$4</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'Fig2 Standardized Peak SH Cts'!$AJ$30:$BI$30</c:f>
              <c:numCache>
                <c:formatCode>General</c:formatCode>
                <c:ptCount val="26"/>
                <c:pt idx="1">
                  <c:v>0.21875</c:v>
                </c:pt>
                <c:pt idx="2">
                  <c:v>0.5</c:v>
                </c:pt>
                <c:pt idx="3">
                  <c:v>-0.3828125</c:v>
                </c:pt>
                <c:pt idx="7">
                  <c:v>-3.125E-2</c:v>
                </c:pt>
                <c:pt idx="8">
                  <c:v>-3.90625E-2</c:v>
                </c:pt>
                <c:pt idx="9">
                  <c:v>-0.28125</c:v>
                </c:pt>
                <c:pt idx="10">
                  <c:v>0</c:v>
                </c:pt>
                <c:pt idx="12">
                  <c:v>-0.296875</c:v>
                </c:pt>
                <c:pt idx="13">
                  <c:v>-0.2578125</c:v>
                </c:pt>
                <c:pt idx="15">
                  <c:v>-0.34375</c:v>
                </c:pt>
                <c:pt idx="16">
                  <c:v>0.296875</c:v>
                </c:pt>
                <c:pt idx="17">
                  <c:v>0.1953125</c:v>
                </c:pt>
                <c:pt idx="18">
                  <c:v>3.90625E-2</c:v>
                </c:pt>
                <c:pt idx="20">
                  <c:v>0.1796875</c:v>
                </c:pt>
                <c:pt idx="22">
                  <c:v>8.59375E-2</c:v>
                </c:pt>
              </c:numCache>
            </c:numRef>
          </c:val>
          <c:extLst>
            <c:ext xmlns:c16="http://schemas.microsoft.com/office/drawing/2014/chart" uri="{C3380CC4-5D6E-409C-BE32-E72D297353CC}">
              <c16:uniqueId val="{00000007-5EDB-42AC-A834-ACCD76463DFA}"/>
            </c:ext>
          </c:extLst>
        </c:ser>
        <c:ser>
          <c:idx val="8"/>
          <c:order val="8"/>
          <c:tx>
            <c:strRef>
              <c:f>'Fig2 Standardized Peak SH Cts'!$AI$31</c:f>
              <c:strCache>
                <c:ptCount val="1"/>
                <c:pt idx="0">
                  <c:v>Ford Arm Creek</c:v>
                </c:pt>
              </c:strCache>
            </c:strRef>
          </c:tx>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'Fig2 Standardized Peak SH Cts'!$AJ$4:$BI$4</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'Fig2 Standardized Peak SH Cts'!$AJ$31:$BI$31</c:f>
              <c:numCache>
                <c:formatCode>General</c:formatCode>
                <c:ptCount val="26"/>
                <c:pt idx="3">
                  <c:v>-0.25966850828729282</c:v>
                </c:pt>
                <c:pt idx="6">
                  <c:v>0</c:v>
                </c:pt>
                <c:pt idx="7">
                  <c:v>1.0939226519337018</c:v>
                </c:pt>
                <c:pt idx="8">
                  <c:v>1.5359116022099448</c:v>
                </c:pt>
                <c:pt idx="9">
                  <c:v>1.3646408839779005</c:v>
                </c:pt>
                <c:pt idx="10">
                  <c:v>2.7182320441988952</c:v>
                </c:pt>
                <c:pt idx="11">
                  <c:v>0.46961325966850831</c:v>
                </c:pt>
                <c:pt idx="12">
                  <c:v>7.18232044198895E-2</c:v>
                </c:pt>
                <c:pt idx="13">
                  <c:v>-0.45303867403314918</c:v>
                </c:pt>
                <c:pt idx="14">
                  <c:v>-6.6298342541436461E-2</c:v>
                </c:pt>
                <c:pt idx="15">
                  <c:v>-0.30939226519337015</c:v>
                </c:pt>
                <c:pt idx="16">
                  <c:v>-0.14917127071823205</c:v>
                </c:pt>
                <c:pt idx="17">
                  <c:v>-0.11049723756906077</c:v>
                </c:pt>
                <c:pt idx="18">
                  <c:v>-5.5248618784530384E-2</c:v>
                </c:pt>
                <c:pt idx="20">
                  <c:v>0.61325966850828728</c:v>
                </c:pt>
                <c:pt idx="21">
                  <c:v>0.287292817679558</c:v>
                </c:pt>
                <c:pt idx="22">
                  <c:v>0.13259668508287292</c:v>
                </c:pt>
                <c:pt idx="23">
                  <c:v>-0.52486187845303867</c:v>
                </c:pt>
                <c:pt idx="24">
                  <c:v>-0.69060773480662985</c:v>
                </c:pt>
                <c:pt idx="25">
                  <c:v>-0.44198895027624308</c:v>
                </c:pt>
              </c:numCache>
            </c:numRef>
          </c:val>
          <c:extLst>
            <c:ext xmlns:c16="http://schemas.microsoft.com/office/drawing/2014/chart" uri="{C3380CC4-5D6E-409C-BE32-E72D297353CC}">
              <c16:uniqueId val="{00000008-5EDB-42AC-A834-ACCD76463DFA}"/>
            </c:ext>
          </c:extLst>
        </c:ser>
        <c:ser>
          <c:idx val="9"/>
          <c:order val="9"/>
          <c:tx>
            <c:strRef>
              <c:f>'Fig2 Standardized Peak SH Cts'!$AI$33</c:f>
              <c:strCache>
                <c:ptCount val="1"/>
                <c:pt idx="0">
                  <c:v>Sitkoh Creek</c:v>
                </c:pt>
              </c:strCache>
            </c:strRef>
          </c:tx>
          <c:spPr>
            <a:gradFill rotWithShape="1">
              <a:gsLst>
                <a:gs pos="0">
                  <a:schemeClr val="accent4">
                    <a:lumMod val="60000"/>
                    <a:shade val="51000"/>
                    <a:satMod val="130000"/>
                  </a:schemeClr>
                </a:gs>
                <a:gs pos="80000">
                  <a:schemeClr val="accent4">
                    <a:lumMod val="60000"/>
                    <a:shade val="93000"/>
                    <a:satMod val="130000"/>
                  </a:schemeClr>
                </a:gs>
                <a:gs pos="100000">
                  <a:schemeClr val="accent4">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'Fig2 Standardized Peak SH Cts'!$AJ$4:$BI$4</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'Fig2 Standardized Peak SH Cts'!$AJ$33:$BI$33</c:f>
              <c:numCache>
                <c:formatCode>General</c:formatCode>
                <c:ptCount val="26"/>
                <c:pt idx="6">
                  <c:v>0.77245508982035926</c:v>
                </c:pt>
                <c:pt idx="7">
                  <c:v>1.1197604790419162</c:v>
                </c:pt>
                <c:pt idx="8">
                  <c:v>0.55089820359281438</c:v>
                </c:pt>
                <c:pt idx="9">
                  <c:v>0.27544910179640719</c:v>
                </c:pt>
                <c:pt idx="11">
                  <c:v>0</c:v>
                </c:pt>
                <c:pt idx="12">
                  <c:v>0.20359281437125748</c:v>
                </c:pt>
                <c:pt idx="14">
                  <c:v>-0.59281437125748504</c:v>
                </c:pt>
                <c:pt idx="15">
                  <c:v>-0.58682634730538918</c:v>
                </c:pt>
                <c:pt idx="16">
                  <c:v>-0.40718562874251496</c:v>
                </c:pt>
                <c:pt idx="17">
                  <c:v>0.45508982035928142</c:v>
                </c:pt>
                <c:pt idx="18">
                  <c:v>-0.28143712574850299</c:v>
                </c:pt>
                <c:pt idx="21">
                  <c:v>-0.53892215568862278</c:v>
                </c:pt>
                <c:pt idx="22">
                  <c:v>-0.54491017964071853</c:v>
                </c:pt>
              </c:numCache>
            </c:numRef>
          </c:val>
          <c:extLst>
            <c:ext xmlns:c16="http://schemas.microsoft.com/office/drawing/2014/chart" uri="{C3380CC4-5D6E-409C-BE32-E72D297353CC}">
              <c16:uniqueId val="{00000009-5EDB-42AC-A834-ACCD76463DFA}"/>
            </c:ext>
          </c:extLst>
        </c:ser>
        <c:dLbls>
          <c:showLegendKey val="0"/>
          <c:showVal val="0"/>
          <c:showCatName val="0"/>
          <c:showSerName val="0"/>
          <c:showPercent val="0"/>
          <c:showBubbleSize val="0"/>
        </c:dLbls>
        <c:gapWidth val="150"/>
        <c:axId val="91580672"/>
        <c:axId val="91615232"/>
      </c:barChart>
      <c:lineChart>
        <c:grouping val="standard"/>
        <c:varyColors val="0"/>
        <c:ser>
          <c:idx val="10"/>
          <c:order val="10"/>
          <c:tx>
            <c:strRef>
              <c:f>'Fig2 Standardized Peak SH Cts'!$AI$40</c:f>
              <c:strCache>
                <c:ptCount val="1"/>
                <c:pt idx="0">
                  <c:v>Southeast Average</c:v>
                </c:pt>
              </c:strCache>
            </c:strRef>
          </c:tx>
          <c:spPr>
            <a:ln w="34925" cap="rnd">
              <a:solidFill>
                <a:srgbClr val="C00000"/>
              </a:solidFill>
              <a:round/>
            </a:ln>
            <a:effectLst>
              <a:outerShdw blurRad="40000" dist="23000" dir="5400000" rotWithShape="0">
                <a:srgbClr val="000000">
                  <a:alpha val="35000"/>
                </a:srgbClr>
              </a:outerShdw>
            </a:effectLst>
          </c:spPr>
          <c:marker>
            <c:symbol val="none"/>
          </c:marker>
          <c:cat>
            <c:numRef>
              <c:f>'Fig2 Standardized Peak SH Cts'!$AJ$4:$BI$4</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'Fig2 Standardized Peak SH Cts'!$AJ$40:$BI$40</c:f>
              <c:numCache>
                <c:formatCode>General</c:formatCode>
                <c:ptCount val="26"/>
                <c:pt idx="0">
                  <c:v>0</c:v>
                </c:pt>
                <c:pt idx="1">
                  <c:v>0.24659300961849132</c:v>
                </c:pt>
                <c:pt idx="2">
                  <c:v>2.84503631961259E-2</c:v>
                </c:pt>
                <c:pt idx="3">
                  <c:v>-0.16496014633614187</c:v>
                </c:pt>
                <c:pt idx="4">
                  <c:v>0.29909983633387888</c:v>
                </c:pt>
                <c:pt idx="5">
                  <c:v>-0.38590926827153404</c:v>
                </c:pt>
                <c:pt idx="6">
                  <c:v>0.27788640509844331</c:v>
                </c:pt>
                <c:pt idx="7">
                  <c:v>0.44452114566238693</c:v>
                </c:pt>
                <c:pt idx="8">
                  <c:v>0.50134980311610744</c:v>
                </c:pt>
                <c:pt idx="9">
                  <c:v>0.40322873045386165</c:v>
                </c:pt>
                <c:pt idx="10">
                  <c:v>0.67627867552683774</c:v>
                </c:pt>
                <c:pt idx="11">
                  <c:v>4.8322541954850126E-2</c:v>
                </c:pt>
                <c:pt idx="12">
                  <c:v>0.11678045504430432</c:v>
                </c:pt>
                <c:pt idx="13">
                  <c:v>-6.6949704761950266E-2</c:v>
                </c:pt>
                <c:pt idx="14">
                  <c:v>-5.9124345529453962E-2</c:v>
                </c:pt>
                <c:pt idx="15">
                  <c:v>-0.12718834146402297</c:v>
                </c:pt>
                <c:pt idx="16">
                  <c:v>0.32531793925420222</c:v>
                </c:pt>
                <c:pt idx="17">
                  <c:v>9.3333680144090839E-2</c:v>
                </c:pt>
                <c:pt idx="18">
                  <c:v>0.12525603421477799</c:v>
                </c:pt>
                <c:pt idx="19">
                  <c:v>-0.39871794871794869</c:v>
                </c:pt>
                <c:pt idx="20">
                  <c:v>0.11491669119977721</c:v>
                </c:pt>
                <c:pt idx="21">
                  <c:v>-0.12140403982200615</c:v>
                </c:pt>
                <c:pt idx="22">
                  <c:v>-1.1730373477522649E-2</c:v>
                </c:pt>
                <c:pt idx="23">
                  <c:v>-0.52486187845303867</c:v>
                </c:pt>
                <c:pt idx="24">
                  <c:v>-0.35518135225427311</c:v>
                </c:pt>
                <c:pt idx="25">
                  <c:v>-0.44198895027624308</c:v>
                </c:pt>
              </c:numCache>
            </c:numRef>
          </c:val>
          <c:smooth val="0"/>
          <c:extLst>
            <c:ext xmlns:c16="http://schemas.microsoft.com/office/drawing/2014/chart" uri="{C3380CC4-5D6E-409C-BE32-E72D297353CC}">
              <c16:uniqueId val="{0000000A-5EDB-42AC-A834-ACCD76463DFA}"/>
            </c:ext>
          </c:extLst>
        </c:ser>
        <c:dLbls>
          <c:showLegendKey val="0"/>
          <c:showVal val="0"/>
          <c:showCatName val="0"/>
          <c:showSerName val="0"/>
          <c:showPercent val="0"/>
          <c:showBubbleSize val="0"/>
        </c:dLbls>
        <c:marker val="1"/>
        <c:smooth val="0"/>
        <c:axId val="91580672"/>
        <c:axId val="91615232"/>
      </c:lineChart>
      <c:catAx>
        <c:axId val="91580672"/>
        <c:scaling>
          <c:orientation val="minMax"/>
        </c:scaling>
        <c:delete val="0"/>
        <c:axPos val="b"/>
        <c:numFmt formatCode="General" sourceLinked="1"/>
        <c:majorTickMark val="none"/>
        <c:minorTickMark val="none"/>
        <c:tickLblPos val="low"/>
        <c:spPr>
          <a:noFill/>
          <a:ln w="12700" cap="flat" cmpd="sng" algn="ctr">
            <a:solidFill>
              <a:schemeClr val="lt1">
                <a:lumMod val="95000"/>
                <a:alpha val="54000"/>
              </a:schemeClr>
            </a:solidFill>
            <a:round/>
          </a:ln>
          <a:effectLst/>
        </c:spPr>
        <c:txPr>
          <a:bodyPr rot="-540000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91615232"/>
        <c:crosses val="autoZero"/>
        <c:auto val="1"/>
        <c:lblAlgn val="ctr"/>
        <c:lblOffset val="100"/>
        <c:noMultiLvlLbl val="0"/>
      </c:catAx>
      <c:valAx>
        <c:axId val="91615232"/>
        <c:scaling>
          <c:orientation val="minMax"/>
          <c:max val="3"/>
          <c:min val="-1"/>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Deviation from median peak count</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91580672"/>
        <c:crosses val="autoZero"/>
        <c:crossBetween val="between"/>
      </c:valAx>
      <c:spPr>
        <a:noFill/>
        <a:ln>
          <a:noFill/>
        </a:ln>
        <a:effectLst/>
      </c:spPr>
    </c:plotArea>
    <c:legend>
      <c:legendPos val="b"/>
      <c:layout>
        <c:manualLayout>
          <c:xMode val="edge"/>
          <c:yMode val="edge"/>
          <c:x val="8.2823053368328958E-2"/>
          <c:y val="4.0891333472701387E-2"/>
          <c:w val="0.82043996062992131"/>
          <c:h val="9.443802159460605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Incorporating high counts into the regional trend line when peak counts are unavailable </a:t>
            </a:r>
          </a:p>
        </c:rich>
      </c:tx>
      <c:layout>
        <c:manualLayout>
          <c:xMode val="edge"/>
          <c:yMode val="edge"/>
          <c:x val="0.115563074982226"/>
          <c:y val="3.0438745832446618E-2"/>
        </c:manualLayout>
      </c:layout>
      <c:overlay val="1"/>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8.2527913548235687E-2"/>
          <c:y val="0.16064309364679658"/>
          <c:w val="0.89689054551985992"/>
          <c:h val="0.69167328684407214"/>
        </c:manualLayout>
      </c:layout>
      <c:lineChart>
        <c:grouping val="standard"/>
        <c:varyColors val="0"/>
        <c:ser>
          <c:idx val="0"/>
          <c:order val="0"/>
          <c:tx>
            <c:strRef>
              <c:f>Figure!$C$42</c:f>
              <c:strCache>
                <c:ptCount val="1"/>
                <c:pt idx="0">
                  <c:v>SEAK trend line (only peak counts)</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cat>
            <c:numRef>
              <c:f>Figure!$D$41:$AC$41</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Figure!$D$42:$AC$42</c:f>
              <c:numCache>
                <c:formatCode>General</c:formatCode>
                <c:ptCount val="26"/>
                <c:pt idx="0">
                  <c:v>0</c:v>
                </c:pt>
                <c:pt idx="1">
                  <c:v>0.24659300961849132</c:v>
                </c:pt>
                <c:pt idx="2">
                  <c:v>2.84503631961259E-2</c:v>
                </c:pt>
                <c:pt idx="3">
                  <c:v>-0.16496014633614187</c:v>
                </c:pt>
                <c:pt idx="4">
                  <c:v>0.29909983633387888</c:v>
                </c:pt>
                <c:pt idx="5">
                  <c:v>-0.38590926827153404</c:v>
                </c:pt>
                <c:pt idx="6">
                  <c:v>0.27788640509844331</c:v>
                </c:pt>
                <c:pt idx="7">
                  <c:v>0.44452114566238693</c:v>
                </c:pt>
                <c:pt idx="8">
                  <c:v>0.50134980311610744</c:v>
                </c:pt>
                <c:pt idx="9">
                  <c:v>0.40322873045386165</c:v>
                </c:pt>
                <c:pt idx="10">
                  <c:v>0.67627867552683774</c:v>
                </c:pt>
                <c:pt idx="11">
                  <c:v>4.8322541954850126E-2</c:v>
                </c:pt>
                <c:pt idx="12">
                  <c:v>0.11678045504430432</c:v>
                </c:pt>
                <c:pt idx="13">
                  <c:v>-6.6949704761950266E-2</c:v>
                </c:pt>
                <c:pt idx="14">
                  <c:v>-5.9124345529453962E-2</c:v>
                </c:pt>
                <c:pt idx="15">
                  <c:v>-0.12718834146402297</c:v>
                </c:pt>
                <c:pt idx="16">
                  <c:v>0.32531793925420222</c:v>
                </c:pt>
                <c:pt idx="17">
                  <c:v>9.3333680144090839E-2</c:v>
                </c:pt>
                <c:pt idx="18">
                  <c:v>0.12525603421477799</c:v>
                </c:pt>
                <c:pt idx="19">
                  <c:v>-0.39871794871794869</c:v>
                </c:pt>
                <c:pt idx="20">
                  <c:v>0.11491669119977721</c:v>
                </c:pt>
                <c:pt idx="21">
                  <c:v>-0.12140403982200615</c:v>
                </c:pt>
                <c:pt idx="22">
                  <c:v>-1.1730373477522649E-2</c:v>
                </c:pt>
                <c:pt idx="23">
                  <c:v>-0.52486187845303867</c:v>
                </c:pt>
                <c:pt idx="24">
                  <c:v>-0.35518135225427311</c:v>
                </c:pt>
                <c:pt idx="25">
                  <c:v>-0.44198895027624308</c:v>
                </c:pt>
              </c:numCache>
            </c:numRef>
          </c:val>
          <c:smooth val="0"/>
          <c:extLst>
            <c:ext xmlns:c16="http://schemas.microsoft.com/office/drawing/2014/chart" uri="{C3380CC4-5D6E-409C-BE32-E72D297353CC}">
              <c16:uniqueId val="{00000000-8290-4D60-BF42-8DC5EC4120E6}"/>
            </c:ext>
          </c:extLst>
        </c:ser>
        <c:ser>
          <c:idx val="1"/>
          <c:order val="1"/>
          <c:tx>
            <c:strRef>
              <c:f>Figure!$C$43</c:f>
              <c:strCache>
                <c:ptCount val="1"/>
                <c:pt idx="0">
                  <c:v>Trend line using peak and high counts</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cat>
            <c:numRef>
              <c:f>Figure!$D$41:$AC$41</c:f>
              <c:numCache>
                <c:formatCode>General</c:formatCode>
                <c:ptCount val="2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numCache>
            </c:numRef>
          </c:cat>
          <c:val>
            <c:numRef>
              <c:f>Figure!$D$43:$AC$43</c:f>
              <c:numCache>
                <c:formatCode>General</c:formatCode>
                <c:ptCount val="26"/>
                <c:pt idx="0">
                  <c:v>0.41441604705567553</c:v>
                </c:pt>
                <c:pt idx="1">
                  <c:v>8.6513555251614971E-2</c:v>
                </c:pt>
                <c:pt idx="2">
                  <c:v>0.25604248280291858</c:v>
                </c:pt>
                <c:pt idx="3">
                  <c:v>-0.25673797338946586</c:v>
                </c:pt>
                <c:pt idx="4">
                  <c:v>-0.25762158813484676</c:v>
                </c:pt>
                <c:pt idx="5">
                  <c:v>-0.3579015505602261</c:v>
                </c:pt>
                <c:pt idx="6">
                  <c:v>0.4529633619565499</c:v>
                </c:pt>
                <c:pt idx="7">
                  <c:v>0.60851234573070423</c:v>
                </c:pt>
                <c:pt idx="8">
                  <c:v>0.62085329884623275</c:v>
                </c:pt>
                <c:pt idx="9">
                  <c:v>0.40485069321792089</c:v>
                </c:pt>
                <c:pt idx="10">
                  <c:v>0.57728236661559296</c:v>
                </c:pt>
                <c:pt idx="11">
                  <c:v>0.12192496863511998</c:v>
                </c:pt>
                <c:pt idx="12">
                  <c:v>0.1555568828238815</c:v>
                </c:pt>
                <c:pt idx="13">
                  <c:v>-0.14128684038435152</c:v>
                </c:pt>
                <c:pt idx="14">
                  <c:v>-0.13493713076753228</c:v>
                </c:pt>
                <c:pt idx="15">
                  <c:v>-6.4432702765580468E-2</c:v>
                </c:pt>
                <c:pt idx="16">
                  <c:v>0.2590673492740681</c:v>
                </c:pt>
                <c:pt idx="17">
                  <c:v>0.2472500132527688</c:v>
                </c:pt>
                <c:pt idx="18">
                  <c:v>0.23471049527336821</c:v>
                </c:pt>
                <c:pt idx="19">
                  <c:v>-0.24680829075362798</c:v>
                </c:pt>
                <c:pt idx="20">
                  <c:v>0.20621010288591765</c:v>
                </c:pt>
                <c:pt idx="21">
                  <c:v>-5.375118495032858E-2</c:v>
                </c:pt>
                <c:pt idx="22">
                  <c:v>0.17302908380852194</c:v>
                </c:pt>
                <c:pt idx="23">
                  <c:v>-0.40455273892773891</c:v>
                </c:pt>
                <c:pt idx="24">
                  <c:v>-0.41722804972804972</c:v>
                </c:pt>
                <c:pt idx="25">
                  <c:v>-0.27249773635862345</c:v>
                </c:pt>
              </c:numCache>
            </c:numRef>
          </c:val>
          <c:smooth val="0"/>
          <c:extLst>
            <c:ext xmlns:c16="http://schemas.microsoft.com/office/drawing/2014/chart" uri="{C3380CC4-5D6E-409C-BE32-E72D297353CC}">
              <c16:uniqueId val="{00000001-8290-4D60-BF42-8DC5EC4120E6}"/>
            </c:ext>
          </c:extLst>
        </c:ser>
        <c:dLbls>
          <c:showLegendKey val="0"/>
          <c:showVal val="0"/>
          <c:showCatName val="0"/>
          <c:showSerName val="0"/>
          <c:showPercent val="0"/>
          <c:showBubbleSize val="0"/>
        </c:dLbls>
        <c:smooth val="0"/>
        <c:axId val="82568320"/>
        <c:axId val="82941824"/>
      </c:lineChart>
      <c:catAx>
        <c:axId val="82568320"/>
        <c:scaling>
          <c:orientation val="minMax"/>
        </c:scaling>
        <c:delete val="0"/>
        <c:axPos val="b"/>
        <c:numFmt formatCode="General" sourceLinked="1"/>
        <c:majorTickMark val="none"/>
        <c:minorTickMark val="none"/>
        <c:tickLblPos val="low"/>
        <c:spPr>
          <a:noFill/>
          <a:ln w="9525" cap="flat" cmpd="sng" algn="ctr">
            <a:solidFill>
              <a:schemeClr val="lt1">
                <a:lumMod val="95000"/>
                <a:alpha val="10000"/>
              </a:schemeClr>
            </a:solidFill>
            <a:round/>
          </a:ln>
          <a:effectLst/>
        </c:spPr>
        <c:txPr>
          <a:bodyPr rot="-540000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2941824"/>
        <c:crosses val="autoZero"/>
        <c:auto val="1"/>
        <c:lblAlgn val="ctr"/>
        <c:lblOffset val="100"/>
        <c:noMultiLvlLbl val="0"/>
      </c:catAx>
      <c:valAx>
        <c:axId val="82941824"/>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SEAK steelhead abundance trend line</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256832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0.09167</cdr:x>
      <cdr:y>0.03554</cdr:y>
    </cdr:from>
    <cdr:to>
      <cdr:x>0.35833</cdr:x>
      <cdr:y>0.15335</cdr:y>
    </cdr:to>
    <cdr:sp macro="" textlink="">
      <cdr:nvSpPr>
        <cdr:cNvPr id="3" name="Title 2">
          <a:extLst xmlns:a="http://schemas.openxmlformats.org/drawingml/2006/main">
            <a:ext uri="{FF2B5EF4-FFF2-40B4-BE49-F238E27FC236}">
              <a16:creationId xmlns:a16="http://schemas.microsoft.com/office/drawing/2014/main" id="{B5ED8037-7391-C754-2DCB-F1078F395F59}"/>
            </a:ext>
          </a:extLst>
        </cdr:cNvPr>
        <cdr:cNvSpPr>
          <a:spLocks xmlns:a="http://schemas.openxmlformats.org/drawingml/2006/main" noGrp="1"/>
        </cdr:cNvSpPr>
      </cdr:nvSpPr>
      <cdr:spPr bwMode="auto">
        <a:xfrm xmlns:a="http://schemas.openxmlformats.org/drawingml/2006/main">
          <a:off x="838200" y="243743"/>
          <a:ext cx="2438400" cy="807913"/>
        </a:xfrm>
        <a:prstGeom xmlns:a="http://schemas.openxmlformats.org/drawingml/2006/main" prst="rect">
          <a:avLst/>
        </a:prstGeom>
        <a:solidFill xmlns:a="http://schemas.openxmlformats.org/drawingml/2006/main">
          <a:srgbClr val="6699FF">
            <a:alpha val="50000"/>
          </a:srgbClr>
        </a:solidFill>
        <a:ln xmlns:a="http://schemas.openxmlformats.org/drawingml/2006/main" w="19050">
          <a:solidFill>
            <a:schemeClr val="bg1"/>
          </a:solidFill>
          <a:miter lim="800000"/>
          <a:headEnd/>
          <a:tailEnd/>
        </a:ln>
      </cdr:spPr>
      <cdr:txBody>
        <a:bodyPr xmlns:a="http://schemas.openxmlformats.org/drawingml/2006/main" vert="horz" wrap="square" lIns="68580" tIns="34290" rIns="68580" bIns="34290" numCol="1" rtlCol="0" anchor="ctr" anchorCtr="0" compatLnSpc="1">
          <a:prstTxWarp prst="textNoShape">
            <a:avLst/>
          </a:prstTxWarp>
          <a:spAutoFit/>
        </a:bodyPr>
        <a:lstStyle xmlns:a="http://schemas.openxmlformats.org/drawingml/2006/main">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xmlns:a="http://schemas.openxmlformats.org/drawingml/2006/main">
          <a:r>
            <a:rPr lang="en-US" sz="2400" b="1" dirty="0" err="1">
              <a:solidFill>
                <a:schemeClr val="bg1"/>
              </a:solidFill>
              <a:effectLst>
                <a:outerShdw blurRad="38100" dist="38100" dir="2700000" algn="tl">
                  <a:srgbClr val="000000">
                    <a:alpha val="43137"/>
                  </a:srgbClr>
                </a:outerShdw>
              </a:effectLst>
              <a:latin typeface="Calibri" pitchFamily="34" charset="0"/>
              <a:ea typeface="+mn-ea"/>
              <a:cs typeface="+mn-cs"/>
            </a:rPr>
            <a:t>Situk</a:t>
          </a:r>
          <a:r>
            <a:rPr lang="en-US" sz="2400" b="1" dirty="0">
              <a:solidFill>
                <a:schemeClr val="bg1"/>
              </a:solidFill>
              <a:effectLst>
                <a:outerShdw blurRad="38100" dist="38100" dir="2700000" algn="tl">
                  <a:srgbClr val="000000">
                    <a:alpha val="43137"/>
                  </a:srgbClr>
                </a:outerShdw>
              </a:effectLst>
              <a:latin typeface="Calibri" pitchFamily="34" charset="0"/>
              <a:ea typeface="+mn-ea"/>
              <a:cs typeface="+mn-cs"/>
            </a:rPr>
            <a:t> River Weir Counts</a:t>
          </a:r>
        </a:p>
      </cdr:txBody>
    </cdr:sp>
  </cdr:relSizeAnchor>
</c:userShapes>
</file>

<file path=ppt/drawings/drawing2.xml><?xml version="1.0" encoding="utf-8"?>
<c:userShapes xmlns:c="http://schemas.openxmlformats.org/drawingml/2006/chart">
  <cdr:relSizeAnchor xmlns:cdr="http://schemas.openxmlformats.org/drawingml/2006/chartDrawing">
    <cdr:from>
      <cdr:x>0.23333</cdr:x>
      <cdr:y>0.00404</cdr:y>
    </cdr:from>
    <cdr:to>
      <cdr:x>0.70277</cdr:x>
      <cdr:y>0.06799</cdr:y>
    </cdr:to>
    <cdr:sp macro="" textlink="">
      <cdr:nvSpPr>
        <cdr:cNvPr id="2" name="Title 2">
          <a:extLst xmlns:a="http://schemas.openxmlformats.org/drawingml/2006/main">
            <a:ext uri="{FF2B5EF4-FFF2-40B4-BE49-F238E27FC236}">
              <a16:creationId xmlns:a16="http://schemas.microsoft.com/office/drawing/2014/main" id="{2C511F27-C57D-A398-4D39-45838AB8CCED}"/>
            </a:ext>
          </a:extLst>
        </cdr:cNvPr>
        <cdr:cNvSpPr>
          <a:spLocks xmlns:a="http://schemas.openxmlformats.org/drawingml/2006/main" noGrp="1"/>
        </cdr:cNvSpPr>
      </cdr:nvSpPr>
      <cdr:spPr bwMode="auto">
        <a:xfrm xmlns:a="http://schemas.openxmlformats.org/drawingml/2006/main">
          <a:off x="2133600" y="27709"/>
          <a:ext cx="4292570" cy="438582"/>
        </a:xfrm>
        <a:prstGeom xmlns:a="http://schemas.openxmlformats.org/drawingml/2006/main" prst="rect">
          <a:avLst/>
        </a:prstGeom>
        <a:solidFill xmlns:a="http://schemas.openxmlformats.org/drawingml/2006/main">
          <a:srgbClr val="6699FF">
            <a:alpha val="50000"/>
          </a:srgbClr>
        </a:solidFill>
        <a:ln xmlns:a="http://schemas.openxmlformats.org/drawingml/2006/main" w="19050">
          <a:solidFill>
            <a:schemeClr val="bg1"/>
          </a:solidFill>
          <a:miter lim="800000"/>
          <a:headEnd/>
          <a:tailEnd/>
        </a:ln>
      </cdr:spPr>
      <cdr:txBody>
        <a:bodyPr xmlns:a="http://schemas.openxmlformats.org/drawingml/2006/main" vert="horz" wrap="square" lIns="68580" tIns="34290" rIns="68580" bIns="34290" numCol="1" rtlCol="0" anchor="ctr" anchorCtr="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err="1">
              <a:solidFill>
                <a:schemeClr val="bg1"/>
              </a:solidFill>
              <a:effectLst>
                <a:outerShdw blurRad="38100" dist="38100" dir="2700000" algn="tl">
                  <a:srgbClr val="000000">
                    <a:alpha val="43137"/>
                  </a:srgbClr>
                </a:outerShdw>
              </a:effectLst>
              <a:latin typeface="Calibri" pitchFamily="34" charset="0"/>
              <a:ea typeface="+mn-ea"/>
              <a:cs typeface="+mn-cs"/>
            </a:rPr>
            <a:t>Situk</a:t>
          </a:r>
          <a:r>
            <a:rPr lang="en-US" sz="2400" b="1" dirty="0">
              <a:solidFill>
                <a:schemeClr val="bg1"/>
              </a:solidFill>
              <a:effectLst>
                <a:outerShdw blurRad="38100" dist="38100" dir="2700000" algn="tl">
                  <a:srgbClr val="000000">
                    <a:alpha val="43137"/>
                  </a:srgbClr>
                </a:outerShdw>
              </a:effectLst>
              <a:latin typeface="Calibri" pitchFamily="34" charset="0"/>
              <a:ea typeface="+mn-ea"/>
              <a:cs typeface="+mn-cs"/>
            </a:rPr>
            <a:t> River Mean Total Length</a:t>
          </a:r>
        </a:p>
      </cdr:txBody>
    </cdr:sp>
  </cdr:relSizeAnchor>
</c:userShapes>
</file>

<file path=ppt/drawings/drawing3.xml><?xml version="1.0" encoding="utf-8"?>
<c:userShapes xmlns:c="http://schemas.openxmlformats.org/drawingml/2006/chart">
  <cdr:relSizeAnchor xmlns:cdr="http://schemas.openxmlformats.org/drawingml/2006/chartDrawing">
    <cdr:from>
      <cdr:x>0.3</cdr:x>
      <cdr:y>0.03333</cdr:y>
    </cdr:from>
    <cdr:to>
      <cdr:x>0.75</cdr:x>
      <cdr:y>0.10626</cdr:y>
    </cdr:to>
    <cdr:sp macro="" textlink="">
      <cdr:nvSpPr>
        <cdr:cNvPr id="2" name="Title 2">
          <a:extLst xmlns:a="http://schemas.openxmlformats.org/drawingml/2006/main">
            <a:ext uri="{FF2B5EF4-FFF2-40B4-BE49-F238E27FC236}">
              <a16:creationId xmlns:a16="http://schemas.microsoft.com/office/drawing/2014/main" id="{C5A830D2-09F7-AC1C-FB33-060C84CC67FF}"/>
            </a:ext>
          </a:extLst>
        </cdr:cNvPr>
        <cdr:cNvSpPr>
          <a:spLocks xmlns:a="http://schemas.openxmlformats.org/drawingml/2006/main" noGrp="1"/>
        </cdr:cNvSpPr>
      </cdr:nvSpPr>
      <cdr:spPr bwMode="auto">
        <a:xfrm xmlns:a="http://schemas.openxmlformats.org/drawingml/2006/main">
          <a:off x="2743200" y="228600"/>
          <a:ext cx="4114800" cy="500137"/>
        </a:xfrm>
        <a:prstGeom xmlns:a="http://schemas.openxmlformats.org/drawingml/2006/main" prst="rect">
          <a:avLst/>
        </a:prstGeom>
        <a:solidFill xmlns:a="http://schemas.openxmlformats.org/drawingml/2006/main">
          <a:srgbClr val="6699FF">
            <a:alpha val="50000"/>
          </a:srgbClr>
        </a:solidFill>
        <a:ln xmlns:a="http://schemas.openxmlformats.org/drawingml/2006/main" w="19050">
          <a:solidFill>
            <a:schemeClr val="bg1"/>
          </a:solidFill>
          <a:miter lim="800000"/>
          <a:headEnd/>
          <a:tailEnd/>
        </a:ln>
      </cdr:spPr>
      <cdr:txBody>
        <a:bodyPr xmlns:a="http://schemas.openxmlformats.org/drawingml/2006/main" vert="horz" wrap="square" lIns="68580" tIns="34290" rIns="68580" bIns="34290" numCol="1" rtlCol="0" anchor="ctr" anchorCtr="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b="1" dirty="0" err="1">
              <a:solidFill>
                <a:schemeClr val="bg1"/>
              </a:solidFill>
              <a:effectLst>
                <a:outerShdw blurRad="38100" dist="38100" dir="2700000" algn="tl">
                  <a:srgbClr val="000000">
                    <a:alpha val="43137"/>
                  </a:srgbClr>
                </a:outerShdw>
              </a:effectLst>
              <a:latin typeface="Calibri" pitchFamily="34" charset="0"/>
              <a:ea typeface="+mn-ea"/>
              <a:cs typeface="+mn-cs"/>
            </a:rPr>
            <a:t>Sashin</a:t>
          </a:r>
          <a:r>
            <a:rPr lang="en-US" sz="2800" b="1" dirty="0">
              <a:solidFill>
                <a:schemeClr val="bg1"/>
              </a:solidFill>
              <a:effectLst>
                <a:outerShdw blurRad="38100" dist="38100" dir="2700000" algn="tl">
                  <a:srgbClr val="000000">
                    <a:alpha val="43137"/>
                  </a:srgbClr>
                </a:outerShdw>
              </a:effectLst>
              <a:latin typeface="Calibri" pitchFamily="34" charset="0"/>
              <a:ea typeface="+mn-ea"/>
              <a:cs typeface="+mn-cs"/>
            </a:rPr>
            <a:t> Creek Weir Counts</a:t>
          </a:r>
        </a:p>
      </cdr:txBody>
    </cdr:sp>
  </cdr:relSizeAnchor>
</c:userShapes>
</file>

<file path=ppt/drawings/drawing4.xml><?xml version="1.0" encoding="utf-8"?>
<c:userShapes xmlns:c="http://schemas.openxmlformats.org/drawingml/2006/chart">
  <cdr:relSizeAnchor xmlns:cdr="http://schemas.openxmlformats.org/drawingml/2006/chartDrawing">
    <cdr:from>
      <cdr:x>0.13333</cdr:x>
      <cdr:y>0.04425</cdr:y>
    </cdr:from>
    <cdr:to>
      <cdr:x>0.925</cdr:x>
      <cdr:y>0.14042</cdr:y>
    </cdr:to>
    <cdr:sp macro="" textlink="">
      <cdr:nvSpPr>
        <cdr:cNvPr id="2" name="Title 2">
          <a:extLst xmlns:a="http://schemas.openxmlformats.org/drawingml/2006/main">
            <a:ext uri="{FF2B5EF4-FFF2-40B4-BE49-F238E27FC236}">
              <a16:creationId xmlns:a16="http://schemas.microsoft.com/office/drawing/2014/main" id="{D6DCDBA1-6AC3-8C5D-9685-B2A8D3D3B577}"/>
            </a:ext>
          </a:extLst>
        </cdr:cNvPr>
        <cdr:cNvSpPr>
          <a:spLocks xmlns:a="http://schemas.openxmlformats.org/drawingml/2006/main" noGrp="1"/>
        </cdr:cNvSpPr>
      </cdr:nvSpPr>
      <cdr:spPr bwMode="auto">
        <a:xfrm xmlns:a="http://schemas.openxmlformats.org/drawingml/2006/main">
          <a:off x="1219200" y="159327"/>
          <a:ext cx="7239000" cy="346249"/>
        </a:xfrm>
        <a:prstGeom xmlns:a="http://schemas.openxmlformats.org/drawingml/2006/main" prst="rect">
          <a:avLst/>
        </a:prstGeom>
        <a:solidFill xmlns:a="http://schemas.openxmlformats.org/drawingml/2006/main">
          <a:srgbClr val="6699FF">
            <a:alpha val="50000"/>
          </a:srgbClr>
        </a:solidFill>
        <a:ln xmlns:a="http://schemas.openxmlformats.org/drawingml/2006/main" w="19050">
          <a:solidFill>
            <a:schemeClr val="bg1"/>
          </a:solidFill>
          <a:miter lim="800000"/>
          <a:headEnd/>
          <a:tailEnd/>
        </a:ln>
      </cdr:spPr>
      <cdr:txBody>
        <a:bodyPr xmlns:a="http://schemas.openxmlformats.org/drawingml/2006/main" vert="horz" wrap="square" lIns="68580" tIns="34290" rIns="68580" bIns="34290" numCol="1" rtlCol="0" anchor="ctr" anchorCtr="0" compatLnSpc="1">
          <a:prstTxWarp prst="textNoShape">
            <a:avLst/>
          </a:prstTxWarp>
          <a:spAutoFit/>
        </a:bodyPr>
        <a:lstStyle xmlns:a="http://schemas.openxmlformats.org/drawingml/2006/main">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xmlns:a="http://schemas.openxmlformats.org/drawingml/2006/main">
          <a:pPr algn="ctr" rtl="0">
            <a:defRPr sz="2128" b="1" i="0" u="none" strike="noStrike" kern="1200" spc="100" baseline="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en-US" sz="1800" dirty="0"/>
            <a:t>Sport Catch and Harvest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3067050" cy="466725"/>
          </a:xfrm>
          <a:prstGeom prst="rect">
            <a:avLst/>
          </a:prstGeom>
          <a:noFill/>
          <a:ln w="9525">
            <a:noFill/>
            <a:miter lim="800000"/>
            <a:headEnd/>
            <a:tailEnd/>
          </a:ln>
          <a:effectLst/>
        </p:spPr>
        <p:txBody>
          <a:bodyPr vert="horz" wrap="square" lIns="94658" tIns="47330" rIns="94658" bIns="47330" numCol="1" anchor="t" anchorCtr="0" compatLnSpc="1">
            <a:prstTxWarp prst="textNoShape">
              <a:avLst/>
            </a:prstTxWarp>
          </a:bodyPr>
          <a:lstStyle>
            <a:lvl1pPr defTabSz="946150" eaLnBrk="1" hangingPunct="1">
              <a:defRPr sz="1200" b="1" smtClean="0">
                <a:solidFill>
                  <a:schemeClr val="tx2"/>
                </a:solidFill>
                <a:latin typeface="Times New Roman" pitchFamily="18" charset="0"/>
              </a:defRPr>
            </a:lvl1pPr>
          </a:lstStyle>
          <a:p>
            <a:pPr>
              <a:defRPr/>
            </a:pPr>
            <a:endParaRPr lang="en-US"/>
          </a:p>
        </p:txBody>
      </p:sp>
      <p:sp>
        <p:nvSpPr>
          <p:cNvPr id="106499" name="Rectangle 3"/>
          <p:cNvSpPr>
            <a:spLocks noGrp="1" noChangeArrowheads="1"/>
          </p:cNvSpPr>
          <p:nvPr>
            <p:ph type="dt" sz="quarter" idx="1"/>
          </p:nvPr>
        </p:nvSpPr>
        <p:spPr bwMode="auto">
          <a:xfrm>
            <a:off x="4010025" y="0"/>
            <a:ext cx="3067050" cy="466725"/>
          </a:xfrm>
          <a:prstGeom prst="rect">
            <a:avLst/>
          </a:prstGeom>
          <a:noFill/>
          <a:ln w="9525">
            <a:noFill/>
            <a:miter lim="800000"/>
            <a:headEnd/>
            <a:tailEnd/>
          </a:ln>
          <a:effectLst/>
        </p:spPr>
        <p:txBody>
          <a:bodyPr vert="horz" wrap="square" lIns="94658" tIns="47330" rIns="94658" bIns="47330" numCol="1" anchor="t" anchorCtr="0" compatLnSpc="1">
            <a:prstTxWarp prst="textNoShape">
              <a:avLst/>
            </a:prstTxWarp>
          </a:bodyPr>
          <a:lstStyle>
            <a:lvl1pPr algn="r" defTabSz="946150" eaLnBrk="1" hangingPunct="1">
              <a:defRPr sz="1200" b="1" smtClean="0">
                <a:solidFill>
                  <a:schemeClr val="tx2"/>
                </a:solidFill>
                <a:latin typeface="Times New Roman" pitchFamily="18" charset="0"/>
              </a:defRPr>
            </a:lvl1pPr>
          </a:lstStyle>
          <a:p>
            <a:pPr>
              <a:defRPr/>
            </a:pPr>
            <a:endParaRPr lang="en-US"/>
          </a:p>
        </p:txBody>
      </p:sp>
      <p:sp>
        <p:nvSpPr>
          <p:cNvPr id="106500" name="Rectangle 4"/>
          <p:cNvSpPr>
            <a:spLocks noGrp="1" noChangeArrowheads="1"/>
          </p:cNvSpPr>
          <p:nvPr>
            <p:ph type="ftr" sz="quarter" idx="2"/>
          </p:nvPr>
        </p:nvSpPr>
        <p:spPr bwMode="auto">
          <a:xfrm>
            <a:off x="0" y="8896350"/>
            <a:ext cx="3067050" cy="466725"/>
          </a:xfrm>
          <a:prstGeom prst="rect">
            <a:avLst/>
          </a:prstGeom>
          <a:noFill/>
          <a:ln w="9525">
            <a:noFill/>
            <a:miter lim="800000"/>
            <a:headEnd/>
            <a:tailEnd/>
          </a:ln>
          <a:effectLst/>
        </p:spPr>
        <p:txBody>
          <a:bodyPr vert="horz" wrap="square" lIns="94658" tIns="47330" rIns="94658" bIns="47330" numCol="1" anchor="b" anchorCtr="0" compatLnSpc="1">
            <a:prstTxWarp prst="textNoShape">
              <a:avLst/>
            </a:prstTxWarp>
          </a:bodyPr>
          <a:lstStyle>
            <a:lvl1pPr defTabSz="946150" eaLnBrk="1" hangingPunct="1">
              <a:defRPr sz="1200" b="1" smtClean="0">
                <a:solidFill>
                  <a:schemeClr val="tx2"/>
                </a:solidFill>
                <a:latin typeface="Times New Roman" pitchFamily="18" charset="0"/>
              </a:defRPr>
            </a:lvl1pPr>
          </a:lstStyle>
          <a:p>
            <a:pPr>
              <a:defRPr/>
            </a:pPr>
            <a:endParaRPr lang="en-US"/>
          </a:p>
        </p:txBody>
      </p:sp>
      <p:sp>
        <p:nvSpPr>
          <p:cNvPr id="106501" name="Rectangle 5"/>
          <p:cNvSpPr>
            <a:spLocks noGrp="1" noChangeArrowheads="1"/>
          </p:cNvSpPr>
          <p:nvPr>
            <p:ph type="sldNum" sz="quarter" idx="3"/>
          </p:nvPr>
        </p:nvSpPr>
        <p:spPr bwMode="auto">
          <a:xfrm>
            <a:off x="4010025" y="8896350"/>
            <a:ext cx="3067050" cy="466725"/>
          </a:xfrm>
          <a:prstGeom prst="rect">
            <a:avLst/>
          </a:prstGeom>
          <a:noFill/>
          <a:ln w="9525">
            <a:noFill/>
            <a:miter lim="800000"/>
            <a:headEnd/>
            <a:tailEnd/>
          </a:ln>
          <a:effectLst/>
        </p:spPr>
        <p:txBody>
          <a:bodyPr vert="horz" wrap="square" lIns="94658" tIns="47330" rIns="94658" bIns="47330" numCol="1" anchor="b" anchorCtr="0" compatLnSpc="1">
            <a:prstTxWarp prst="textNoShape">
              <a:avLst/>
            </a:prstTxWarp>
          </a:bodyPr>
          <a:lstStyle>
            <a:lvl1pPr algn="r" defTabSz="946150" eaLnBrk="1" hangingPunct="1">
              <a:defRPr sz="1200" b="1" smtClean="0">
                <a:solidFill>
                  <a:schemeClr val="tx2"/>
                </a:solidFill>
                <a:latin typeface="Times New Roman" pitchFamily="18" charset="0"/>
              </a:defRPr>
            </a:lvl1pPr>
          </a:lstStyle>
          <a:p>
            <a:pPr>
              <a:defRPr/>
            </a:pPr>
            <a:fld id="{623C6F87-20ED-458F-A764-F7C34191ABED}"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67050" cy="466725"/>
          </a:xfrm>
          <a:prstGeom prst="rect">
            <a:avLst/>
          </a:prstGeom>
          <a:noFill/>
          <a:ln w="9525">
            <a:noFill/>
            <a:miter lim="800000"/>
            <a:headEnd/>
            <a:tailEnd/>
          </a:ln>
          <a:effectLst/>
        </p:spPr>
        <p:txBody>
          <a:bodyPr vert="horz" wrap="square" lIns="94658" tIns="47330" rIns="94658" bIns="47330" numCol="1" anchor="t" anchorCtr="0" compatLnSpc="1">
            <a:prstTxWarp prst="textNoShape">
              <a:avLst/>
            </a:prstTxWarp>
          </a:bodyPr>
          <a:lstStyle>
            <a:lvl1pPr defTabSz="946150" eaLnBrk="1" hangingPunct="1">
              <a:defRPr sz="1200" smtClean="0">
                <a:latin typeface="Times New Roman" pitchFamily="18" charset="0"/>
              </a:defRPr>
            </a:lvl1pPr>
          </a:lstStyle>
          <a:p>
            <a:pPr>
              <a:defRPr/>
            </a:pPr>
            <a:endParaRPr lang="en-US"/>
          </a:p>
        </p:txBody>
      </p:sp>
      <p:sp>
        <p:nvSpPr>
          <p:cNvPr id="7171" name="Rectangle 3"/>
          <p:cNvSpPr>
            <a:spLocks noGrp="1" noChangeArrowheads="1"/>
          </p:cNvSpPr>
          <p:nvPr>
            <p:ph type="dt" idx="1"/>
          </p:nvPr>
        </p:nvSpPr>
        <p:spPr bwMode="auto">
          <a:xfrm>
            <a:off x="4010025" y="0"/>
            <a:ext cx="3067050" cy="466725"/>
          </a:xfrm>
          <a:prstGeom prst="rect">
            <a:avLst/>
          </a:prstGeom>
          <a:noFill/>
          <a:ln w="9525">
            <a:noFill/>
            <a:miter lim="800000"/>
            <a:headEnd/>
            <a:tailEnd/>
          </a:ln>
          <a:effectLst/>
        </p:spPr>
        <p:txBody>
          <a:bodyPr vert="horz" wrap="square" lIns="94658" tIns="47330" rIns="94658" bIns="47330" numCol="1" anchor="t" anchorCtr="0" compatLnSpc="1">
            <a:prstTxWarp prst="textNoShape">
              <a:avLst/>
            </a:prstTxWarp>
          </a:bodyPr>
          <a:lstStyle>
            <a:lvl1pPr algn="r" defTabSz="946150" eaLnBrk="1" hangingPunct="1">
              <a:defRPr sz="1200" smtClean="0">
                <a:latin typeface="Times New Roman" pitchFamily="18" charset="0"/>
              </a:defRPr>
            </a:lvl1pPr>
          </a:lstStyle>
          <a:p>
            <a:pPr>
              <a:defRPr/>
            </a:pPr>
            <a:endParaRPr lang="en-US"/>
          </a:p>
        </p:txBody>
      </p:sp>
      <p:sp>
        <p:nvSpPr>
          <p:cNvPr id="30724" name="Rectangle 4"/>
          <p:cNvSpPr>
            <a:spLocks noGrp="1" noRot="1" noChangeAspect="1" noChangeArrowheads="1" noTextEdit="1"/>
          </p:cNvSpPr>
          <p:nvPr>
            <p:ph type="sldImg" idx="2"/>
          </p:nvPr>
        </p:nvSpPr>
        <p:spPr bwMode="auto">
          <a:xfrm>
            <a:off x="1200150" y="703263"/>
            <a:ext cx="4681538" cy="35115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42975" y="4448175"/>
            <a:ext cx="5191125" cy="4211638"/>
          </a:xfrm>
          <a:prstGeom prst="rect">
            <a:avLst/>
          </a:prstGeom>
          <a:noFill/>
          <a:ln w="9525">
            <a:noFill/>
            <a:miter lim="800000"/>
            <a:headEnd/>
            <a:tailEnd/>
          </a:ln>
          <a:effectLst/>
        </p:spPr>
        <p:txBody>
          <a:bodyPr vert="horz" wrap="square" lIns="94658" tIns="47330" rIns="94658" bIns="4733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896350"/>
            <a:ext cx="3067050" cy="466725"/>
          </a:xfrm>
          <a:prstGeom prst="rect">
            <a:avLst/>
          </a:prstGeom>
          <a:noFill/>
          <a:ln w="9525">
            <a:noFill/>
            <a:miter lim="800000"/>
            <a:headEnd/>
            <a:tailEnd/>
          </a:ln>
          <a:effectLst/>
        </p:spPr>
        <p:txBody>
          <a:bodyPr vert="horz" wrap="square" lIns="94658" tIns="47330" rIns="94658" bIns="47330" numCol="1" anchor="b" anchorCtr="0" compatLnSpc="1">
            <a:prstTxWarp prst="textNoShape">
              <a:avLst/>
            </a:prstTxWarp>
          </a:bodyPr>
          <a:lstStyle>
            <a:lvl1pPr defTabSz="946150" eaLnBrk="1" hangingPunct="1">
              <a:defRPr sz="1200" smtClean="0">
                <a:latin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4010025" y="8896350"/>
            <a:ext cx="3067050" cy="466725"/>
          </a:xfrm>
          <a:prstGeom prst="rect">
            <a:avLst/>
          </a:prstGeom>
          <a:noFill/>
          <a:ln w="9525">
            <a:noFill/>
            <a:miter lim="800000"/>
            <a:headEnd/>
            <a:tailEnd/>
          </a:ln>
          <a:effectLst/>
        </p:spPr>
        <p:txBody>
          <a:bodyPr vert="horz" wrap="square" lIns="94658" tIns="47330" rIns="94658" bIns="47330" numCol="1" anchor="b" anchorCtr="0" compatLnSpc="1">
            <a:prstTxWarp prst="textNoShape">
              <a:avLst/>
            </a:prstTxWarp>
          </a:bodyPr>
          <a:lstStyle>
            <a:lvl1pPr algn="r" defTabSz="946150" eaLnBrk="1" hangingPunct="1">
              <a:defRPr sz="1200" smtClean="0">
                <a:latin typeface="Times New Roman" pitchFamily="18" charset="0"/>
              </a:defRPr>
            </a:lvl1pPr>
          </a:lstStyle>
          <a:p>
            <a:pPr>
              <a:defRPr/>
            </a:pPr>
            <a:fld id="{FDBC95CC-3CF9-4D41-8C55-05735F1F362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74486-2081-4AAF-B445-76C2E868F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122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4 weirs on Kodiak that count emigrating </a:t>
            </a:r>
            <a:r>
              <a:rPr lang="en-US" dirty="0" err="1"/>
              <a:t>kelt</a:t>
            </a:r>
            <a:r>
              <a:rPr lang="en-US" dirty="0"/>
              <a:t> steelhead. Based on timing of weir installation in early summer, to count salmon, we understand that these are minimum counts and serve as </a:t>
            </a:r>
            <a:r>
              <a:rPr lang="en-US" dirty="0" err="1"/>
              <a:t>indexs</a:t>
            </a:r>
            <a:r>
              <a:rPr lang="en-US" dirty="0"/>
              <a:t> of steelhead abundance. The Division of Sport Fish considers the Karluk and </a:t>
            </a:r>
            <a:r>
              <a:rPr lang="en-US" dirty="0" err="1"/>
              <a:t>Ayakulik</a:t>
            </a:r>
            <a:r>
              <a:rPr lang="en-US" dirty="0"/>
              <a:t> weirs as the best indicators of steelhead population trends. Difficult to see any population trends among these weirs with the exception of 2022 which had a downward trend of counts less than the median. We know these are minimum counts of steelhead abundance due to weir timing and mortality of </a:t>
            </a:r>
            <a:r>
              <a:rPr lang="en-US" dirty="0" err="1"/>
              <a:t>inriver</a:t>
            </a:r>
            <a:r>
              <a:rPr lang="en-US" dirty="0"/>
              <a:t> spawning fish. A mark-recapture study conducted on the Karluk in 2019 estimated a spawning population of 7,952 steelhead compared to a weir count of 2,877 </a:t>
            </a:r>
            <a:r>
              <a:rPr lang="en-US" dirty="0" err="1"/>
              <a:t>kelts</a:t>
            </a:r>
            <a:r>
              <a:rPr lang="en-US" dirty="0"/>
              <a:t> with a 37% survival of spawning steelhead. This mark-recapture estimate is similar to a range of estimates estimated from 1992-97. </a:t>
            </a:r>
          </a:p>
        </p:txBody>
      </p:sp>
      <p:sp>
        <p:nvSpPr>
          <p:cNvPr id="4" name="Slide Number Placeholder 3"/>
          <p:cNvSpPr>
            <a:spLocks noGrp="1"/>
          </p:cNvSpPr>
          <p:nvPr>
            <p:ph type="sldNum" sz="quarter" idx="5"/>
          </p:nvPr>
        </p:nvSpPr>
        <p:spPr/>
        <p:txBody>
          <a:bodyPr/>
          <a:lstStyle/>
          <a:p>
            <a:pPr>
              <a:defRPr/>
            </a:pPr>
            <a:fld id="{FDBC95CC-3CF9-4D41-8C55-05735F1F3621}" type="slidenum">
              <a:rPr lang="en-US" smtClean="0"/>
              <a:pPr>
                <a:defRPr/>
              </a:pPr>
              <a:t>10</a:t>
            </a:fld>
            <a:endParaRPr lang="en-US"/>
          </a:p>
        </p:txBody>
      </p:sp>
    </p:spTree>
    <p:extLst>
      <p:ext uri="{BB962C8B-B14F-4D97-AF65-F5344CB8AC3E}">
        <p14:creationId xmlns:p14="http://schemas.microsoft.com/office/powerpoint/2010/main" val="101219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steelhead population assessment used in Alaska are snorkel surveys which occur in SE AK.</a:t>
            </a:r>
          </a:p>
        </p:txBody>
      </p:sp>
      <p:sp>
        <p:nvSpPr>
          <p:cNvPr id="4" name="Slide Number Placeholder 3"/>
          <p:cNvSpPr>
            <a:spLocks noGrp="1"/>
          </p:cNvSpPr>
          <p:nvPr>
            <p:ph type="sldNum" sz="quarter" idx="5"/>
          </p:nvPr>
        </p:nvSpPr>
        <p:spPr/>
        <p:txBody>
          <a:bodyPr/>
          <a:lstStyle/>
          <a:p>
            <a:pPr>
              <a:defRPr/>
            </a:pPr>
            <a:fld id="{FDBC95CC-3CF9-4D41-8C55-05735F1F3621}" type="slidenum">
              <a:rPr lang="en-US" smtClean="0"/>
              <a:pPr>
                <a:defRPr/>
              </a:pPr>
              <a:t>11</a:t>
            </a:fld>
            <a:endParaRPr lang="en-US"/>
          </a:p>
        </p:txBody>
      </p:sp>
    </p:spTree>
    <p:extLst>
      <p:ext uri="{BB962C8B-B14F-4D97-AF65-F5344CB8AC3E}">
        <p14:creationId xmlns:p14="http://schemas.microsoft.com/office/powerpoint/2010/main" val="4198442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Times New Roman" panose="02020603050405020304" pitchFamily="18" charset="0"/>
              </a:rPr>
              <a:t>Conduct snorkel surveys to enumerate adult steelhead during times of peak abundance within established areas of 10 previously selected index streams within Southeast Alaska.  Attempt at least 3 surveys in April and May to determine peak count, where the highest count is bracketed between 2 lower counts. May have to do 4</a:t>
            </a:r>
            <a:r>
              <a:rPr lang="en-US" sz="1200" baseline="30000" dirty="0">
                <a:effectLst/>
                <a:latin typeface="Times New Roman" panose="02020603050405020304" pitchFamily="18" charset="0"/>
                <a:ea typeface="Times New Roman" panose="02020603050405020304" pitchFamily="18" charset="0"/>
              </a:rPr>
              <a:t>th</a:t>
            </a:r>
            <a:r>
              <a:rPr lang="en-US" sz="1200" dirty="0">
                <a:effectLst/>
                <a:latin typeface="Times New Roman" panose="02020603050405020304" pitchFamily="18" charset="0"/>
                <a:ea typeface="Times New Roman" panose="02020603050405020304" pitchFamily="18" charset="0"/>
              </a:rPr>
              <a:t> count. Up to local bio to determine when to start surveying but need good survey conditions such as low water for effective counts. </a:t>
            </a:r>
            <a:r>
              <a:rPr lang="en-US" sz="1200" dirty="0"/>
              <a:t>When peak counts not available there are still often unbracketed high counts, which can be useful as well. </a:t>
            </a:r>
            <a:r>
              <a:rPr lang="en-US" sz="1200" dirty="0">
                <a:effectLst/>
                <a:latin typeface="Times New Roman" panose="02020603050405020304" pitchFamily="18" charset="0"/>
                <a:ea typeface="Times New Roman" panose="02020603050405020304" pitchFamily="18" charset="0"/>
              </a:rPr>
              <a:t>Water Temp for </a:t>
            </a:r>
            <a:r>
              <a:rPr lang="en-US" sz="1200" dirty="0" err="1">
                <a:effectLst/>
                <a:latin typeface="Times New Roman" panose="02020603050405020304" pitchFamily="18" charset="0"/>
                <a:ea typeface="Times New Roman" panose="02020603050405020304" pitchFamily="18" charset="0"/>
              </a:rPr>
              <a:t>longterm</a:t>
            </a:r>
            <a:r>
              <a:rPr lang="en-US" sz="1200" dirty="0">
                <a:effectLst/>
                <a:latin typeface="Times New Roman" panose="02020603050405020304" pitchFamily="18" charset="0"/>
                <a:ea typeface="Times New Roman" panose="02020603050405020304" pitchFamily="18" charset="0"/>
              </a:rPr>
              <a:t> monitoring. </a:t>
            </a:r>
            <a:endParaRPr lang="en-US" dirty="0"/>
          </a:p>
        </p:txBody>
      </p:sp>
      <p:sp>
        <p:nvSpPr>
          <p:cNvPr id="4" name="Slide Number Placeholder 3"/>
          <p:cNvSpPr>
            <a:spLocks noGrp="1"/>
          </p:cNvSpPr>
          <p:nvPr>
            <p:ph type="sldNum" sz="quarter" idx="5"/>
          </p:nvPr>
        </p:nvSpPr>
        <p:spPr/>
        <p:txBody>
          <a:bodyPr/>
          <a:lstStyle/>
          <a:p>
            <a:pPr>
              <a:defRPr/>
            </a:pPr>
            <a:fld id="{FDBC95CC-3CF9-4D41-8C55-05735F1F3621}" type="slidenum">
              <a:rPr lang="en-US" smtClean="0"/>
              <a:pPr>
                <a:defRPr/>
              </a:pPr>
              <a:t>12</a:t>
            </a:fld>
            <a:endParaRPr lang="en-US"/>
          </a:p>
        </p:txBody>
      </p:sp>
    </p:spTree>
    <p:extLst>
      <p:ext uri="{BB962C8B-B14F-4D97-AF65-F5344CB8AC3E}">
        <p14:creationId xmlns:p14="http://schemas.microsoft.com/office/powerpoint/2010/main" val="89928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long-term dataset with good quality and consistent data collection through 2019. Peak counts are highlighted in light gray. Covid, budget cuts to travel, staffing issues and lack of air taxis has impacted counts since 2020 with some streams not surveyed and only 4 peak counts.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74486-2081-4AAF-B445-76C2E868F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320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When all peak counts are examined collectively the resulting </a:t>
            </a:r>
            <a:r>
              <a:rPr lang="en-US" sz="1800" b="1" dirty="0">
                <a:effectLst/>
                <a:latin typeface="Times New Roman" panose="02020603050405020304" pitchFamily="18" charset="0"/>
                <a:ea typeface="Times New Roman" panose="02020603050405020304" pitchFamily="18" charset="0"/>
              </a:rPr>
              <a:t>median trend line in red. </a:t>
            </a:r>
            <a:r>
              <a:rPr lang="en-US" sz="1800" dirty="0">
                <a:effectLst/>
                <a:latin typeface="Times New Roman" panose="02020603050405020304" pitchFamily="18" charset="0"/>
                <a:ea typeface="Times New Roman" panose="02020603050405020304" pitchFamily="18" charset="0"/>
              </a:rPr>
              <a:t>There is a clear decline in count numbers from 2019-2022 and the few peak counts achieved in 2020-22 were below the median peak counts and historically low. </a:t>
            </a:r>
          </a:p>
          <a:p>
            <a:endParaRPr lang="en-US" sz="1800" b="0" i="0" dirty="0">
              <a:solidFill>
                <a:srgbClr val="4D5968"/>
              </a:solidFill>
              <a:effectLst/>
              <a:latin typeface="Times New Roman" panose="02020603050405020304" pitchFamily="18" charset="0"/>
            </a:endParaRPr>
          </a:p>
          <a:p>
            <a:endParaRPr lang="en-US" sz="1800" b="0" i="0" dirty="0">
              <a:solidFill>
                <a:srgbClr val="4D5968"/>
              </a:solidFill>
              <a:effectLst/>
              <a:latin typeface="Times New Roman" panose="02020603050405020304" pitchFamily="18" charset="0"/>
            </a:endParaRPr>
          </a:p>
          <a:p>
            <a:r>
              <a:rPr lang="en-US" b="0" i="0" dirty="0">
                <a:solidFill>
                  <a:srgbClr val="4D5968"/>
                </a:solidFill>
                <a:effectLst/>
                <a:latin typeface="Nunito Sans" pitchFamily="2" charset="0"/>
              </a:rPr>
              <a:t>The median is the middle number and is sometimes used as opposed to the average or the mean when the data sets have outliers in the sequence that can lead to the skewness of the average of the values.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74486-2081-4AAF-B445-76C2E868F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848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we’ve done a good job of documenting peak counts, but due to reasons explained earlier peak counts are not achieved all years, such as 2020-22. </a:t>
            </a:r>
            <a:r>
              <a:rPr lang="en-US" sz="1800" dirty="0">
                <a:effectLst/>
                <a:latin typeface="Times New Roman" panose="02020603050405020304" pitchFamily="18" charset="0"/>
                <a:ea typeface="Times New Roman" panose="02020603050405020304" pitchFamily="18" charset="0"/>
              </a:rPr>
              <a:t>A high count may have been conducted at the appropriate time and under good conditions but was excluded from trend analysis because extenuating circumstances prevented 3 surveys from being conducted. When quality high counts are included into the regional trend line we see the same pattern as only using peak counts indicating that there is utility in using good quality high counts to monitor steelhead abundance trends.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74486-2081-4AAF-B445-76C2E868F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50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 is a broad geographic area, 600 miles from Yakutat to POW, but </a:t>
            </a:r>
            <a:r>
              <a:rPr lang="en-US" dirty="0" err="1"/>
              <a:t>Situk</a:t>
            </a:r>
            <a:r>
              <a:rPr lang="en-US" dirty="0"/>
              <a:t> weir and regional snorkel count trends indicate a similar regional trend line with the period of high productivity in mid 2000s and downward population trend in recent years.</a:t>
            </a:r>
          </a:p>
        </p:txBody>
      </p:sp>
      <p:sp>
        <p:nvSpPr>
          <p:cNvPr id="4" name="Slide Number Placeholder 3"/>
          <p:cNvSpPr>
            <a:spLocks noGrp="1"/>
          </p:cNvSpPr>
          <p:nvPr>
            <p:ph type="sldNum" sz="quarter" idx="5"/>
          </p:nvPr>
        </p:nvSpPr>
        <p:spPr/>
        <p:txBody>
          <a:bodyPr/>
          <a:lstStyle/>
          <a:p>
            <a:pPr>
              <a:defRPr/>
            </a:pPr>
            <a:fld id="{FDBC95CC-3CF9-4D41-8C55-05735F1F3621}" type="slidenum">
              <a:rPr lang="en-US" smtClean="0"/>
              <a:pPr>
                <a:defRPr/>
              </a:pPr>
              <a:t>16</a:t>
            </a:fld>
            <a:endParaRPr lang="en-US"/>
          </a:p>
        </p:txBody>
      </p:sp>
    </p:spTree>
    <p:extLst>
      <p:ext uri="{BB962C8B-B14F-4D97-AF65-F5344CB8AC3E}">
        <p14:creationId xmlns:p14="http://schemas.microsoft.com/office/powerpoint/2010/main" val="2103108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264C81B-F1DA-43E9-B6BE-F239C32A49CC}" type="slidenum">
              <a:rPr lang="en-US"/>
              <a:pPr/>
              <a:t>17</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solidFill>
                  <a:srgbClr val="003366"/>
                </a:solidFill>
                <a:latin typeface="Arial Unicode MS" pitchFamily="34" charset="-128"/>
                <a:ea typeface="Arial Unicode MS" pitchFamily="34" charset="-128"/>
                <a:cs typeface="Arial Unicode MS" pitchFamily="34" charset="-128"/>
              </a:rPr>
              <a:t>Alaska also monitors and manages based on fisheries catch/harvest information, which I’ll go over next. </a:t>
            </a:r>
          </a:p>
          <a:p>
            <a:pPr eaLnBrk="1" hangingPunct="1"/>
            <a:endParaRPr lang="en-US" dirty="0"/>
          </a:p>
          <a:p>
            <a:pPr eaLnBrk="1" hangingPunct="1"/>
            <a:r>
              <a:rPr lang="en-US" dirty="0"/>
              <a:t>Two Alaska Administrative Codes guide management of steelhead and trout in Alaska.</a:t>
            </a:r>
          </a:p>
          <a:p>
            <a:pPr eaLnBrk="1" hangingPunct="1"/>
            <a:endParaRPr lang="en-US" dirty="0"/>
          </a:p>
          <a:p>
            <a:pPr eaLnBrk="1" hangingPunct="1"/>
            <a:r>
              <a:rPr lang="en-US" dirty="0"/>
              <a:t>Optimal Sustained Yield where steelhead/trout populations managed for benefits other than maximum sustained yield such as quality of experience, diversity of opportunity, conservative harvest and economic benefits for the State of Alaska.</a:t>
            </a:r>
          </a:p>
        </p:txBody>
      </p:sp>
    </p:spTree>
    <p:extLst>
      <p:ext uri="{BB962C8B-B14F-4D97-AF65-F5344CB8AC3E}">
        <p14:creationId xmlns:p14="http://schemas.microsoft.com/office/powerpoint/2010/main" val="1564017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solidFill>
                  <a:srgbClr val="003366"/>
                </a:solidFill>
                <a:latin typeface="Arial Unicode MS" pitchFamily="34" charset="-128"/>
                <a:ea typeface="Arial Unicode MS" pitchFamily="34" charset="-128"/>
                <a:cs typeface="Arial Unicode MS" pitchFamily="34" charset="-128"/>
              </a:rPr>
              <a:t>Sport fishing regulations are conservative statewide but vary by region.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solidFill>
                  <a:srgbClr val="FF0000"/>
                </a:solidFill>
                <a:latin typeface="Arial Unicode MS" pitchFamily="34" charset="-128"/>
                <a:ea typeface="Arial Unicode MS" pitchFamily="34" charset="-128"/>
                <a:cs typeface="Arial Unicode MS" pitchFamily="34" charset="-128"/>
              </a:rPr>
              <a:t>In SC Alaska</a:t>
            </a:r>
            <a:r>
              <a:rPr lang="en-US" dirty="0">
                <a:solidFill>
                  <a:srgbClr val="003366"/>
                </a:solidFill>
                <a:latin typeface="Arial Unicode MS" pitchFamily="34" charset="-128"/>
                <a:ea typeface="Arial Unicode MS" pitchFamily="34" charset="-128"/>
                <a:cs typeface="Arial Unicode MS" pitchFamily="34" charset="-128"/>
              </a:rPr>
              <a:t>, anglers may only harvest 2 steelhead/cutthroat over 20 inches annually with no minimum size limit.  Several popular steelhead streams on the Kenai </a:t>
            </a:r>
            <a:r>
              <a:rPr lang="en-US" dirty="0" err="1">
                <a:solidFill>
                  <a:srgbClr val="003366"/>
                </a:solidFill>
                <a:latin typeface="Arial Unicode MS" pitchFamily="34" charset="-128"/>
                <a:ea typeface="Arial Unicode MS" pitchFamily="34" charset="-128"/>
                <a:cs typeface="Arial Unicode MS" pitchFamily="34" charset="-128"/>
              </a:rPr>
              <a:t>Penninsula</a:t>
            </a:r>
            <a:r>
              <a:rPr lang="en-US" dirty="0">
                <a:solidFill>
                  <a:srgbClr val="003366"/>
                </a:solidFill>
                <a:latin typeface="Arial Unicode MS" pitchFamily="34" charset="-128"/>
                <a:ea typeface="Arial Unicode MS" pitchFamily="34" charset="-128"/>
                <a:cs typeface="Arial Unicode MS" pitchFamily="34" charset="-128"/>
              </a:rPr>
              <a:t> are closed to retention, </a:t>
            </a:r>
            <a:r>
              <a:rPr lang="en-US" dirty="0" err="1">
                <a:solidFill>
                  <a:srgbClr val="003366"/>
                </a:solidFill>
                <a:latin typeface="Arial Unicode MS" pitchFamily="34" charset="-128"/>
                <a:ea typeface="Arial Unicode MS" pitchFamily="34" charset="-128"/>
                <a:cs typeface="Arial Unicode MS" pitchFamily="34" charset="-128"/>
              </a:rPr>
              <a:t>ie</a:t>
            </a:r>
            <a:r>
              <a:rPr lang="en-US" dirty="0">
                <a:solidFill>
                  <a:srgbClr val="003366"/>
                </a:solidFill>
                <a:latin typeface="Arial Unicode MS" pitchFamily="34" charset="-128"/>
                <a:ea typeface="Arial Unicode MS" pitchFamily="34" charset="-128"/>
                <a:cs typeface="Arial Unicode MS" pitchFamily="34" charset="-128"/>
              </a:rPr>
              <a:t>. catch and release only.</a:t>
            </a:r>
            <a:r>
              <a:rPr lang="en-US" dirty="0">
                <a:cs typeface="Times New Roman" pitchFamily="18" charset="0"/>
              </a:rPr>
              <a:t> Kodiak Island and the Alaska Peninsula are similar but some streams are managed as catch and release fisheries.</a:t>
            </a:r>
            <a:r>
              <a:rPr lang="en-US" dirty="0"/>
              <a:t> </a:t>
            </a:r>
            <a:endParaRPr lang="en-US" dirty="0">
              <a:solidFill>
                <a:srgbClr val="003366"/>
              </a:solidFill>
              <a:latin typeface="Arial Unicode MS" pitchFamily="34" charset="-128"/>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solidFill>
                <a:srgbClr val="003366"/>
              </a:solidFill>
              <a:latin typeface="Arial Unicode MS" pitchFamily="34" charset="-128"/>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solidFill>
                  <a:srgbClr val="003366"/>
                </a:solidFill>
                <a:latin typeface="Arial Unicode MS" pitchFamily="34" charset="-128"/>
                <a:ea typeface="Arial Unicode MS" pitchFamily="34" charset="-128"/>
                <a:cs typeface="Arial Unicode MS" pitchFamily="34" charset="-128"/>
              </a:rPr>
              <a:t>In SE AK, A minimum size limit of 36 inches (916 mm) is estimated to protect 95 % of the population and anglers are limited to harvesting 2 steelhead per year and bait restrictions. A lot of drainages are managed as catch and release fisheries for steelhead.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eaLnBrk="1" hangingPunct="1"/>
            <a:r>
              <a:rPr lang="en-US" dirty="0"/>
              <a:t>The upper Copper River has a regional limit of 2 per day BUT is effectively catch and release only due to spawning area closures.</a:t>
            </a:r>
          </a:p>
          <a:p>
            <a:endParaRPr lang="en-US" dirty="0"/>
          </a:p>
        </p:txBody>
      </p:sp>
      <p:sp>
        <p:nvSpPr>
          <p:cNvPr id="4" name="Slide Number Placeholder 3"/>
          <p:cNvSpPr>
            <a:spLocks noGrp="1"/>
          </p:cNvSpPr>
          <p:nvPr>
            <p:ph type="sldNum" sz="quarter" idx="5"/>
          </p:nvPr>
        </p:nvSpPr>
        <p:spPr/>
        <p:txBody>
          <a:bodyPr/>
          <a:lstStyle/>
          <a:p>
            <a:pPr>
              <a:defRPr/>
            </a:pPr>
            <a:fld id="{FDBC95CC-3CF9-4D41-8C55-05735F1F3621}" type="slidenum">
              <a:rPr lang="en-US" smtClean="0"/>
              <a:pPr>
                <a:defRPr/>
              </a:pPr>
              <a:t>18</a:t>
            </a:fld>
            <a:endParaRPr lang="en-US"/>
          </a:p>
        </p:txBody>
      </p:sp>
    </p:spTree>
    <p:extLst>
      <p:ext uri="{BB962C8B-B14F-4D97-AF65-F5344CB8AC3E}">
        <p14:creationId xmlns:p14="http://schemas.microsoft.com/office/powerpoint/2010/main" val="1187157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solidFill>
                  <a:srgbClr val="003366"/>
                </a:solidFill>
                <a:latin typeface="Arial Unicode MS" pitchFamily="34" charset="-128"/>
                <a:ea typeface="Arial Unicode MS" pitchFamily="34" charset="-128"/>
                <a:cs typeface="Arial Unicode MS" pitchFamily="34" charset="-128"/>
              </a:rPr>
              <a:t>SWHS data which is survey sent out to a proportion of fishing license holders to obtain effort, catch and harvest data by species and location. Over the last ten years, statewide, which is basically SE and SC combined, catches of steelhead by sport anglers has ranged from about 15,000 to 45,000 steelhead with a decline in catch in recent years.  </a:t>
            </a:r>
          </a:p>
          <a:p>
            <a:pPr eaLnBrk="1" hangingPunct="1"/>
            <a:endParaRPr lang="en-US" dirty="0">
              <a:solidFill>
                <a:srgbClr val="003366"/>
              </a:solidFill>
              <a:latin typeface="Arial Unicode MS" pitchFamily="34" charset="-128"/>
              <a:ea typeface="Arial Unicode MS" pitchFamily="34" charset="-128"/>
              <a:cs typeface="Arial Unicode MS" pitchFamily="34" charset="-128"/>
            </a:endParaRPr>
          </a:p>
          <a:p>
            <a:pPr eaLnBrk="1" hangingPunct="1"/>
            <a:r>
              <a:rPr lang="en-US" dirty="0">
                <a:solidFill>
                  <a:srgbClr val="003366"/>
                </a:solidFill>
                <a:latin typeface="Arial Unicode MS" pitchFamily="34" charset="-128"/>
                <a:ea typeface="Arial Unicode MS" pitchFamily="34" charset="-128"/>
                <a:cs typeface="Arial Unicode MS" pitchFamily="34" charset="-128"/>
              </a:rPr>
              <a:t>SE catch is generally higher than SC, with the </a:t>
            </a:r>
            <a:r>
              <a:rPr lang="en-US" dirty="0" err="1">
                <a:solidFill>
                  <a:srgbClr val="003366"/>
                </a:solidFill>
                <a:latin typeface="Arial Unicode MS" pitchFamily="34" charset="-128"/>
                <a:ea typeface="Arial Unicode MS" pitchFamily="34" charset="-128"/>
                <a:cs typeface="Arial Unicode MS" pitchFamily="34" charset="-128"/>
              </a:rPr>
              <a:t>Situk</a:t>
            </a:r>
            <a:r>
              <a:rPr lang="en-US" dirty="0">
                <a:solidFill>
                  <a:srgbClr val="003366"/>
                </a:solidFill>
                <a:latin typeface="Arial Unicode MS" pitchFamily="34" charset="-128"/>
                <a:ea typeface="Arial Unicode MS" pitchFamily="34" charset="-128"/>
                <a:cs typeface="Arial Unicode MS" pitchFamily="34" charset="-128"/>
              </a:rPr>
              <a:t> River accounting for a large portion of the catch.</a:t>
            </a:r>
          </a:p>
          <a:p>
            <a:pPr eaLnBrk="1" hangingPunct="1"/>
            <a:r>
              <a:rPr lang="en-US" dirty="0">
                <a:solidFill>
                  <a:srgbClr val="003366"/>
                </a:solidFill>
                <a:latin typeface="Arial Unicode MS" pitchFamily="34" charset="-128"/>
                <a:ea typeface="Arial Unicode MS" pitchFamily="34" charset="-128"/>
                <a:cs typeface="Arial Unicode MS" pitchFamily="34" charset="-128"/>
              </a:rPr>
              <a:t>Approximately 69% SE region catch and 43% statewide catch.</a:t>
            </a:r>
          </a:p>
          <a:p>
            <a:pPr eaLnBrk="1" hangingPunct="1"/>
            <a:endParaRPr lang="en-US" dirty="0">
              <a:solidFill>
                <a:srgbClr val="003366"/>
              </a:solidFill>
              <a:latin typeface="Arial Unicode MS" pitchFamily="34" charset="-128"/>
              <a:ea typeface="Arial Unicode MS" pitchFamily="34" charset="-128"/>
              <a:cs typeface="Arial Unicode MS" pitchFamily="34" charset="-128"/>
            </a:endParaRPr>
          </a:p>
          <a:p>
            <a:pPr eaLnBrk="1" hangingPunct="1"/>
            <a:r>
              <a:rPr lang="en-US" dirty="0">
                <a:solidFill>
                  <a:srgbClr val="003366"/>
                </a:solidFill>
                <a:latin typeface="Arial Unicode MS" pitchFamily="34" charset="-128"/>
                <a:ea typeface="Arial Unicode MS" pitchFamily="34" charset="-128"/>
                <a:cs typeface="Arial Unicode MS" pitchFamily="34" charset="-128"/>
              </a:rPr>
              <a:t>Harvest dependent on restrictive harvest regulations and increased angler preference towards C&amp;R over time.</a:t>
            </a:r>
          </a:p>
          <a:p>
            <a:pPr eaLnBrk="1" hangingPunct="1"/>
            <a:endParaRPr lang="en-US" dirty="0">
              <a:solidFill>
                <a:srgbClr val="003366"/>
              </a:solidFill>
              <a:latin typeface="Arial Unicode MS" pitchFamily="34" charset="-128"/>
              <a:ea typeface="Arial Unicode MS" pitchFamily="34" charset="-128"/>
              <a:cs typeface="Arial Unicode MS" pitchFamily="34" charset="-128"/>
            </a:endParaRPr>
          </a:p>
          <a:p>
            <a:pPr eaLnBrk="1" hangingPunct="1"/>
            <a:r>
              <a:rPr lang="en-US" dirty="0">
                <a:solidFill>
                  <a:srgbClr val="003366"/>
                </a:solidFill>
                <a:latin typeface="Arial Unicode MS" pitchFamily="34" charset="-128"/>
                <a:ea typeface="Arial Unicode MS" pitchFamily="34" charset="-128"/>
                <a:cs typeface="Arial Unicode MS" pitchFamily="34" charset="-128"/>
              </a:rPr>
              <a:t>SWHS is best</a:t>
            </a:r>
            <a:r>
              <a:rPr lang="en-US" b="1" dirty="0">
                <a:solidFill>
                  <a:srgbClr val="003366"/>
                </a:solidFill>
                <a:latin typeface="Arial Unicode MS" pitchFamily="34" charset="-128"/>
                <a:ea typeface="Arial Unicode MS" pitchFamily="34" charset="-128"/>
                <a:cs typeface="Arial Unicode MS" pitchFamily="34" charset="-128"/>
              </a:rPr>
              <a:t> fishery </a:t>
            </a:r>
            <a:r>
              <a:rPr lang="en-US" dirty="0">
                <a:solidFill>
                  <a:srgbClr val="003366"/>
                </a:solidFill>
                <a:latin typeface="Arial Unicode MS" pitchFamily="34" charset="-128"/>
                <a:ea typeface="Arial Unicode MS" pitchFamily="34" charset="-128"/>
                <a:cs typeface="Arial Unicode MS" pitchFamily="34" charset="-128"/>
              </a:rPr>
              <a:t>status indicator we have but not</a:t>
            </a:r>
            <a:r>
              <a:rPr lang="en-US" baseline="0" dirty="0">
                <a:solidFill>
                  <a:srgbClr val="003366"/>
                </a:solidFill>
                <a:latin typeface="Arial Unicode MS" pitchFamily="34" charset="-128"/>
                <a:ea typeface="Arial Unicode MS" pitchFamily="34" charset="-128"/>
                <a:cs typeface="Arial Unicode MS" pitchFamily="34" charset="-128"/>
              </a:rPr>
              <a:t> controlled for effort so not a real good abundance indicator. Highly influence by water flow conditions in spring on </a:t>
            </a:r>
            <a:r>
              <a:rPr lang="en-US" baseline="0" dirty="0" err="1">
                <a:solidFill>
                  <a:srgbClr val="003366"/>
                </a:solidFill>
                <a:latin typeface="Arial Unicode MS" pitchFamily="34" charset="-128"/>
                <a:ea typeface="Arial Unicode MS" pitchFamily="34" charset="-128"/>
                <a:cs typeface="Arial Unicode MS" pitchFamily="34" charset="-128"/>
              </a:rPr>
              <a:t>Situk</a:t>
            </a:r>
            <a:r>
              <a:rPr lang="en-US" baseline="0" dirty="0">
                <a:solidFill>
                  <a:srgbClr val="003366"/>
                </a:solidFill>
                <a:latin typeface="Arial Unicode MS" pitchFamily="34" charset="-128"/>
                <a:ea typeface="Arial Unicode MS" pitchFamily="34" charset="-128"/>
                <a:cs typeface="Arial Unicode MS" pitchFamily="34" charset="-128"/>
              </a:rPr>
              <a:t>.</a:t>
            </a:r>
            <a:endParaRPr lang="en-US" dirty="0">
              <a:solidFill>
                <a:srgbClr val="003366"/>
              </a:solidFill>
              <a:latin typeface="Arial Unicode MS" pitchFamily="34" charset="-128"/>
              <a:ea typeface="Arial Unicode MS" pitchFamily="34" charset="-128"/>
              <a:cs typeface="Arial Unicode MS" pitchFamily="34" charset="-128"/>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46150" rtl="0" eaLnBrk="1" fontAlgn="auto" latinLnBrk="0" hangingPunct="1">
              <a:lnSpc>
                <a:spcPct val="100000"/>
              </a:lnSpc>
              <a:spcBef>
                <a:spcPts val="0"/>
              </a:spcBef>
              <a:spcAft>
                <a:spcPts val="0"/>
              </a:spcAft>
              <a:buClrTx/>
              <a:buSzTx/>
              <a:buFontTx/>
              <a:buNone/>
              <a:tabLst/>
              <a:defRPr/>
            </a:pPr>
            <a:fld id="{FDBC95CC-3CF9-4D41-8C55-05735F1F362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615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57278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Steelhead in Alaska are found from Dixon Entrance in southern Southeast around the Gulf of Alaska to the Alaska Peninsula. Prominent populations are found in SE AK, Copper River, the Kenai Peninsula, Kodiak Island, and </a:t>
            </a:r>
            <a:r>
              <a:rPr lang="en-US" sz="1200" kern="1200" dirty="0" err="1">
                <a:solidFill>
                  <a:schemeClr val="tx1"/>
                </a:solidFill>
                <a:effectLst/>
                <a:latin typeface="Times New Roman" pitchFamily="18" charset="0"/>
                <a:ea typeface="+mn-ea"/>
                <a:cs typeface="+mn-cs"/>
              </a:rPr>
              <a:t>Alasks</a:t>
            </a:r>
            <a:r>
              <a:rPr lang="en-US" sz="1200" kern="1200" dirty="0">
                <a:solidFill>
                  <a:schemeClr val="tx1"/>
                </a:solidFill>
                <a:effectLst/>
                <a:latin typeface="Times New Roman" pitchFamily="18" charset="0"/>
                <a:ea typeface="+mn-ea"/>
                <a:cs typeface="+mn-cs"/>
              </a:rPr>
              <a:t> </a:t>
            </a:r>
            <a:r>
              <a:rPr lang="en-US" sz="1200" kern="1200" dirty="0" err="1">
                <a:solidFill>
                  <a:schemeClr val="tx1"/>
                </a:solidFill>
                <a:effectLst/>
                <a:latin typeface="Times New Roman" pitchFamily="18" charset="0"/>
                <a:ea typeface="+mn-ea"/>
                <a:cs typeface="+mn-cs"/>
              </a:rPr>
              <a:t>Penninsula</a:t>
            </a:r>
            <a:r>
              <a:rPr lang="en-US" sz="1200" kern="1200" dirty="0">
                <a:solidFill>
                  <a:schemeClr val="tx1"/>
                </a:solidFill>
                <a:effectLst/>
                <a:latin typeface="Times New Roman" pitchFamily="18" charset="0"/>
                <a:ea typeface="+mn-ea"/>
                <a:cs typeface="+mn-cs"/>
              </a:rPr>
              <a:t>. Assessments occur with snorkel surveys in SE AK and weirs in SE and Kodiak.  Catch and harvest fishery information is also used to monitor steelhead trends in AK.</a:t>
            </a:r>
          </a:p>
        </p:txBody>
      </p:sp>
      <p:sp>
        <p:nvSpPr>
          <p:cNvPr id="4" name="Slide Number Placeholder 3"/>
          <p:cNvSpPr>
            <a:spLocks noGrp="1"/>
          </p:cNvSpPr>
          <p:nvPr>
            <p:ph type="sldNum" sz="quarter" idx="5"/>
          </p:nvPr>
        </p:nvSpPr>
        <p:spPr/>
        <p:txBody>
          <a:bodyPr/>
          <a:lstStyle/>
          <a:p>
            <a:pPr marL="0" marR="0" lvl="0" indent="0" algn="r" defTabSz="946150" rtl="0" eaLnBrk="1" fontAlgn="auto" latinLnBrk="0" hangingPunct="1">
              <a:lnSpc>
                <a:spcPct val="100000"/>
              </a:lnSpc>
              <a:spcBef>
                <a:spcPts val="0"/>
              </a:spcBef>
              <a:spcAft>
                <a:spcPts val="0"/>
              </a:spcAft>
              <a:buClrTx/>
              <a:buSzTx/>
              <a:buFontTx/>
              <a:buNone/>
              <a:tabLst/>
              <a:defRPr/>
            </a:pPr>
            <a:fld id="{FDBC95CC-3CF9-4D41-8C55-05735F1F362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615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36308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Times New Roman" pitchFamily="18" charset="0"/>
              </a:rPr>
              <a:t>Steelhead harvested incidentally in commercial fisheries within steelhead geographic range. Sale of steelhead was prohibited with 1994 regulation changes which decreased harvests substantially.</a:t>
            </a:r>
          </a:p>
          <a:p>
            <a:pPr eaLnBrk="1" hangingPunct="1"/>
            <a:endParaRPr lang="en-US" dirty="0">
              <a:cs typeface="Times New Roman" pitchFamily="18" charset="0"/>
            </a:endParaRPr>
          </a:p>
          <a:p>
            <a:pPr eaLnBrk="1" hangingPunct="1"/>
            <a:r>
              <a:rPr lang="en-US" dirty="0">
                <a:cs typeface="Times New Roman" pitchFamily="18" charset="0"/>
              </a:rPr>
              <a:t>The incidental commercial take is not fully known and not sampled. </a:t>
            </a:r>
            <a:r>
              <a:rPr lang="en-US" dirty="0">
                <a:solidFill>
                  <a:srgbClr val="FF0000"/>
                </a:solidFill>
                <a:cs typeface="Times New Roman" pitchFamily="18" charset="0"/>
              </a:rPr>
              <a:t>Reporting became mandatory in all</a:t>
            </a:r>
            <a:r>
              <a:rPr lang="en-US" baseline="0" dirty="0">
                <a:solidFill>
                  <a:srgbClr val="FF0000"/>
                </a:solidFill>
                <a:cs typeface="Times New Roman" pitchFamily="18" charset="0"/>
              </a:rPr>
              <a:t> of Alaska as of in 2012</a:t>
            </a:r>
            <a:r>
              <a:rPr lang="en-US" dirty="0">
                <a:solidFill>
                  <a:srgbClr val="FF0000"/>
                </a:solidFill>
                <a:cs typeface="Times New Roman" pitchFamily="18" charset="0"/>
              </a:rPr>
              <a:t>.</a:t>
            </a:r>
          </a:p>
          <a:p>
            <a:pPr eaLnBrk="1" hangingPunct="1"/>
            <a:endParaRPr lang="en-US" dirty="0">
              <a:cs typeface="Times New Roman" pitchFamily="18" charset="0"/>
            </a:endParaRPr>
          </a:p>
          <a:p>
            <a:pPr eaLnBrk="1" hangingPunct="1"/>
            <a:r>
              <a:rPr lang="en-US" dirty="0">
                <a:cs typeface="Times New Roman" pitchFamily="18" charset="0"/>
              </a:rPr>
              <a:t>Net fisheries may take a substantial amount.  Many are also released after being caught with unknown mortality.</a:t>
            </a:r>
          </a:p>
          <a:p>
            <a:pPr eaLnBrk="1" hangingPunct="1"/>
            <a:endParaRPr lang="en-US" dirty="0">
              <a:cs typeface="Times New Roman" pitchFamily="18" charset="0"/>
            </a:endParaRPr>
          </a:p>
          <a:p>
            <a:pPr eaLnBrk="1" hangingPunct="1"/>
            <a:r>
              <a:rPr lang="en-US" dirty="0">
                <a:cs typeface="Times New Roman" pitchFamily="18" charset="0"/>
              </a:rPr>
              <a:t>Little verification of reporting occurs due to minimal enforcement of mandatory reporting.</a:t>
            </a:r>
            <a:endParaRPr lang="en-US" dirty="0"/>
          </a:p>
        </p:txBody>
      </p:sp>
      <p:sp>
        <p:nvSpPr>
          <p:cNvPr id="4" name="Slide Number Placeholder 3"/>
          <p:cNvSpPr>
            <a:spLocks noGrp="1"/>
          </p:cNvSpPr>
          <p:nvPr>
            <p:ph type="sldNum" sz="quarter" idx="5"/>
          </p:nvPr>
        </p:nvSpPr>
        <p:spPr/>
        <p:txBody>
          <a:bodyPr/>
          <a:lstStyle/>
          <a:p>
            <a:pPr>
              <a:defRPr/>
            </a:pPr>
            <a:fld id="{FDBC95CC-3CF9-4D41-8C55-05735F1F3621}" type="slidenum">
              <a:rPr lang="en-US" smtClean="0"/>
              <a:pPr>
                <a:defRPr/>
              </a:pPr>
              <a:t>20</a:t>
            </a:fld>
            <a:endParaRPr lang="en-US"/>
          </a:p>
        </p:txBody>
      </p:sp>
    </p:spTree>
    <p:extLst>
      <p:ext uri="{BB962C8B-B14F-4D97-AF65-F5344CB8AC3E}">
        <p14:creationId xmlns:p14="http://schemas.microsoft.com/office/powerpoint/2010/main" val="1659715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748581E7-D182-4D69-84AF-8D0A22F5E29D}" type="slidenum">
              <a:rPr lang="en-US"/>
              <a:pPr/>
              <a:t>21</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solidFill>
            <a:srgbClr val="FFFF00"/>
          </a:solidFill>
          <a:ln/>
        </p:spPr>
        <p:txBody>
          <a:bodyPr/>
          <a:lstStyle/>
          <a:p>
            <a:pPr eaLnBrk="1" hangingPunct="1">
              <a:spcBef>
                <a:spcPct val="50000"/>
              </a:spcBef>
            </a:pPr>
            <a:r>
              <a:rPr lang="en-US" dirty="0">
                <a:solidFill>
                  <a:srgbClr val="003366"/>
                </a:solidFill>
                <a:latin typeface="Arial Unicode MS" pitchFamily="34" charset="-128"/>
                <a:ea typeface="Arial Unicode MS" pitchFamily="34" charset="-128"/>
                <a:cs typeface="Arial Unicode MS" pitchFamily="34" charset="-128"/>
              </a:rPr>
              <a:t>Federal rules allow local harvest of steelhead in SE AK for subsistence with a permitting system. Regulations are conservative with very low bag limits however the use of bait is allowed.</a:t>
            </a:r>
          </a:p>
          <a:p>
            <a:pPr eaLnBrk="1" hangingPunct="1">
              <a:spcBef>
                <a:spcPct val="50000"/>
              </a:spcBef>
            </a:pPr>
            <a:endParaRPr lang="en-US" dirty="0">
              <a:solidFill>
                <a:srgbClr val="003366"/>
              </a:solidFill>
              <a:latin typeface="Arial Unicode MS" pitchFamily="34" charset="-128"/>
              <a:ea typeface="Arial Unicode MS" pitchFamily="34" charset="-128"/>
              <a:cs typeface="Arial Unicode MS" pitchFamily="34" charset="-128"/>
            </a:endParaRPr>
          </a:p>
          <a:p>
            <a:pPr eaLnBrk="1" hangingPunct="1">
              <a:spcBef>
                <a:spcPct val="50000"/>
              </a:spcBef>
            </a:pPr>
            <a:r>
              <a:rPr lang="en-US" dirty="0">
                <a:solidFill>
                  <a:srgbClr val="003366"/>
                </a:solidFill>
                <a:latin typeface="Arial Unicode MS" pitchFamily="34" charset="-128"/>
                <a:ea typeface="Arial Unicode MS" pitchFamily="34" charset="-128"/>
                <a:cs typeface="Arial Unicode MS" pitchFamily="34" charset="-128"/>
              </a:rPr>
              <a:t>The United States Forest Service issue permits and compiles data from the permits returned. </a:t>
            </a:r>
          </a:p>
          <a:p>
            <a:pPr eaLnBrk="1" hangingPunct="1">
              <a:spcBef>
                <a:spcPct val="50000"/>
              </a:spcBef>
            </a:pPr>
            <a:r>
              <a:rPr lang="en-US" baseline="0" dirty="0">
                <a:solidFill>
                  <a:schemeClr val="tx2"/>
                </a:solidFill>
                <a:cs typeface="Times New Roman" pitchFamily="18" charset="0"/>
              </a:rPr>
              <a:t>Majority of harvest occurs on POW and is concentrated on 3 drainages.</a:t>
            </a:r>
          </a:p>
          <a:p>
            <a:pPr eaLnBrk="1" hangingPunct="1">
              <a:spcBef>
                <a:spcPct val="50000"/>
              </a:spcBef>
            </a:pPr>
            <a:endParaRPr lang="en-US" baseline="0" dirty="0">
              <a:solidFill>
                <a:schemeClr val="tx2"/>
              </a:solidFill>
              <a:cs typeface="Times New Roman" pitchFamily="18" charset="0"/>
            </a:endParaRPr>
          </a:p>
          <a:p>
            <a:pPr eaLnBrk="1" hangingPunct="1">
              <a:spcBef>
                <a:spcPct val="50000"/>
              </a:spcBef>
            </a:pPr>
            <a:endParaRPr lang="en-US" baseline="0" dirty="0">
              <a:solidFill>
                <a:schemeClr val="tx2"/>
              </a:solidFill>
              <a:cs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summarize steelhead harvest in Alaska, majority occurs in commercial net fisheries and likely has historically. All gear average harvest of 570 fish in State of Alaska since 2003 with an increase to 680 since mandatory reporting in commercial fishery in 2012.</a:t>
            </a:r>
          </a:p>
        </p:txBody>
      </p:sp>
      <p:sp>
        <p:nvSpPr>
          <p:cNvPr id="4" name="Slide Number Placeholder 3"/>
          <p:cNvSpPr>
            <a:spLocks noGrp="1"/>
          </p:cNvSpPr>
          <p:nvPr>
            <p:ph type="sldNum" sz="quarter" idx="10"/>
          </p:nvPr>
        </p:nvSpPr>
        <p:spPr/>
        <p:txBody>
          <a:bodyPr/>
          <a:lstStyle/>
          <a:p>
            <a:pPr>
              <a:defRPr/>
            </a:pPr>
            <a:fld id="{FDBC95CC-3CF9-4D41-8C55-05735F1F3621}"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50BF44A3-E242-47DC-B4BB-DF5C4A2AED76}" type="slidenum">
              <a:rPr lang="en-US"/>
              <a:pPr/>
              <a:t>23</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Summary Alaska Department of Fish and Game uses a combination of weirs and snorkel surveys to conduct stock assessments and monitors steelhead fisheries with catch and harvest information.</a:t>
            </a:r>
          </a:p>
          <a:p>
            <a:pPr eaLnBrk="1" hangingPunct="1"/>
            <a:r>
              <a:rPr lang="en-US" dirty="0"/>
              <a:t>Based on snorkel surveys scattered throughout SE, the </a:t>
            </a:r>
            <a:r>
              <a:rPr lang="en-US" dirty="0" err="1"/>
              <a:t>Situk</a:t>
            </a:r>
            <a:r>
              <a:rPr lang="en-US" dirty="0"/>
              <a:t> and </a:t>
            </a:r>
            <a:r>
              <a:rPr lang="en-US" dirty="0" err="1"/>
              <a:t>Sashin</a:t>
            </a:r>
            <a:r>
              <a:rPr lang="en-US" dirty="0"/>
              <a:t> weirs and sport fishery catch data SE steelhead returns from 2020-22 are at historic or near historic lows.</a:t>
            </a:r>
          </a:p>
          <a:p>
            <a:pPr eaLnBrk="1" hangingPunct="1"/>
            <a:r>
              <a:rPr lang="en-US" dirty="0"/>
              <a:t>SC weir data had been near historic average counts in recent years except 2022 when all steelhead escapements were below average.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Steelhead have extensive distribution in SE AK with over 300 streams that have documented steelhead populations. Many have populations of less than 200 fish.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74486-2081-4AAF-B445-76C2E868F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157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Situk</a:t>
            </a:r>
            <a:r>
              <a:rPr lang="en-US" sz="1200" kern="1200" dirty="0">
                <a:solidFill>
                  <a:schemeClr val="tx1"/>
                </a:solidFill>
                <a:effectLst/>
                <a:latin typeface="+mn-lt"/>
                <a:ea typeface="+mn-ea"/>
                <a:cs typeface="+mn-cs"/>
              </a:rPr>
              <a:t> River, located at the northern extent of Southeast Alaska near the town of Yakutat is home to the largest known population of steelhead in Alaska. Over the past 20 years returns of steelhead to the </a:t>
            </a:r>
            <a:r>
              <a:rPr lang="en-US" sz="1200" kern="1200" dirty="0" err="1">
                <a:solidFill>
                  <a:schemeClr val="tx1"/>
                </a:solidFill>
                <a:effectLst/>
                <a:latin typeface="+mn-lt"/>
                <a:ea typeface="+mn-ea"/>
                <a:cs typeface="+mn-cs"/>
              </a:rPr>
              <a:t>Situk</a:t>
            </a:r>
            <a:r>
              <a:rPr lang="en-US" sz="1200" kern="1200" dirty="0">
                <a:solidFill>
                  <a:schemeClr val="tx1"/>
                </a:solidFill>
                <a:effectLst/>
                <a:latin typeface="+mn-lt"/>
                <a:ea typeface="+mn-ea"/>
                <a:cs typeface="+mn-cs"/>
              </a:rPr>
              <a:t> averaged about 7,500 fish with a high count in 2006 of over 15,000. It is the most in depth and </a:t>
            </a:r>
            <a:r>
              <a:rPr lang="en-US" sz="1200" kern="1200" dirty="0" err="1">
                <a:solidFill>
                  <a:schemeClr val="tx1"/>
                </a:solidFill>
                <a:effectLst/>
                <a:latin typeface="+mn-lt"/>
                <a:ea typeface="+mn-ea"/>
                <a:cs typeface="+mn-cs"/>
              </a:rPr>
              <a:t>longterm</a:t>
            </a:r>
            <a:r>
              <a:rPr lang="en-US" sz="1200" kern="1200" dirty="0">
                <a:solidFill>
                  <a:schemeClr val="tx1"/>
                </a:solidFill>
                <a:effectLst/>
                <a:latin typeface="+mn-lt"/>
                <a:ea typeface="+mn-ea"/>
                <a:cs typeface="+mn-cs"/>
              </a:rPr>
              <a:t> steelhead assessment effort in the state with a weir project that collects </a:t>
            </a:r>
            <a:r>
              <a:rPr lang="en-US" sz="1200" kern="1200" dirty="0" err="1">
                <a:solidFill>
                  <a:schemeClr val="tx1"/>
                </a:solidFill>
                <a:effectLst/>
                <a:latin typeface="+mn-lt"/>
                <a:ea typeface="+mn-ea"/>
                <a:cs typeface="+mn-cs"/>
              </a:rPr>
              <a:t>kelt</a:t>
            </a:r>
            <a:r>
              <a:rPr lang="en-US" sz="1200" kern="1200" dirty="0">
                <a:solidFill>
                  <a:schemeClr val="tx1"/>
                </a:solidFill>
                <a:effectLst/>
                <a:latin typeface="+mn-lt"/>
                <a:ea typeface="+mn-ea"/>
                <a:cs typeface="+mn-cs"/>
              </a:rPr>
              <a:t> emigration counts, sex ratio and length composition.</a:t>
            </a:r>
          </a:p>
          <a:p>
            <a:r>
              <a:rPr lang="en-US" sz="1200" kern="1200" dirty="0">
                <a:solidFill>
                  <a:schemeClr val="tx1"/>
                </a:solidFill>
                <a:effectLst/>
                <a:latin typeface="+mn-lt"/>
                <a:ea typeface="+mn-ea"/>
                <a:cs typeface="+mn-cs"/>
              </a:rPr>
              <a:t>The weir has operated at the same river location with consistent methodology since 1998</a:t>
            </a:r>
          </a:p>
        </p:txBody>
      </p:sp>
      <p:sp>
        <p:nvSpPr>
          <p:cNvPr id="4" name="Slide Number Placeholder 3"/>
          <p:cNvSpPr>
            <a:spLocks noGrp="1"/>
          </p:cNvSpPr>
          <p:nvPr>
            <p:ph type="sldNum" sz="quarter" idx="10"/>
          </p:nvPr>
        </p:nvSpPr>
        <p:spPr/>
        <p:txBody>
          <a:bodyPr/>
          <a:lstStyle/>
          <a:p>
            <a:fld id="{319066FE-D82C-46B9-8D67-A9FCBB4EC85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46484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weir is a resistance board, bipod and picket weir with a fish trap. Steelhead are counted and sampled at the Situk River weir using an underwater camera and downstream trap configuration. The </a:t>
            </a:r>
            <a:r>
              <a:rPr lang="en-US" dirty="0" err="1"/>
              <a:t>Situk</a:t>
            </a:r>
            <a:r>
              <a:rPr lang="en-US" dirty="0"/>
              <a:t> River steelhead return is comprised of fall/winter fish and spring fish. Weir is installed in the spring so the fall/winter and early spring fish are not counted as they enter the river. The count of </a:t>
            </a:r>
            <a:r>
              <a:rPr lang="en-US" dirty="0" err="1"/>
              <a:t>kelts</a:t>
            </a:r>
            <a:r>
              <a:rPr lang="en-US" dirty="0"/>
              <a:t> takes these fish into account as they </a:t>
            </a:r>
            <a:r>
              <a:rPr lang="en-US" dirty="0" err="1"/>
              <a:t>emmigrate</a:t>
            </a:r>
            <a:r>
              <a:rPr lang="en-US" dirty="0"/>
              <a:t> downstream and the count is used as an index of steelhead spawning abundance. Counting is conducted via video feed from a nearby cabin and the majority of </a:t>
            </a:r>
            <a:r>
              <a:rPr lang="en-US" dirty="0" err="1"/>
              <a:t>kelts</a:t>
            </a:r>
            <a:r>
              <a:rPr lang="en-US" dirty="0"/>
              <a:t> pass downstream after dark.</a:t>
            </a:r>
          </a:p>
        </p:txBody>
      </p:sp>
      <p:sp>
        <p:nvSpPr>
          <p:cNvPr id="4" name="Slide Number Placeholder 3"/>
          <p:cNvSpPr>
            <a:spLocks noGrp="1"/>
          </p:cNvSpPr>
          <p:nvPr>
            <p:ph type="sldNum" sz="quarter" idx="5"/>
          </p:nvPr>
        </p:nvSpPr>
        <p:spPr/>
        <p:txBody>
          <a:bodyPr/>
          <a:lstStyle/>
          <a:p>
            <a:pPr>
              <a:defRPr/>
            </a:pPr>
            <a:fld id="{FDBC95CC-3CF9-4D41-8C55-05735F1F3621}" type="slidenum">
              <a:rPr lang="en-US" smtClean="0"/>
              <a:pPr>
                <a:defRPr/>
              </a:pPr>
              <a:t>5</a:t>
            </a:fld>
            <a:endParaRPr lang="en-US"/>
          </a:p>
        </p:txBody>
      </p:sp>
    </p:spTree>
    <p:extLst>
      <p:ext uri="{BB962C8B-B14F-4D97-AF65-F5344CB8AC3E}">
        <p14:creationId xmlns:p14="http://schemas.microsoft.com/office/powerpoint/2010/main" val="368747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27 years steelhead </a:t>
            </a:r>
            <a:r>
              <a:rPr lang="en-US" dirty="0" err="1"/>
              <a:t>kelt</a:t>
            </a:r>
            <a:r>
              <a:rPr lang="en-US" dirty="0"/>
              <a:t> counts on the Situk have ranged from a low of 3,923 in 2021 to over 15,000 in 2006. A period of high productivity occurred in the mid-2000s. Long term median is approximately 7,000 and there have been historically low counts in recent years. </a:t>
            </a:r>
          </a:p>
        </p:txBody>
      </p:sp>
      <p:sp>
        <p:nvSpPr>
          <p:cNvPr id="4" name="Slide Number Placeholder 3"/>
          <p:cNvSpPr>
            <a:spLocks noGrp="1"/>
          </p:cNvSpPr>
          <p:nvPr>
            <p:ph type="sldNum" sz="quarter" idx="5"/>
          </p:nvPr>
        </p:nvSpPr>
        <p:spPr/>
        <p:txBody>
          <a:bodyPr/>
          <a:lstStyle/>
          <a:p>
            <a:pPr>
              <a:defRPr/>
            </a:pPr>
            <a:fld id="{FDBC95CC-3CF9-4D41-8C55-05735F1F3621}" type="slidenum">
              <a:rPr lang="en-US" smtClean="0"/>
              <a:pPr>
                <a:defRPr/>
              </a:pPr>
              <a:t>6</a:t>
            </a:fld>
            <a:endParaRPr lang="en-US"/>
          </a:p>
        </p:txBody>
      </p:sp>
    </p:spTree>
    <p:extLst>
      <p:ext uri="{BB962C8B-B14F-4D97-AF65-F5344CB8AC3E}">
        <p14:creationId xmlns:p14="http://schemas.microsoft.com/office/powerpoint/2010/main" val="639787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Situk weir also assesses fish size and we are seeing a recent trend of reduced fish size since 2015. As a result the most recent 10-year mean size is less than the previous 10 years.</a:t>
            </a:r>
          </a:p>
        </p:txBody>
      </p:sp>
      <p:sp>
        <p:nvSpPr>
          <p:cNvPr id="4" name="Slide Number Placeholder 3"/>
          <p:cNvSpPr>
            <a:spLocks noGrp="1"/>
          </p:cNvSpPr>
          <p:nvPr>
            <p:ph type="sldNum" sz="quarter" idx="5"/>
          </p:nvPr>
        </p:nvSpPr>
        <p:spPr/>
        <p:txBody>
          <a:bodyPr/>
          <a:lstStyle/>
          <a:p>
            <a:pPr>
              <a:defRPr/>
            </a:pPr>
            <a:fld id="{FDBC95CC-3CF9-4D41-8C55-05735F1F3621}" type="slidenum">
              <a:rPr lang="en-US" smtClean="0"/>
              <a:pPr>
                <a:defRPr/>
              </a:pPr>
              <a:t>7</a:t>
            </a:fld>
            <a:endParaRPr lang="en-US"/>
          </a:p>
        </p:txBody>
      </p:sp>
    </p:spTree>
    <p:extLst>
      <p:ext uri="{BB962C8B-B14F-4D97-AF65-F5344CB8AC3E}">
        <p14:creationId xmlns:p14="http://schemas.microsoft.com/office/powerpoint/2010/main" val="378783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76763B3D-DED9-469A-BC1F-2EF972C8CD57}" type="slidenum">
              <a:rPr lang="en-US"/>
              <a:pPr/>
              <a:t>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u="none" dirty="0" err="1">
                <a:cs typeface="Times New Roman" pitchFamily="18" charset="0"/>
              </a:rPr>
              <a:t>Sashin</a:t>
            </a:r>
            <a:r>
              <a:rPr lang="en-US" u="none" dirty="0">
                <a:cs typeface="Times New Roman" pitchFamily="18" charset="0"/>
              </a:rPr>
              <a:t> Creek is on Southern Baranof Island. NOAA has operated a weir since 1986 at </a:t>
            </a:r>
            <a:r>
              <a:rPr lang="en-US" u="none" dirty="0" err="1">
                <a:cs typeface="Times New Roman" pitchFamily="18" charset="0"/>
              </a:rPr>
              <a:t>Sashin</a:t>
            </a:r>
            <a:r>
              <a:rPr lang="en-US" u="none" dirty="0">
                <a:cs typeface="Times New Roman" pitchFamily="18" charset="0"/>
              </a:rPr>
              <a:t> creek as part of their Little Port Walter research facility. The weir is generally run April through September and counts are upstream steelhead migrants. Not operated in 2022 but there were low counts in 2020 and 2021.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Kodiak area weirs are setup to count salmon but incidentally count steelhead </a:t>
            </a:r>
            <a:r>
              <a:rPr lang="en-US" dirty="0" err="1"/>
              <a:t>kelts</a:t>
            </a:r>
            <a:r>
              <a:rPr lang="en-US" dirty="0"/>
              <a:t> as well which serves as an indicator for steelhead population monitoring. Only fall run fish that spawn in the spring so geographically between SE and SC there is a change in life history strategies. </a:t>
            </a:r>
          </a:p>
        </p:txBody>
      </p:sp>
      <p:sp>
        <p:nvSpPr>
          <p:cNvPr id="4" name="Slide Number Placeholder 3"/>
          <p:cNvSpPr>
            <a:spLocks noGrp="1"/>
          </p:cNvSpPr>
          <p:nvPr>
            <p:ph type="sldNum" sz="quarter" idx="5"/>
          </p:nvPr>
        </p:nvSpPr>
        <p:spPr/>
        <p:txBody>
          <a:bodyPr/>
          <a:lstStyle/>
          <a:p>
            <a:pPr>
              <a:defRPr/>
            </a:pPr>
            <a:fld id="{FDBC95CC-3CF9-4D41-8C55-05735F1F3621}" type="slidenum">
              <a:rPr lang="en-US" smtClean="0"/>
              <a:pPr>
                <a:defRPr/>
              </a:pPr>
              <a:t>9</a:t>
            </a:fld>
            <a:endParaRPr lang="en-US"/>
          </a:p>
        </p:txBody>
      </p:sp>
    </p:spTree>
    <p:extLst>
      <p:ext uri="{BB962C8B-B14F-4D97-AF65-F5344CB8AC3E}">
        <p14:creationId xmlns:p14="http://schemas.microsoft.com/office/powerpoint/2010/main" val="56681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133C5-543E-44A1-AF4C-BA5360A4A7A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5D376D9-346B-413A-8F0B-9B99BAACD5F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5B6CDBB-7E18-4515-8F6E-9DE949A89E1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64009C93-D23D-4983-89D2-B97738D6946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CE4C944-B80F-499E-B0B7-D655CA247FA3}"/>
              </a:ext>
            </a:extLst>
          </p:cNvPr>
          <p:cNvSpPr>
            <a:spLocks noGrp="1"/>
          </p:cNvSpPr>
          <p:nvPr>
            <p:ph type="sldNum" sz="quarter" idx="12"/>
          </p:nvPr>
        </p:nvSpPr>
        <p:spPr/>
        <p:txBody>
          <a:bodyPr/>
          <a:lstStyle/>
          <a:p>
            <a:pPr>
              <a:defRPr/>
            </a:pPr>
            <a:fld id="{7256D3FD-127B-49EC-8F99-C3977646F6B4}" type="slidenum">
              <a:rPr lang="en-US" smtClean="0"/>
              <a:pPr>
                <a:defRPr/>
              </a:pPr>
              <a:t>‹#›</a:t>
            </a:fld>
            <a:endParaRPr lang="en-US"/>
          </a:p>
        </p:txBody>
      </p:sp>
    </p:spTree>
    <p:extLst>
      <p:ext uri="{BB962C8B-B14F-4D97-AF65-F5344CB8AC3E}">
        <p14:creationId xmlns:p14="http://schemas.microsoft.com/office/powerpoint/2010/main" val="162096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EB0B-7B2F-4BC4-BBF3-383A5E414B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8F7352-56A5-44F1-99AE-5335D27245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6055B-098D-4E9E-93D8-4442E466274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D610948-1B55-4898-A1BF-DFF77823D6C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AAF1C5B-6314-495A-A51D-9D3E00F3C346}"/>
              </a:ext>
            </a:extLst>
          </p:cNvPr>
          <p:cNvSpPr>
            <a:spLocks noGrp="1"/>
          </p:cNvSpPr>
          <p:nvPr>
            <p:ph type="sldNum" sz="quarter" idx="12"/>
          </p:nvPr>
        </p:nvSpPr>
        <p:spPr/>
        <p:txBody>
          <a:bodyPr/>
          <a:lstStyle/>
          <a:p>
            <a:pPr>
              <a:defRPr/>
            </a:pPr>
            <a:fld id="{A4118CD3-CE71-42A1-AA29-C7FEA7ADF417}" type="slidenum">
              <a:rPr lang="en-US" smtClean="0"/>
              <a:pPr>
                <a:defRPr/>
              </a:pPr>
              <a:t>‹#›</a:t>
            </a:fld>
            <a:endParaRPr lang="en-US"/>
          </a:p>
        </p:txBody>
      </p:sp>
    </p:spTree>
    <p:extLst>
      <p:ext uri="{BB962C8B-B14F-4D97-AF65-F5344CB8AC3E}">
        <p14:creationId xmlns:p14="http://schemas.microsoft.com/office/powerpoint/2010/main" val="1638840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89CD42-E38B-423C-A001-6F139D0169E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5F45E3-1677-4DAE-9FD6-5CA8B756A29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17EE6-61B4-4D03-8732-B83CF15E857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49CEAAE7-2B65-433C-A832-4DF0313EA76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7DD95E1-866F-4AAE-8904-958A16D1043E}"/>
              </a:ext>
            </a:extLst>
          </p:cNvPr>
          <p:cNvSpPr>
            <a:spLocks noGrp="1"/>
          </p:cNvSpPr>
          <p:nvPr>
            <p:ph type="sldNum" sz="quarter" idx="12"/>
          </p:nvPr>
        </p:nvSpPr>
        <p:spPr/>
        <p:txBody>
          <a:bodyPr/>
          <a:lstStyle/>
          <a:p>
            <a:pPr>
              <a:defRPr/>
            </a:pPr>
            <a:fld id="{A8AF29ED-951D-4A12-884E-0CAD704530F9}" type="slidenum">
              <a:rPr lang="en-US" smtClean="0"/>
              <a:pPr>
                <a:defRPr/>
              </a:pPr>
              <a:t>‹#›</a:t>
            </a:fld>
            <a:endParaRPr lang="en-US"/>
          </a:p>
        </p:txBody>
      </p:sp>
    </p:spTree>
    <p:extLst>
      <p:ext uri="{BB962C8B-B14F-4D97-AF65-F5344CB8AC3E}">
        <p14:creationId xmlns:p14="http://schemas.microsoft.com/office/powerpoint/2010/main" val="3742231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256D3FD-127B-49EC-8F99-C3977646F6B4}" type="slidenum">
              <a:rPr lang="en-US" smtClean="0"/>
              <a:pPr>
                <a:defRPr/>
              </a:pPr>
              <a:t>‹#›</a:t>
            </a:fld>
            <a:endParaRPr lang="en-US"/>
          </a:p>
        </p:txBody>
      </p:sp>
    </p:spTree>
    <p:extLst>
      <p:ext uri="{BB962C8B-B14F-4D97-AF65-F5344CB8AC3E}">
        <p14:creationId xmlns:p14="http://schemas.microsoft.com/office/powerpoint/2010/main" val="1444887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CAC5F39-4996-48BD-80D6-705A843EF34F}" type="slidenum">
              <a:rPr lang="en-US" smtClean="0"/>
              <a:pPr>
                <a:defRPr/>
              </a:pPr>
              <a:t>‹#›</a:t>
            </a:fld>
            <a:endParaRPr lang="en-US"/>
          </a:p>
        </p:txBody>
      </p:sp>
    </p:spTree>
    <p:extLst>
      <p:ext uri="{BB962C8B-B14F-4D97-AF65-F5344CB8AC3E}">
        <p14:creationId xmlns:p14="http://schemas.microsoft.com/office/powerpoint/2010/main" val="2027771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8218919-2BB1-478A-92B3-9B0587251EF5}" type="slidenum">
              <a:rPr lang="en-US" smtClean="0"/>
              <a:pPr>
                <a:defRPr/>
              </a:pPr>
              <a:t>‹#›</a:t>
            </a:fld>
            <a:endParaRPr lang="en-US"/>
          </a:p>
        </p:txBody>
      </p:sp>
    </p:spTree>
    <p:extLst>
      <p:ext uri="{BB962C8B-B14F-4D97-AF65-F5344CB8AC3E}">
        <p14:creationId xmlns:p14="http://schemas.microsoft.com/office/powerpoint/2010/main" val="1167391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22364E8-598D-47E0-82F5-29B579A47175}" type="slidenum">
              <a:rPr lang="en-US" smtClean="0"/>
              <a:pPr>
                <a:defRPr/>
              </a:pPr>
              <a:t>‹#›</a:t>
            </a:fld>
            <a:endParaRPr lang="en-US"/>
          </a:p>
        </p:txBody>
      </p:sp>
    </p:spTree>
    <p:extLst>
      <p:ext uri="{BB962C8B-B14F-4D97-AF65-F5344CB8AC3E}">
        <p14:creationId xmlns:p14="http://schemas.microsoft.com/office/powerpoint/2010/main" val="962177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124A549-A946-447E-B9B6-075AEF7329A5}" type="slidenum">
              <a:rPr lang="en-US" smtClean="0"/>
              <a:pPr>
                <a:defRPr/>
              </a:pPr>
              <a:t>‹#›</a:t>
            </a:fld>
            <a:endParaRPr lang="en-US"/>
          </a:p>
        </p:txBody>
      </p:sp>
    </p:spTree>
    <p:extLst>
      <p:ext uri="{BB962C8B-B14F-4D97-AF65-F5344CB8AC3E}">
        <p14:creationId xmlns:p14="http://schemas.microsoft.com/office/powerpoint/2010/main" val="630799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0CD034D-F254-4576-94B4-995A7F2B2D00}" type="slidenum">
              <a:rPr lang="en-US" smtClean="0"/>
              <a:pPr>
                <a:defRPr/>
              </a:pPr>
              <a:t>‹#›</a:t>
            </a:fld>
            <a:endParaRPr lang="en-US"/>
          </a:p>
        </p:txBody>
      </p:sp>
    </p:spTree>
    <p:extLst>
      <p:ext uri="{BB962C8B-B14F-4D97-AF65-F5344CB8AC3E}">
        <p14:creationId xmlns:p14="http://schemas.microsoft.com/office/powerpoint/2010/main" val="992841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0726456-E19D-446E-AD00-D1573A8B93CC}" type="slidenum">
              <a:rPr lang="en-US" smtClean="0"/>
              <a:pPr>
                <a:defRPr/>
              </a:pPr>
              <a:t>‹#›</a:t>
            </a:fld>
            <a:endParaRPr lang="en-US"/>
          </a:p>
        </p:txBody>
      </p:sp>
    </p:spTree>
    <p:extLst>
      <p:ext uri="{BB962C8B-B14F-4D97-AF65-F5344CB8AC3E}">
        <p14:creationId xmlns:p14="http://schemas.microsoft.com/office/powerpoint/2010/main" val="4154366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8521E53-0CA7-41F6-833C-0F5214ABFF1B}" type="slidenum">
              <a:rPr lang="en-US" smtClean="0"/>
              <a:pPr>
                <a:defRPr/>
              </a:pPr>
              <a:t>‹#›</a:t>
            </a:fld>
            <a:endParaRPr lang="en-US"/>
          </a:p>
        </p:txBody>
      </p:sp>
    </p:spTree>
    <p:extLst>
      <p:ext uri="{BB962C8B-B14F-4D97-AF65-F5344CB8AC3E}">
        <p14:creationId xmlns:p14="http://schemas.microsoft.com/office/powerpoint/2010/main" val="3685508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608B-FE3C-4C81-8A4A-471B570DDC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1598B1-DD8C-4063-B2ED-5B44E9C22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1C718-71F7-44F0-B6AE-2F9B6B558CC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4DCF4A78-8D90-452E-AA27-DB9678CD220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AD97419A-9975-4BF3-A6AF-AD02FE0161F0}"/>
              </a:ext>
            </a:extLst>
          </p:cNvPr>
          <p:cNvSpPr>
            <a:spLocks noGrp="1"/>
          </p:cNvSpPr>
          <p:nvPr>
            <p:ph type="sldNum" sz="quarter" idx="12"/>
          </p:nvPr>
        </p:nvSpPr>
        <p:spPr/>
        <p:txBody>
          <a:bodyPr/>
          <a:lstStyle/>
          <a:p>
            <a:pPr>
              <a:defRPr/>
            </a:pPr>
            <a:fld id="{ACAC5F39-4996-48BD-80D6-705A843EF34F}" type="slidenum">
              <a:rPr lang="en-US" smtClean="0"/>
              <a:pPr>
                <a:defRPr/>
              </a:pPr>
              <a:t>‹#›</a:t>
            </a:fld>
            <a:endParaRPr lang="en-US"/>
          </a:p>
        </p:txBody>
      </p:sp>
    </p:spTree>
    <p:extLst>
      <p:ext uri="{BB962C8B-B14F-4D97-AF65-F5344CB8AC3E}">
        <p14:creationId xmlns:p14="http://schemas.microsoft.com/office/powerpoint/2010/main" val="4186094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1EC55FE-8950-4D4C-B998-6C1533218218}" type="slidenum">
              <a:rPr lang="en-US" smtClean="0"/>
              <a:pPr>
                <a:defRPr/>
              </a:pPr>
              <a:t>‹#›</a:t>
            </a:fld>
            <a:endParaRPr lang="en-US"/>
          </a:p>
        </p:txBody>
      </p:sp>
    </p:spTree>
    <p:extLst>
      <p:ext uri="{BB962C8B-B14F-4D97-AF65-F5344CB8AC3E}">
        <p14:creationId xmlns:p14="http://schemas.microsoft.com/office/powerpoint/2010/main" val="2406652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54C2F03-6AF9-478F-8AC8-B5316693C682}" type="slidenum">
              <a:rPr lang="en-US" smtClean="0"/>
              <a:pPr>
                <a:defRPr/>
              </a:pPr>
              <a:t>‹#›</a:t>
            </a:fld>
            <a:endParaRPr lang="en-US"/>
          </a:p>
        </p:txBody>
      </p:sp>
    </p:spTree>
    <p:extLst>
      <p:ext uri="{BB962C8B-B14F-4D97-AF65-F5344CB8AC3E}">
        <p14:creationId xmlns:p14="http://schemas.microsoft.com/office/powerpoint/2010/main" val="2470933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54C2F03-6AF9-478F-8AC8-B5316693C682}" type="slidenum">
              <a:rPr lang="en-US" smtClean="0"/>
              <a:pPr>
                <a:defRPr/>
              </a:pPr>
              <a:t>‹#›</a:t>
            </a:fld>
            <a:endParaRPr lang="en-US"/>
          </a:p>
        </p:txBody>
      </p:sp>
    </p:spTree>
    <p:extLst>
      <p:ext uri="{BB962C8B-B14F-4D97-AF65-F5344CB8AC3E}">
        <p14:creationId xmlns:p14="http://schemas.microsoft.com/office/powerpoint/2010/main" val="2598954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54C2F03-6AF9-478F-8AC8-B5316693C682}" type="slidenum">
              <a:rPr lang="en-US" smtClean="0"/>
              <a:pPr>
                <a:defRPr/>
              </a:pPr>
              <a:t>‹#›</a:t>
            </a:fld>
            <a:endParaRPr lang="en-US"/>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6628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54C2F03-6AF9-478F-8AC8-B5316693C682}" type="slidenum">
              <a:rPr lang="en-US" smtClean="0"/>
              <a:pPr>
                <a:defRPr/>
              </a:pPr>
              <a:t>‹#›</a:t>
            </a:fld>
            <a:endParaRPr lang="en-US"/>
          </a:p>
        </p:txBody>
      </p:sp>
    </p:spTree>
    <p:extLst>
      <p:ext uri="{BB962C8B-B14F-4D97-AF65-F5344CB8AC3E}">
        <p14:creationId xmlns:p14="http://schemas.microsoft.com/office/powerpoint/2010/main" val="2489785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54C2F03-6AF9-478F-8AC8-B5316693C682}" type="slidenum">
              <a:rPr lang="en-US" smtClean="0"/>
              <a:pPr>
                <a:defRPr/>
              </a:pPr>
              <a:t>‹#›</a:t>
            </a:fld>
            <a:endParaRPr lang="en-US"/>
          </a:p>
        </p:txBody>
      </p:sp>
    </p:spTree>
    <p:extLst>
      <p:ext uri="{BB962C8B-B14F-4D97-AF65-F5344CB8AC3E}">
        <p14:creationId xmlns:p14="http://schemas.microsoft.com/office/powerpoint/2010/main" val="1973309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54C2F03-6AF9-478F-8AC8-B5316693C682}" type="slidenum">
              <a:rPr lang="en-US" smtClean="0"/>
              <a:pPr>
                <a:defRPr/>
              </a:pPr>
              <a:t>‹#›</a:t>
            </a:fld>
            <a:endParaRPr lang="en-US"/>
          </a:p>
        </p:txBody>
      </p:sp>
    </p:spTree>
    <p:extLst>
      <p:ext uri="{BB962C8B-B14F-4D97-AF65-F5344CB8AC3E}">
        <p14:creationId xmlns:p14="http://schemas.microsoft.com/office/powerpoint/2010/main" val="2717057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4118CD3-CE71-42A1-AA29-C7FEA7ADF417}" type="slidenum">
              <a:rPr lang="en-US" smtClean="0"/>
              <a:pPr>
                <a:defRPr/>
              </a:pPr>
              <a:t>‹#›</a:t>
            </a:fld>
            <a:endParaRPr lang="en-US"/>
          </a:p>
        </p:txBody>
      </p:sp>
    </p:spTree>
    <p:extLst>
      <p:ext uri="{BB962C8B-B14F-4D97-AF65-F5344CB8AC3E}">
        <p14:creationId xmlns:p14="http://schemas.microsoft.com/office/powerpoint/2010/main" val="2411522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AF29ED-951D-4A12-884E-0CAD704530F9}" type="slidenum">
              <a:rPr lang="en-US" smtClean="0"/>
              <a:pPr>
                <a:defRPr/>
              </a:pPr>
              <a:t>‹#›</a:t>
            </a:fld>
            <a:endParaRPr lang="en-US"/>
          </a:p>
        </p:txBody>
      </p:sp>
    </p:spTree>
    <p:extLst>
      <p:ext uri="{BB962C8B-B14F-4D97-AF65-F5344CB8AC3E}">
        <p14:creationId xmlns:p14="http://schemas.microsoft.com/office/powerpoint/2010/main" val="1021637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6A0166-F7A2-4AE7-9441-AC58D1929C72}" type="slidenum">
              <a:rPr lang="en-US"/>
              <a:pPr>
                <a:defRPr/>
              </a:pPr>
              <a:t>‹#›</a:t>
            </a:fld>
            <a:endParaRPr lang="en-US"/>
          </a:p>
        </p:txBody>
      </p:sp>
    </p:spTree>
    <p:extLst>
      <p:ext uri="{BB962C8B-B14F-4D97-AF65-F5344CB8AC3E}">
        <p14:creationId xmlns:p14="http://schemas.microsoft.com/office/powerpoint/2010/main" val="2907703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3625-D70A-401D-BE36-6ED07493AD7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36AF382-7E8E-4DD7-B3F0-19678ED59EF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694862-F675-4BBE-9582-C2633BA8F27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813E7EA-E2CD-4032-950B-201D1E5DC1E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8C7CD78-AA0B-4678-BA83-60B221AEEB5D}"/>
              </a:ext>
            </a:extLst>
          </p:cNvPr>
          <p:cNvSpPr>
            <a:spLocks noGrp="1"/>
          </p:cNvSpPr>
          <p:nvPr>
            <p:ph type="sldNum" sz="quarter" idx="12"/>
          </p:nvPr>
        </p:nvSpPr>
        <p:spPr/>
        <p:txBody>
          <a:bodyPr/>
          <a:lstStyle/>
          <a:p>
            <a:pPr>
              <a:defRPr/>
            </a:pPr>
            <a:fld id="{C8218919-2BB1-478A-92B3-9B0587251EF5}" type="slidenum">
              <a:rPr lang="en-US" smtClean="0"/>
              <a:pPr>
                <a:defRPr/>
              </a:pPr>
              <a:t>‹#›</a:t>
            </a:fld>
            <a:endParaRPr lang="en-US"/>
          </a:p>
        </p:txBody>
      </p:sp>
    </p:spTree>
    <p:extLst>
      <p:ext uri="{BB962C8B-B14F-4D97-AF65-F5344CB8AC3E}">
        <p14:creationId xmlns:p14="http://schemas.microsoft.com/office/powerpoint/2010/main" val="4204459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7DA79B4-29FB-40C7-9C2E-BC15F5315CAB}" type="datetimeFigureOut">
              <a:rPr lang="en-US">
                <a:solidFill>
                  <a:prstClr val="black">
                    <a:tint val="75000"/>
                  </a:prstClr>
                </a:solidFill>
              </a:rPr>
              <a:pPr>
                <a:defRPr/>
              </a:pPr>
              <a:t>3/9/2023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507642-46ED-4FA7-8BAE-F4E1E6FC9F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5121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A1D155E-A0E6-4909-9F29-6A7849B73C6D}" type="datetimeFigureOut">
              <a:rPr lang="en-US">
                <a:solidFill>
                  <a:prstClr val="black">
                    <a:tint val="75000"/>
                  </a:prstClr>
                </a:solidFill>
              </a:rPr>
              <a:pPr>
                <a:defRPr/>
              </a:pPr>
              <a:t>3/9/2023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7E3ECF-20FC-43EA-BFD5-160988AF82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7347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5FF9D5F-126D-4602-ADF5-DEE926C057A9}" type="datetimeFigureOut">
              <a:rPr lang="en-US">
                <a:solidFill>
                  <a:prstClr val="black">
                    <a:tint val="75000"/>
                  </a:prstClr>
                </a:solidFill>
              </a:rPr>
              <a:pPr>
                <a:defRPr/>
              </a:pPr>
              <a:t>3/9/2023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3A7262-2A04-4677-AD40-DCDF063D30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8312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331D162-415C-40C9-B015-EC5A3126B1B8}" type="datetimeFigureOut">
              <a:rPr lang="en-US">
                <a:solidFill>
                  <a:prstClr val="black">
                    <a:tint val="75000"/>
                  </a:prstClr>
                </a:solidFill>
              </a:rPr>
              <a:pPr>
                <a:defRPr/>
              </a:pPr>
              <a:t>3/9/2023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0BFB179-2A7C-4AE1-8123-F48DDAF58C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9582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6F50503-080A-4C74-A6C0-BD6DAF1F7EEB}" type="datetimeFigureOut">
              <a:rPr lang="en-US">
                <a:solidFill>
                  <a:prstClr val="black">
                    <a:tint val="75000"/>
                  </a:prstClr>
                </a:solidFill>
              </a:rPr>
              <a:pPr>
                <a:defRPr/>
              </a:pPr>
              <a:t>3/9/2023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7774458-0BA6-43A9-8DB3-97C2041CD2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3057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BC01B8D-A189-43E3-93F6-92CF407C8550}" type="datetimeFigureOut">
              <a:rPr lang="en-US">
                <a:solidFill>
                  <a:prstClr val="black">
                    <a:tint val="75000"/>
                  </a:prstClr>
                </a:solidFill>
              </a:rPr>
              <a:pPr>
                <a:defRPr/>
              </a:pPr>
              <a:t>3/9/2023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B24064E-5F87-4BAE-A864-E61991C316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845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825E920-C185-416C-A24B-EE48A328639C}" type="datetimeFigureOut">
              <a:rPr lang="en-US">
                <a:solidFill>
                  <a:prstClr val="black">
                    <a:tint val="75000"/>
                  </a:prstClr>
                </a:solidFill>
              </a:rPr>
              <a:pPr>
                <a:defRPr/>
              </a:pPr>
              <a:t>3/9/2023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CA3B4BF-A959-41D8-9509-F251C12946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707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37755EE-55A7-4F26-B993-4ABF33FB7D57}" type="datetimeFigureOut">
              <a:rPr lang="en-US">
                <a:solidFill>
                  <a:prstClr val="black">
                    <a:tint val="75000"/>
                  </a:prstClr>
                </a:solidFill>
              </a:rPr>
              <a:pPr>
                <a:defRPr/>
              </a:pPr>
              <a:t>3/9/2023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B879B82-DF72-4988-A915-4D64A5D298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2772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4824A1B-512F-47FA-BB2B-8220016DD9E5}" type="datetimeFigureOut">
              <a:rPr lang="en-US">
                <a:solidFill>
                  <a:prstClr val="black">
                    <a:tint val="75000"/>
                  </a:prstClr>
                </a:solidFill>
              </a:rPr>
              <a:pPr>
                <a:defRPr/>
              </a:pPr>
              <a:t>3/9/2023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A37955-06A1-4411-A44D-5505CC3DDA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3315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A0289D-0E2E-4CD0-9FED-E411C580CB5F}" type="datetimeFigureOut">
              <a:rPr lang="en-US">
                <a:solidFill>
                  <a:prstClr val="black">
                    <a:tint val="75000"/>
                  </a:prstClr>
                </a:solidFill>
              </a:rPr>
              <a:pPr>
                <a:defRPr/>
              </a:pPr>
              <a:t>3/9/2023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B9B476B-45AF-4DC5-BEF2-8E004EE24C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599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E2260-958B-43BD-95D6-DD02D23507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BFBB3-A267-4718-98FD-35EB45712D1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28B176-0F18-4B7D-8ADA-983084F4FF6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8455C-68AD-4B1D-85AC-E9B2008CC3B5}"/>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0829D7A-1218-48DB-8FF9-4FC706E6A62B}"/>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D2AC22F8-C238-46BE-B725-C2FBB9267D67}"/>
              </a:ext>
            </a:extLst>
          </p:cNvPr>
          <p:cNvSpPr>
            <a:spLocks noGrp="1"/>
          </p:cNvSpPr>
          <p:nvPr>
            <p:ph type="sldNum" sz="quarter" idx="12"/>
          </p:nvPr>
        </p:nvSpPr>
        <p:spPr/>
        <p:txBody>
          <a:bodyPr/>
          <a:lstStyle/>
          <a:p>
            <a:pPr>
              <a:defRPr/>
            </a:pPr>
            <a:fld id="{322364E8-598D-47E0-82F5-29B579A47175}" type="slidenum">
              <a:rPr lang="en-US" smtClean="0"/>
              <a:pPr>
                <a:defRPr/>
              </a:pPr>
              <a:t>‹#›</a:t>
            </a:fld>
            <a:endParaRPr lang="en-US"/>
          </a:p>
        </p:txBody>
      </p:sp>
    </p:spTree>
    <p:extLst>
      <p:ext uri="{BB962C8B-B14F-4D97-AF65-F5344CB8AC3E}">
        <p14:creationId xmlns:p14="http://schemas.microsoft.com/office/powerpoint/2010/main" val="2487886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F93139-8807-4C5F-AB32-43A85EFBA1AA}" type="datetimeFigureOut">
              <a:rPr lang="en-US">
                <a:solidFill>
                  <a:prstClr val="black">
                    <a:tint val="75000"/>
                  </a:prstClr>
                </a:solidFill>
              </a:rPr>
              <a:pPr>
                <a:defRPr/>
              </a:pPr>
              <a:t>3/9/2023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AA47A1C-19A8-45CA-8113-4E6554E019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7761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356352"/>
            <a:ext cx="2133600" cy="365125"/>
          </a:xfrm>
        </p:spPr>
        <p:txBody>
          <a:bodyPr/>
          <a:lstStyle>
            <a:lvl1pPr>
              <a:defRPr/>
            </a:lvl1pPr>
          </a:lstStyle>
          <a:p>
            <a:pPr>
              <a:defRPr/>
            </a:pPr>
            <a:fld id="{9E5C1D01-2EAA-47C4-88E4-44F99CFEBD77}" type="datetimeFigureOut">
              <a:rPr lang="en-US">
                <a:solidFill>
                  <a:prstClr val="black">
                    <a:tint val="75000"/>
                  </a:prstClr>
                </a:solidFill>
              </a:rPr>
              <a:pPr>
                <a:defRPr/>
              </a:pPr>
              <a:t>3/9/2023</a:t>
            </a:fld>
            <a:endParaRPr lang="en-US">
              <a:solidFill>
                <a:prstClr val="black">
                  <a:tint val="75000"/>
                </a:prstClr>
              </a:solidFill>
            </a:endParaRPr>
          </a:p>
        </p:txBody>
      </p:sp>
      <p:sp>
        <p:nvSpPr>
          <p:cNvPr id="7" name="Footer Placeholder 6"/>
          <p:cNvSpPr>
            <a:spLocks noGrp="1"/>
          </p:cNvSpPr>
          <p:nvPr>
            <p:ph type="ftr" sz="quarter" idx="11"/>
          </p:nvPr>
        </p:nvSpPr>
        <p:spPr>
          <a:xfrm>
            <a:off x="3124200" y="6356352"/>
            <a:ext cx="2895600" cy="365125"/>
          </a:xfrm>
        </p:spPr>
        <p:txBody>
          <a:bodyPr/>
          <a:lstStyle>
            <a:lvl1pPr>
              <a:defRPr/>
            </a:lvl1pPr>
          </a:lstStyle>
          <a:p>
            <a:pPr>
              <a:defRPr/>
            </a:pPr>
            <a:endParaRPr lang="en-US">
              <a:solidFill>
                <a:prstClr val="black">
                  <a:tint val="75000"/>
                </a:prstClr>
              </a:solidFill>
            </a:endParaRPr>
          </a:p>
        </p:txBody>
      </p:sp>
      <p:sp>
        <p:nvSpPr>
          <p:cNvPr id="8" name="Slide Number Placeholder 7"/>
          <p:cNvSpPr>
            <a:spLocks noGrp="1"/>
          </p:cNvSpPr>
          <p:nvPr>
            <p:ph type="sldNum" sz="quarter" idx="12"/>
          </p:nvPr>
        </p:nvSpPr>
        <p:spPr>
          <a:xfrm>
            <a:off x="6553200" y="6356352"/>
            <a:ext cx="2133600" cy="365125"/>
          </a:xfrm>
        </p:spPr>
        <p:txBody>
          <a:bodyPr/>
          <a:lstStyle>
            <a:lvl1pPr>
              <a:defRPr/>
            </a:lvl1pPr>
          </a:lstStyle>
          <a:p>
            <a:pPr>
              <a:defRPr/>
            </a:pPr>
            <a:fld id="{8E0F6D59-726C-4355-9669-B39C6DC0CC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46380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2"/>
            <a:ext cx="8229600" cy="4525963"/>
          </a:xfrm>
        </p:spPr>
        <p:txBody>
          <a:bodyPr/>
          <a:lstStyle/>
          <a:p>
            <a:endParaRPr lang="en-US"/>
          </a:p>
        </p:txBody>
      </p:sp>
      <p:sp>
        <p:nvSpPr>
          <p:cNvPr id="4" name="Date Placeholder 3"/>
          <p:cNvSpPr>
            <a:spLocks noGrp="1"/>
          </p:cNvSpPr>
          <p:nvPr>
            <p:ph type="dt" sz="half" idx="10"/>
          </p:nvPr>
        </p:nvSpPr>
        <p:spPr>
          <a:xfrm>
            <a:off x="457200" y="6356352"/>
            <a:ext cx="2133600" cy="365125"/>
          </a:xfrm>
        </p:spPr>
        <p:txBody>
          <a:bodyPr/>
          <a:lstStyle>
            <a:lvl1pPr>
              <a:defRPr/>
            </a:lvl1pPr>
          </a:lstStyle>
          <a:p>
            <a:pPr>
              <a:defRPr/>
            </a:pPr>
            <a:fld id="{B0115B67-5CDC-42C9-B3AF-02D5C9F2B3D7}" type="datetimeFigureOut">
              <a:rPr lang="en-US">
                <a:solidFill>
                  <a:prstClr val="black">
                    <a:tint val="75000"/>
                  </a:prstClr>
                </a:solidFill>
              </a:rPr>
              <a:pPr>
                <a:defRPr/>
              </a:pPr>
              <a:t>3/9/2023</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2"/>
            <a:ext cx="2895600" cy="365125"/>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p:spPr>
        <p:txBody>
          <a:bodyPr/>
          <a:lstStyle>
            <a:lvl1pPr>
              <a:defRPr/>
            </a:lvl1pPr>
          </a:lstStyle>
          <a:p>
            <a:pPr>
              <a:defRPr/>
            </a:pPr>
            <a:fld id="{7E6A4EB9-5310-40AE-974F-69ED9E5479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1815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EB2DD-8AB1-4BB3-9CBD-B0034000FFE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D09343-F77A-4756-835F-3DE62345B77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0F5C9B5-FCEE-4D07-B304-29085FCABCE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F363B2-7258-40F4-9605-07D07A80A65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6761AEC-772A-4511-A71A-05ABC7AC2B7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564045-DF64-4D23-8C12-7D75B6792E82}"/>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10B8FBD0-1E30-4C5F-8B36-641AB2E24232}"/>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2D7FE912-9747-4140-9705-D84AF3C16A91}"/>
              </a:ext>
            </a:extLst>
          </p:cNvPr>
          <p:cNvSpPr>
            <a:spLocks noGrp="1"/>
          </p:cNvSpPr>
          <p:nvPr>
            <p:ph type="sldNum" sz="quarter" idx="12"/>
          </p:nvPr>
        </p:nvSpPr>
        <p:spPr/>
        <p:txBody>
          <a:bodyPr/>
          <a:lstStyle/>
          <a:p>
            <a:pPr>
              <a:defRPr/>
            </a:pPr>
            <a:fld id="{5124A549-A946-447E-B9B6-075AEF7329A5}" type="slidenum">
              <a:rPr lang="en-US" smtClean="0"/>
              <a:pPr>
                <a:defRPr/>
              </a:pPr>
              <a:t>‹#›</a:t>
            </a:fld>
            <a:endParaRPr lang="en-US"/>
          </a:p>
        </p:txBody>
      </p:sp>
    </p:spTree>
    <p:extLst>
      <p:ext uri="{BB962C8B-B14F-4D97-AF65-F5344CB8AC3E}">
        <p14:creationId xmlns:p14="http://schemas.microsoft.com/office/powerpoint/2010/main" val="24906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3E76E-9B74-4363-85A4-93D0FEA6A2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6BBD27-4AFB-42D2-A7BF-98D6C9985C2A}"/>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59FDAD7C-364D-4A3E-B4B1-72863084253B}"/>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CF038F5-599A-4EF3-90F2-F41EC927EC00}"/>
              </a:ext>
            </a:extLst>
          </p:cNvPr>
          <p:cNvSpPr>
            <a:spLocks noGrp="1"/>
          </p:cNvSpPr>
          <p:nvPr>
            <p:ph type="sldNum" sz="quarter" idx="12"/>
          </p:nvPr>
        </p:nvSpPr>
        <p:spPr/>
        <p:txBody>
          <a:bodyPr/>
          <a:lstStyle/>
          <a:p>
            <a:pPr>
              <a:defRPr/>
            </a:pPr>
            <a:fld id="{10CD034D-F254-4576-94B4-995A7F2B2D00}" type="slidenum">
              <a:rPr lang="en-US" smtClean="0"/>
              <a:pPr>
                <a:defRPr/>
              </a:pPr>
              <a:t>‹#›</a:t>
            </a:fld>
            <a:endParaRPr lang="en-US"/>
          </a:p>
        </p:txBody>
      </p:sp>
    </p:spTree>
    <p:extLst>
      <p:ext uri="{BB962C8B-B14F-4D97-AF65-F5344CB8AC3E}">
        <p14:creationId xmlns:p14="http://schemas.microsoft.com/office/powerpoint/2010/main" val="333715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2D94FB-F2C1-4503-9B2C-63923478597F}"/>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A23100B5-85CA-44D4-BD73-7D509F848468}"/>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F7651A2C-DA70-4432-B37D-7DB3188E0C2A}"/>
              </a:ext>
            </a:extLst>
          </p:cNvPr>
          <p:cNvSpPr>
            <a:spLocks noGrp="1"/>
          </p:cNvSpPr>
          <p:nvPr>
            <p:ph type="sldNum" sz="quarter" idx="12"/>
          </p:nvPr>
        </p:nvSpPr>
        <p:spPr/>
        <p:txBody>
          <a:bodyPr/>
          <a:lstStyle/>
          <a:p>
            <a:pPr>
              <a:defRPr/>
            </a:pPr>
            <a:fld id="{70726456-E19D-446E-AD00-D1573A8B93CC}" type="slidenum">
              <a:rPr lang="en-US" smtClean="0"/>
              <a:pPr>
                <a:defRPr/>
              </a:pPr>
              <a:t>‹#›</a:t>
            </a:fld>
            <a:endParaRPr lang="en-US"/>
          </a:p>
        </p:txBody>
      </p:sp>
    </p:spTree>
    <p:extLst>
      <p:ext uri="{BB962C8B-B14F-4D97-AF65-F5344CB8AC3E}">
        <p14:creationId xmlns:p14="http://schemas.microsoft.com/office/powerpoint/2010/main" val="3014032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1096F-F32B-4CC8-86E1-943F288ABFB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D109602-510F-4982-A5D8-1B6E8DCC33E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54C5AD-3B04-4A31-8BA9-C9B0F1D90E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5764194-1746-4099-9865-7E1DC849316B}"/>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CB03B17B-D731-4D2E-B7B2-C3028A9A0987}"/>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D887E169-EFCE-481E-A9B1-EE8CD29B1D8E}"/>
              </a:ext>
            </a:extLst>
          </p:cNvPr>
          <p:cNvSpPr>
            <a:spLocks noGrp="1"/>
          </p:cNvSpPr>
          <p:nvPr>
            <p:ph type="sldNum" sz="quarter" idx="12"/>
          </p:nvPr>
        </p:nvSpPr>
        <p:spPr/>
        <p:txBody>
          <a:bodyPr/>
          <a:lstStyle/>
          <a:p>
            <a:pPr>
              <a:defRPr/>
            </a:pPr>
            <a:fld id="{08521E53-0CA7-41F6-833C-0F5214ABFF1B}" type="slidenum">
              <a:rPr lang="en-US" smtClean="0"/>
              <a:pPr>
                <a:defRPr/>
              </a:pPr>
              <a:t>‹#›</a:t>
            </a:fld>
            <a:endParaRPr lang="en-US"/>
          </a:p>
        </p:txBody>
      </p:sp>
    </p:spTree>
    <p:extLst>
      <p:ext uri="{BB962C8B-B14F-4D97-AF65-F5344CB8AC3E}">
        <p14:creationId xmlns:p14="http://schemas.microsoft.com/office/powerpoint/2010/main" val="721233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57C2-16D7-489D-AE41-FBE15E2C1F9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9EDA5A0-ED2C-4913-B423-291591BCCBB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10ED67E-DFEC-4627-8D28-A9F4B80977B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4A2DB8-570C-48A7-B114-F5BB481761CA}"/>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E466EA8-9BEE-4220-A575-099A426A1EB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F16867E2-58AA-42CB-8836-647ED884728C}"/>
              </a:ext>
            </a:extLst>
          </p:cNvPr>
          <p:cNvSpPr>
            <a:spLocks noGrp="1"/>
          </p:cNvSpPr>
          <p:nvPr>
            <p:ph type="sldNum" sz="quarter" idx="12"/>
          </p:nvPr>
        </p:nvSpPr>
        <p:spPr/>
        <p:txBody>
          <a:bodyPr/>
          <a:lstStyle/>
          <a:p>
            <a:pPr>
              <a:defRPr/>
            </a:pPr>
            <a:fld id="{51EC55FE-8950-4D4C-B998-6C1533218218}" type="slidenum">
              <a:rPr lang="en-US" smtClean="0"/>
              <a:pPr>
                <a:defRPr/>
              </a:pPr>
              <a:t>‹#›</a:t>
            </a:fld>
            <a:endParaRPr lang="en-US"/>
          </a:p>
        </p:txBody>
      </p:sp>
    </p:spTree>
    <p:extLst>
      <p:ext uri="{BB962C8B-B14F-4D97-AF65-F5344CB8AC3E}">
        <p14:creationId xmlns:p14="http://schemas.microsoft.com/office/powerpoint/2010/main" val="1912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jp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3CCB57-E26E-4EE3-9CA3-7390E81FA99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94F824-15CC-494B-B0E0-9361B50FD89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BBD48-83F8-46E6-BA76-DB3B13AE0ED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0C292FE8-1F26-49CA-BCFD-93A42666B70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A39B24A-F0C6-474E-9966-20916674944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54C2F03-6AF9-478F-8AC8-B5316693C682}" type="slidenum">
              <a:rPr lang="en-US" smtClean="0"/>
              <a:pPr>
                <a:defRPr/>
              </a:pPr>
              <a:t>‹#›</a:t>
            </a:fld>
            <a:endParaRPr lang="en-US"/>
          </a:p>
        </p:txBody>
      </p:sp>
    </p:spTree>
    <p:extLst>
      <p:ext uri="{BB962C8B-B14F-4D97-AF65-F5344CB8AC3E}">
        <p14:creationId xmlns:p14="http://schemas.microsoft.com/office/powerpoint/2010/main" val="3474056103"/>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5000">
              <a:schemeClr val="tx2">
                <a:lumMod val="10000"/>
              </a:schemeClr>
            </a:gs>
            <a:gs pos="15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254C2F03-6AF9-478F-8AC8-B5316693C682}" type="slidenum">
              <a:rPr lang="en-US" smtClean="0"/>
              <a:pPr>
                <a:defRPr/>
              </a:pPr>
              <a:t>‹#›</a:t>
            </a:fld>
            <a:endParaRPr lang="en-US"/>
          </a:p>
        </p:txBody>
      </p:sp>
    </p:spTree>
    <p:extLst>
      <p:ext uri="{BB962C8B-B14F-4D97-AF65-F5344CB8AC3E}">
        <p14:creationId xmlns:p14="http://schemas.microsoft.com/office/powerpoint/2010/main" val="220711062"/>
      </p:ext>
    </p:extLst>
  </p:cSld>
  <p:clrMap bg1="dk1" tx1="lt1" bg2="dk2" tx2="lt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 id="2147484026" r:id="rId13"/>
    <p:sldLayoutId id="2147484027" r:id="rId14"/>
    <p:sldLayoutId id="2147484028" r:id="rId15"/>
    <p:sldLayoutId id="2147484029" r:id="rId16"/>
    <p:sldLayoutId id="2147484030" r:id="rId17"/>
    <p:sldLayoutId id="2147484031" r:id="rId18"/>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l="-5000" r="-5000"/>
          </a:stretch>
        </a:blipFill>
        <a:effectLst/>
      </p:bgPr>
    </p:bg>
    <p:spTree>
      <p:nvGrpSpPr>
        <p:cNvPr id="1" name=""/>
        <p:cNvGrpSpPr/>
        <p:nvPr/>
      </p:nvGrpSpPr>
      <p:grpSpPr>
        <a:xfrm>
          <a:off x="0" y="0"/>
          <a:ext cx="0" cy="0"/>
          <a:chOff x="0" y="0"/>
          <a:chExt cx="0" cy="0"/>
        </a:xfrm>
      </p:grpSpPr>
      <p:sp>
        <p:nvSpPr>
          <p:cNvPr id="245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buFontTx/>
              <a:buNone/>
              <a:defRPr sz="900" b="0" smtClean="0">
                <a:solidFill>
                  <a:schemeClr val="tx1">
                    <a:tint val="75000"/>
                  </a:schemeClr>
                </a:solidFill>
                <a:effectLst/>
                <a:latin typeface="+mn-lt"/>
              </a:defRPr>
            </a:lvl1pPr>
          </a:lstStyle>
          <a:p>
            <a:pPr>
              <a:defRPr/>
            </a:pPr>
            <a:fld id="{8B930DF3-F21A-4414-B75C-A2BE89025513}" type="datetimeFigureOut">
              <a:rPr lang="en-US">
                <a:solidFill>
                  <a:prstClr val="black">
                    <a:tint val="75000"/>
                  </a:prstClr>
                </a:solidFill>
              </a:rPr>
              <a:pPr>
                <a:defRPr/>
              </a:pPr>
              <a:t>3/9/2023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buFontTx/>
              <a:buNone/>
              <a:defRPr sz="900" b="0">
                <a:solidFill>
                  <a:schemeClr val="tx1">
                    <a:tint val="75000"/>
                  </a:schemeClr>
                </a:solidFill>
                <a:effectLst/>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buFontTx/>
              <a:buNone/>
              <a:defRPr sz="900" b="0" smtClean="0">
                <a:solidFill>
                  <a:schemeClr val="tx1">
                    <a:tint val="75000"/>
                  </a:schemeClr>
                </a:solidFill>
                <a:effectLst/>
                <a:latin typeface="+mn-lt"/>
              </a:defRPr>
            </a:lvl1pPr>
          </a:lstStyle>
          <a:p>
            <a:pPr>
              <a:defRPr/>
            </a:pPr>
            <a:fld id="{AC1BB9FE-0200-4D12-8AE5-6FDBDAD35F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4781550"/>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Lst>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chart" Target="../charts/chart15.xml"/></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hart" Target="../charts/chart18.xml"/><Relationship Id="rId4" Type="http://schemas.openxmlformats.org/officeDocument/2006/relationships/chart" Target="../charts/chart17.xml"/></Relationships>
</file>

<file path=ppt/slides/_rels/slide2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09410B5-0D52-8FAA-545F-2C73B37D63C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1328509" y="893736"/>
            <a:ext cx="6831701" cy="5069124"/>
          </a:xfrm>
          <a:prstGeom prst="ellipse">
            <a:avLst/>
          </a:prstGeom>
          <a:ln>
            <a:noFill/>
          </a:ln>
          <a:effectLst>
            <a:softEdge rad="112500"/>
          </a:effectLst>
        </p:spPr>
      </p:pic>
      <p:sp>
        <p:nvSpPr>
          <p:cNvPr id="30" name="TextBox 29"/>
          <p:cNvSpPr txBox="1"/>
          <p:nvPr/>
        </p:nvSpPr>
        <p:spPr>
          <a:xfrm>
            <a:off x="1447800" y="13853"/>
            <a:ext cx="6400800" cy="646331"/>
          </a:xfrm>
          <a:prstGeom prst="rect">
            <a:avLst/>
          </a:prstGeom>
          <a:solidFill>
            <a:schemeClr val="accent1">
              <a:alpha val="50000"/>
            </a:schemeClr>
          </a:solidFill>
          <a:ln w="19050">
            <a:solidFill>
              <a:schemeClr val="bg1"/>
            </a:solidFill>
          </a:ln>
        </p:spPr>
        <p:txBody>
          <a:bodyPr wrap="square" rtlCol="0">
            <a:spAutoFit/>
          </a:bodyPr>
          <a:lstStyle/>
          <a:p>
            <a:pPr algn="ctr" defTabSz="685800"/>
            <a:r>
              <a:rPr lang="en-US" sz="3600" dirty="0">
                <a:solidFill>
                  <a:prstClr val="white"/>
                </a:solidFill>
                <a:latin typeface="Times New Roman" pitchFamily="18" charset="0"/>
                <a:cs typeface="Times New Roman" pitchFamily="18" charset="0"/>
              </a:rPr>
              <a:t>Alaska Steelhead Stock Status</a:t>
            </a:r>
          </a:p>
        </p:txBody>
      </p:sp>
      <p:sp>
        <p:nvSpPr>
          <p:cNvPr id="31" name="Rectangle 30">
            <a:extLst>
              <a:ext uri="{FF2B5EF4-FFF2-40B4-BE49-F238E27FC236}">
                <a16:creationId xmlns:a16="http://schemas.microsoft.com/office/drawing/2014/main" id="{BBC989F2-7B29-4C7A-302F-879C34BE8AEE}"/>
              </a:ext>
            </a:extLst>
          </p:cNvPr>
          <p:cNvSpPr/>
          <p:nvPr/>
        </p:nvSpPr>
        <p:spPr>
          <a:xfrm>
            <a:off x="434686" y="5471599"/>
            <a:ext cx="8562654" cy="1384995"/>
          </a:xfrm>
          <a:prstGeom prst="rect">
            <a:avLst/>
          </a:prstGeom>
          <a:solidFill>
            <a:schemeClr val="accent1">
              <a:alpha val="76000"/>
            </a:schemeClr>
          </a:solidFill>
          <a:ln w="19050">
            <a:solidFill>
              <a:schemeClr val="bg1"/>
            </a:solidFill>
          </a:ln>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Craig Schwanke</a:t>
            </a:r>
          </a:p>
          <a:p>
            <a:r>
              <a:rPr lang="en-US" sz="2800" b="1" dirty="0">
                <a:solidFill>
                  <a:schemeClr val="bg1"/>
                </a:solidFill>
                <a:latin typeface="Times New Roman" panose="02020603050405020304" pitchFamily="18" charset="0"/>
                <a:cs typeface="Times New Roman" panose="02020603050405020304" pitchFamily="18" charset="0"/>
              </a:rPr>
              <a:t>Alaska Department of Fish and Game</a:t>
            </a:r>
          </a:p>
          <a:p>
            <a:r>
              <a:rPr lang="en-US" sz="2800" b="1" dirty="0">
                <a:solidFill>
                  <a:schemeClr val="bg1"/>
                </a:solidFill>
                <a:latin typeface="Times New Roman" panose="02020603050405020304" pitchFamily="18" charset="0"/>
                <a:cs typeface="Times New Roman" panose="02020603050405020304" pitchFamily="18" charset="0"/>
              </a:rPr>
              <a:t>Sport Fish Division</a:t>
            </a:r>
          </a:p>
        </p:txBody>
      </p:sp>
      <p:grpSp>
        <p:nvGrpSpPr>
          <p:cNvPr id="32" name="Group 15">
            <a:extLst>
              <a:ext uri="{FF2B5EF4-FFF2-40B4-BE49-F238E27FC236}">
                <a16:creationId xmlns:a16="http://schemas.microsoft.com/office/drawing/2014/main" id="{47CD8F54-5396-0BDC-E086-AF4FC22815CC}"/>
              </a:ext>
            </a:extLst>
          </p:cNvPr>
          <p:cNvGrpSpPr>
            <a:grpSpLocks/>
          </p:cNvGrpSpPr>
          <p:nvPr/>
        </p:nvGrpSpPr>
        <p:grpSpPr bwMode="auto">
          <a:xfrm>
            <a:off x="7246603" y="5470192"/>
            <a:ext cx="1411572" cy="1384996"/>
            <a:chOff x="1080" y="11880"/>
            <a:chExt cx="3510" cy="3510"/>
          </a:xfrm>
        </p:grpSpPr>
        <p:sp>
          <p:nvSpPr>
            <p:cNvPr id="33" name="Oval 16">
              <a:extLst>
                <a:ext uri="{FF2B5EF4-FFF2-40B4-BE49-F238E27FC236}">
                  <a16:creationId xmlns:a16="http://schemas.microsoft.com/office/drawing/2014/main" id="{28B1806A-9882-DAD3-9354-17B5A953890D}"/>
                </a:ext>
              </a:extLst>
            </p:cNvPr>
            <p:cNvSpPr>
              <a:spLocks noChangeArrowheads="1"/>
            </p:cNvSpPr>
            <p:nvPr/>
          </p:nvSpPr>
          <p:spPr bwMode="auto">
            <a:xfrm>
              <a:off x="1800" y="12240"/>
              <a:ext cx="1920" cy="146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34" name="Picture 17" descr="ADFG_logo_clear (2)">
              <a:extLst>
                <a:ext uri="{FF2B5EF4-FFF2-40B4-BE49-F238E27FC236}">
                  <a16:creationId xmlns:a16="http://schemas.microsoft.com/office/drawing/2014/main" id="{5FDF9735-A433-C3F5-D4D8-B44634ECEE61}"/>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0" y="11880"/>
              <a:ext cx="3510" cy="3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Tree>
    <p:extLst>
      <p:ext uri="{BB962C8B-B14F-4D97-AF65-F5344CB8AC3E}">
        <p14:creationId xmlns:p14="http://schemas.microsoft.com/office/powerpoint/2010/main" val="3856143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ChangeArrowheads="1"/>
          </p:cNvSpPr>
          <p:nvPr>
            <p:ph type="ctrTitle"/>
          </p:nvPr>
        </p:nvSpPr>
        <p:spPr/>
        <p:txBody>
          <a:bodyPr>
            <a:normAutofit/>
          </a:bodyPr>
          <a:lstStyle/>
          <a:p>
            <a:pPr eaLnBrk="1" hangingPunct="1">
              <a:defRPr/>
            </a:pPr>
            <a:r>
              <a:rPr lang="en-US" sz="2400" b="1" dirty="0"/>
              <a:t>Weir Counts – </a:t>
            </a:r>
            <a:r>
              <a:rPr lang="en-US" sz="2400" b="1" dirty="0" err="1"/>
              <a:t>Southcentral</a:t>
            </a:r>
            <a:r>
              <a:rPr lang="en-US" sz="2400" b="1" dirty="0"/>
              <a:t> Alaska</a:t>
            </a:r>
          </a:p>
        </p:txBody>
      </p:sp>
      <p:sp>
        <p:nvSpPr>
          <p:cNvPr id="3" name="Subtitle 2">
            <a:extLst>
              <a:ext uri="{FF2B5EF4-FFF2-40B4-BE49-F238E27FC236}">
                <a16:creationId xmlns:a16="http://schemas.microsoft.com/office/drawing/2014/main" id="{D9DEAFF4-EB24-3469-409A-29AA31C1FBCA}"/>
              </a:ext>
            </a:extLst>
          </p:cNvPr>
          <p:cNvSpPr>
            <a:spLocks noGrp="1"/>
          </p:cNvSpPr>
          <p:nvPr>
            <p:ph type="subTitle" idx="1"/>
          </p:nvPr>
        </p:nvSpPr>
        <p:spPr/>
        <p:txBody>
          <a:bodyPr/>
          <a:lstStyle/>
          <a:p>
            <a:endParaRPr lang="en-US"/>
          </a:p>
        </p:txBody>
      </p:sp>
      <p:graphicFrame>
        <p:nvGraphicFramePr>
          <p:cNvPr id="9" name="Chart 8">
            <a:extLst>
              <a:ext uri="{FF2B5EF4-FFF2-40B4-BE49-F238E27FC236}">
                <a16:creationId xmlns:a16="http://schemas.microsoft.com/office/drawing/2014/main" id="{00000000-0008-0000-0100-000007040000}"/>
              </a:ext>
            </a:extLst>
          </p:cNvPr>
          <p:cNvGraphicFramePr>
            <a:graphicFrameLocks/>
          </p:cNvGraphicFramePr>
          <p:nvPr>
            <p:extLst>
              <p:ext uri="{D42A27DB-BD31-4B8C-83A1-F6EECF244321}">
                <p14:modId xmlns:p14="http://schemas.microsoft.com/office/powerpoint/2010/main" val="863796455"/>
              </p:ext>
            </p:extLst>
          </p:nvPr>
        </p:nvGraphicFramePr>
        <p:xfrm>
          <a:off x="221673" y="62345"/>
          <a:ext cx="8534400" cy="18781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00000000-0008-0000-0100-000008040000}"/>
              </a:ext>
            </a:extLst>
          </p:cNvPr>
          <p:cNvGraphicFramePr>
            <a:graphicFrameLocks/>
          </p:cNvGraphicFramePr>
          <p:nvPr>
            <p:extLst>
              <p:ext uri="{D42A27DB-BD31-4B8C-83A1-F6EECF244321}">
                <p14:modId xmlns:p14="http://schemas.microsoft.com/office/powerpoint/2010/main" val="155458621"/>
              </p:ext>
            </p:extLst>
          </p:nvPr>
        </p:nvGraphicFramePr>
        <p:xfrm>
          <a:off x="221673" y="1991070"/>
          <a:ext cx="8534400" cy="15478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8E3B701B-C027-4C02-AFFF-C2B6267C6A9C}"/>
              </a:ext>
            </a:extLst>
          </p:cNvPr>
          <p:cNvGraphicFramePr>
            <a:graphicFrameLocks/>
          </p:cNvGraphicFramePr>
          <p:nvPr>
            <p:extLst>
              <p:ext uri="{D42A27DB-BD31-4B8C-83A1-F6EECF244321}">
                <p14:modId xmlns:p14="http://schemas.microsoft.com/office/powerpoint/2010/main" val="3096951142"/>
              </p:ext>
            </p:extLst>
          </p:nvPr>
        </p:nvGraphicFramePr>
        <p:xfrm>
          <a:off x="221673" y="3584774"/>
          <a:ext cx="8534400" cy="15478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00000000-0008-0000-0100-000006040000}"/>
              </a:ext>
            </a:extLst>
          </p:cNvPr>
          <p:cNvGraphicFramePr>
            <a:graphicFrameLocks/>
          </p:cNvGraphicFramePr>
          <p:nvPr>
            <p:extLst>
              <p:ext uri="{D42A27DB-BD31-4B8C-83A1-F6EECF244321}">
                <p14:modId xmlns:p14="http://schemas.microsoft.com/office/powerpoint/2010/main" val="3335954378"/>
              </p:ext>
            </p:extLst>
          </p:nvPr>
        </p:nvGraphicFramePr>
        <p:xfrm>
          <a:off x="229209" y="5178476"/>
          <a:ext cx="8526864" cy="1679523"/>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FA347C36-3360-8D84-DE3A-58D527F43410}"/>
              </a:ext>
            </a:extLst>
          </p:cNvPr>
          <p:cNvSpPr txBox="1"/>
          <p:nvPr/>
        </p:nvSpPr>
        <p:spPr>
          <a:xfrm>
            <a:off x="104139" y="381000"/>
            <a:ext cx="461665" cy="4267200"/>
          </a:xfrm>
          <a:prstGeom prst="rect">
            <a:avLst/>
          </a:prstGeom>
          <a:noFill/>
        </p:spPr>
        <p:txBody>
          <a:bodyPr vert="vert270" wrap="square" rtlCol="0">
            <a:spAutoFit/>
          </a:bodyPr>
          <a:lstStyle/>
          <a:p>
            <a:r>
              <a:rPr lang="en-US" dirty="0">
                <a:solidFill>
                  <a:schemeClr val="bg1"/>
                </a:solidFill>
              </a:rPr>
              <a:t>Number of steelhead</a:t>
            </a:r>
          </a:p>
        </p:txBody>
      </p:sp>
    </p:spTree>
    <p:extLst>
      <p:ext uri="{BB962C8B-B14F-4D97-AF65-F5344CB8AC3E}">
        <p14:creationId xmlns:p14="http://schemas.microsoft.com/office/powerpoint/2010/main" val="3492664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9349-E831-40C6-BFBA-E80EB5CF2E96}"/>
              </a:ext>
            </a:extLst>
          </p:cNvPr>
          <p:cNvSpPr>
            <a:spLocks noGrp="1"/>
          </p:cNvSpPr>
          <p:nvPr>
            <p:ph type="title"/>
          </p:nvPr>
        </p:nvSpPr>
        <p:spPr/>
        <p:txBody>
          <a:bodyPr/>
          <a:lstStyle/>
          <a:p>
            <a:endParaRPr lang="en-US"/>
          </a:p>
        </p:txBody>
      </p:sp>
      <p:pic>
        <p:nvPicPr>
          <p:cNvPr id="7" name="Content Placeholder 6" descr="A picture containing grass, outdoor, plant, ocean floor&#10;&#10;Description automatically generated">
            <a:extLst>
              <a:ext uri="{FF2B5EF4-FFF2-40B4-BE49-F238E27FC236}">
                <a16:creationId xmlns:a16="http://schemas.microsoft.com/office/drawing/2014/main" id="{469329E8-9AC7-9AF2-D8FA-8BF50FB8C69C}"/>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1671108" y="1825625"/>
            <a:ext cx="5801784" cy="4351338"/>
          </a:xfrm>
        </p:spPr>
      </p:pic>
      <p:pic>
        <p:nvPicPr>
          <p:cNvPr id="4" name="Picture 2">
            <a:extLst>
              <a:ext uri="{FF2B5EF4-FFF2-40B4-BE49-F238E27FC236}">
                <a16:creationId xmlns:a16="http://schemas.microsoft.com/office/drawing/2014/main" id="{DAF0232F-A100-42D1-9120-D64A2762E5A5}"/>
              </a:ext>
              <a:ext uri="{C183D7F6-B498-43B3-948B-1728B52AA6E4}">
                <adec:decorative xmlns:adec="http://schemas.microsoft.com/office/drawing/2017/decorative" val="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084" y="83303"/>
            <a:ext cx="8949067" cy="67118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5DB3502-4E82-4EB2-B433-2B3C4555C0AE}"/>
              </a:ext>
              <a:ext uri="{C183D7F6-B498-43B3-948B-1728B52AA6E4}">
                <adec:decorative xmlns:adec="http://schemas.microsoft.com/office/drawing/2017/decorative" val="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3F7A736-58BD-457A-AB0A-88C8299F1FE5}"/>
              </a:ext>
            </a:extLst>
          </p:cNvPr>
          <p:cNvSpPr txBox="1"/>
          <p:nvPr/>
        </p:nvSpPr>
        <p:spPr>
          <a:xfrm>
            <a:off x="291822" y="207744"/>
            <a:ext cx="3060977" cy="584775"/>
          </a:xfrm>
          <a:prstGeom prst="rect">
            <a:avLst/>
          </a:prstGeom>
          <a:solidFill>
            <a:schemeClr val="accent1">
              <a:alpha val="74000"/>
            </a:schemeClr>
          </a:solidFill>
          <a:ln w="19050">
            <a:solidFill>
              <a:schemeClr val="bg1"/>
            </a:solidFill>
          </a:ln>
        </p:spPr>
        <p:txBody>
          <a:bodyPr wrap="square" rtlCol="0">
            <a:spAutoFit/>
          </a:bodyPr>
          <a:lstStyle/>
          <a:p>
            <a:r>
              <a:rPr lang="en-US" sz="3200" dirty="0">
                <a:solidFill>
                  <a:schemeClr val="bg1"/>
                </a:solidFill>
              </a:rPr>
              <a:t>Snorkel Surveys</a:t>
            </a:r>
          </a:p>
        </p:txBody>
      </p:sp>
      <p:pic>
        <p:nvPicPr>
          <p:cNvPr id="10" name="Picture 9" descr="A picture containing grass, outdoor, plant, ocean floor&#10;&#10;Description automatically generated">
            <a:extLst>
              <a:ext uri="{FF2B5EF4-FFF2-40B4-BE49-F238E27FC236}">
                <a16:creationId xmlns:a16="http://schemas.microsoft.com/office/drawing/2014/main" id="{118985DE-AEEF-221D-EB28-43721A4E432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673600" y="3505200"/>
            <a:ext cx="4470400" cy="3352800"/>
          </a:xfrm>
          <a:prstGeom prst="ellipse">
            <a:avLst/>
          </a:prstGeom>
          <a:ln>
            <a:noFill/>
          </a:ln>
          <a:effectLst>
            <a:softEdge rad="112500"/>
          </a:effectLst>
        </p:spPr>
      </p:pic>
    </p:spTree>
    <p:extLst>
      <p:ext uri="{BB962C8B-B14F-4D97-AF65-F5344CB8AC3E}">
        <p14:creationId xmlns:p14="http://schemas.microsoft.com/office/powerpoint/2010/main" val="2746046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7C5B2EB-AE1C-6340-1FCE-F2DA65AD2EC8}"/>
              </a:ext>
            </a:extLst>
          </p:cNvPr>
          <p:cNvSpPr>
            <a:spLocks noGrp="1"/>
          </p:cNvSpPr>
          <p:nvPr>
            <p:ph type="ctrTitle"/>
          </p:nvPr>
        </p:nvSpPr>
        <p:spPr/>
        <p:txBody>
          <a:bodyPr/>
          <a:lstStyle/>
          <a:p>
            <a:endParaRPr lang="en-US" dirty="0"/>
          </a:p>
        </p:txBody>
      </p:sp>
      <p:sp>
        <p:nvSpPr>
          <p:cNvPr id="11" name="Subtitle 10">
            <a:extLst>
              <a:ext uri="{FF2B5EF4-FFF2-40B4-BE49-F238E27FC236}">
                <a16:creationId xmlns:a16="http://schemas.microsoft.com/office/drawing/2014/main" id="{821079AA-9654-0289-156E-C3B1E4EFBEA8}"/>
              </a:ext>
            </a:extLst>
          </p:cNvPr>
          <p:cNvSpPr>
            <a:spLocks noGrp="1"/>
          </p:cNvSpPr>
          <p:nvPr>
            <p:ph type="subTitle" idx="1"/>
          </p:nvPr>
        </p:nvSpPr>
        <p:spPr/>
        <p:txBody>
          <a:bodyPr/>
          <a:lstStyle/>
          <a:p>
            <a:endParaRPr lang="en-US"/>
          </a:p>
        </p:txBody>
      </p:sp>
      <p:pic>
        <p:nvPicPr>
          <p:cNvPr id="7" name="Content Placeholder 6" descr="A picture containing ocean floor&#10;&#10;Description automatically generated">
            <a:extLst>
              <a:ext uri="{FF2B5EF4-FFF2-40B4-BE49-F238E27FC236}">
                <a16:creationId xmlns:a16="http://schemas.microsoft.com/office/drawing/2014/main" id="{F7789804-F500-AE7C-AEE9-AAB2727597F4}"/>
              </a:ext>
            </a:extLst>
          </p:cNvPr>
          <p:cNvPicPr>
            <a:picLocks noGrp="1" noChangeAspect="1"/>
          </p:cNvPicPr>
          <p:nvPr>
            <p:ph idx="4294967295"/>
          </p:nvPr>
        </p:nvPicPr>
        <p:blipFill>
          <a:blip r:embed="rId3" cstate="screen">
            <a:extLst>
              <a:ext uri="{28A0092B-C50C-407E-A947-70E740481C1C}">
                <a14:useLocalDpi xmlns:a14="http://schemas.microsoft.com/office/drawing/2010/main" val="0"/>
              </a:ext>
            </a:extLst>
          </a:blip>
          <a:stretch>
            <a:fillRect/>
          </a:stretch>
        </p:blipFill>
        <p:spPr>
          <a:xfrm>
            <a:off x="-1371600" y="1062088"/>
            <a:ext cx="7472363" cy="5605463"/>
          </a:xfrm>
        </p:spPr>
      </p:pic>
      <p:pic>
        <p:nvPicPr>
          <p:cNvPr id="14" name="Picture 13">
            <a:extLst>
              <a:ext uri="{FF2B5EF4-FFF2-40B4-BE49-F238E27FC236}">
                <a16:creationId xmlns:a16="http://schemas.microsoft.com/office/drawing/2014/main" id="{2A813048-9C97-3845-B9DD-41BD8BA9212D}"/>
              </a:ext>
            </a:extLst>
          </p:cNvPr>
          <p:cNvPicPr>
            <a:picLocks noChangeAspect="1"/>
          </p:cNvPicPr>
          <p:nvPr/>
        </p:nvPicPr>
        <p:blipFill>
          <a:blip r:embed="rId4"/>
          <a:stretch>
            <a:fillRect/>
          </a:stretch>
        </p:blipFill>
        <p:spPr>
          <a:xfrm>
            <a:off x="2743204" y="0"/>
            <a:ext cx="6400796" cy="6858000"/>
          </a:xfrm>
          <a:prstGeom prst="rect">
            <a:avLst/>
          </a:prstGeom>
        </p:spPr>
      </p:pic>
      <p:sp>
        <p:nvSpPr>
          <p:cNvPr id="15" name="TextBox 14">
            <a:extLst>
              <a:ext uri="{FF2B5EF4-FFF2-40B4-BE49-F238E27FC236}">
                <a16:creationId xmlns:a16="http://schemas.microsoft.com/office/drawing/2014/main" id="{E0B28B8F-4696-0A33-0140-E76C60947647}"/>
              </a:ext>
            </a:extLst>
          </p:cNvPr>
          <p:cNvSpPr txBox="1"/>
          <p:nvPr/>
        </p:nvSpPr>
        <p:spPr>
          <a:xfrm>
            <a:off x="0" y="176592"/>
            <a:ext cx="2895600" cy="923330"/>
          </a:xfrm>
          <a:prstGeom prst="rect">
            <a:avLst/>
          </a:prstGeom>
          <a:solidFill>
            <a:schemeClr val="accent1">
              <a:alpha val="50000"/>
            </a:schemeClr>
          </a:solidFill>
          <a:ln>
            <a:solidFill>
              <a:schemeClr val="bg1"/>
            </a:solidFill>
          </a:ln>
        </p:spPr>
        <p:txBody>
          <a:bodyPr wrap="square" rtlCol="0">
            <a:spAutoFit/>
          </a:bodyPr>
          <a:lstStyle/>
          <a:p>
            <a:pPr algn="ctr" defTabSz="685800"/>
            <a:r>
              <a:rPr lang="en-US" sz="2700" dirty="0">
                <a:solidFill>
                  <a:prstClr val="white"/>
                </a:solidFill>
                <a:latin typeface="Times New Roman" pitchFamily="18" charset="0"/>
                <a:cs typeface="Times New Roman" pitchFamily="18" charset="0"/>
              </a:rPr>
              <a:t>Index Streams in</a:t>
            </a:r>
          </a:p>
          <a:p>
            <a:pPr algn="ctr" defTabSz="685800"/>
            <a:r>
              <a:rPr lang="en-US" sz="2700" dirty="0">
                <a:solidFill>
                  <a:prstClr val="white"/>
                </a:solidFill>
                <a:latin typeface="Times New Roman" pitchFamily="18" charset="0"/>
                <a:cs typeface="Times New Roman" pitchFamily="18" charset="0"/>
              </a:rPr>
              <a:t> Southeast Alaska</a:t>
            </a:r>
          </a:p>
        </p:txBody>
      </p:sp>
    </p:spTree>
    <p:extLst>
      <p:ext uri="{BB962C8B-B14F-4D97-AF65-F5344CB8AC3E}">
        <p14:creationId xmlns:p14="http://schemas.microsoft.com/office/powerpoint/2010/main" val="2952323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4BDF4078-A8D2-F3E9-1A36-9ACA364FAEA1}"/>
              </a:ext>
            </a:extLst>
          </p:cNvPr>
          <p:cNvGraphicFramePr>
            <a:graphicFrameLocks noGrp="1"/>
          </p:cNvGraphicFramePr>
          <p:nvPr>
            <p:ph idx="1"/>
            <p:extLst>
              <p:ext uri="{D42A27DB-BD31-4B8C-83A1-F6EECF244321}">
                <p14:modId xmlns:p14="http://schemas.microsoft.com/office/powerpoint/2010/main" val="1799821400"/>
              </p:ext>
            </p:extLst>
          </p:nvPr>
        </p:nvGraphicFramePr>
        <p:xfrm>
          <a:off x="0" y="1447800"/>
          <a:ext cx="9144008" cy="4952992"/>
        </p:xfrm>
        <a:graphic>
          <a:graphicData uri="http://schemas.openxmlformats.org/drawingml/2006/table">
            <a:tbl>
              <a:tblPr/>
              <a:tblGrid>
                <a:gridCol w="728937">
                  <a:extLst>
                    <a:ext uri="{9D8B030D-6E8A-4147-A177-3AD203B41FA5}">
                      <a16:colId xmlns:a16="http://schemas.microsoft.com/office/drawing/2014/main" val="1361413353"/>
                    </a:ext>
                  </a:extLst>
                </a:gridCol>
                <a:gridCol w="1254877">
                  <a:extLst>
                    <a:ext uri="{9D8B030D-6E8A-4147-A177-3AD203B41FA5}">
                      <a16:colId xmlns:a16="http://schemas.microsoft.com/office/drawing/2014/main" val="280626546"/>
                    </a:ext>
                  </a:extLst>
                </a:gridCol>
                <a:gridCol w="235290">
                  <a:extLst>
                    <a:ext uri="{9D8B030D-6E8A-4147-A177-3AD203B41FA5}">
                      <a16:colId xmlns:a16="http://schemas.microsoft.com/office/drawing/2014/main" val="4171764"/>
                    </a:ext>
                  </a:extLst>
                </a:gridCol>
                <a:gridCol w="235290">
                  <a:extLst>
                    <a:ext uri="{9D8B030D-6E8A-4147-A177-3AD203B41FA5}">
                      <a16:colId xmlns:a16="http://schemas.microsoft.com/office/drawing/2014/main" val="3171340960"/>
                    </a:ext>
                  </a:extLst>
                </a:gridCol>
                <a:gridCol w="235290">
                  <a:extLst>
                    <a:ext uri="{9D8B030D-6E8A-4147-A177-3AD203B41FA5}">
                      <a16:colId xmlns:a16="http://schemas.microsoft.com/office/drawing/2014/main" val="2832986800"/>
                    </a:ext>
                  </a:extLst>
                </a:gridCol>
                <a:gridCol w="235290">
                  <a:extLst>
                    <a:ext uri="{9D8B030D-6E8A-4147-A177-3AD203B41FA5}">
                      <a16:colId xmlns:a16="http://schemas.microsoft.com/office/drawing/2014/main" val="1286687635"/>
                    </a:ext>
                  </a:extLst>
                </a:gridCol>
                <a:gridCol w="235290">
                  <a:extLst>
                    <a:ext uri="{9D8B030D-6E8A-4147-A177-3AD203B41FA5}">
                      <a16:colId xmlns:a16="http://schemas.microsoft.com/office/drawing/2014/main" val="2785228197"/>
                    </a:ext>
                  </a:extLst>
                </a:gridCol>
                <a:gridCol w="235290">
                  <a:extLst>
                    <a:ext uri="{9D8B030D-6E8A-4147-A177-3AD203B41FA5}">
                      <a16:colId xmlns:a16="http://schemas.microsoft.com/office/drawing/2014/main" val="3951745168"/>
                    </a:ext>
                  </a:extLst>
                </a:gridCol>
                <a:gridCol w="235290">
                  <a:extLst>
                    <a:ext uri="{9D8B030D-6E8A-4147-A177-3AD203B41FA5}">
                      <a16:colId xmlns:a16="http://schemas.microsoft.com/office/drawing/2014/main" val="815799858"/>
                    </a:ext>
                  </a:extLst>
                </a:gridCol>
                <a:gridCol w="258358">
                  <a:extLst>
                    <a:ext uri="{9D8B030D-6E8A-4147-A177-3AD203B41FA5}">
                      <a16:colId xmlns:a16="http://schemas.microsoft.com/office/drawing/2014/main" val="137406578"/>
                    </a:ext>
                  </a:extLst>
                </a:gridCol>
                <a:gridCol w="235290">
                  <a:extLst>
                    <a:ext uri="{9D8B030D-6E8A-4147-A177-3AD203B41FA5}">
                      <a16:colId xmlns:a16="http://schemas.microsoft.com/office/drawing/2014/main" val="1711681076"/>
                    </a:ext>
                  </a:extLst>
                </a:gridCol>
                <a:gridCol w="235290">
                  <a:extLst>
                    <a:ext uri="{9D8B030D-6E8A-4147-A177-3AD203B41FA5}">
                      <a16:colId xmlns:a16="http://schemas.microsoft.com/office/drawing/2014/main" val="2891309969"/>
                    </a:ext>
                  </a:extLst>
                </a:gridCol>
                <a:gridCol w="235290">
                  <a:extLst>
                    <a:ext uri="{9D8B030D-6E8A-4147-A177-3AD203B41FA5}">
                      <a16:colId xmlns:a16="http://schemas.microsoft.com/office/drawing/2014/main" val="1198375026"/>
                    </a:ext>
                  </a:extLst>
                </a:gridCol>
                <a:gridCol w="235290">
                  <a:extLst>
                    <a:ext uri="{9D8B030D-6E8A-4147-A177-3AD203B41FA5}">
                      <a16:colId xmlns:a16="http://schemas.microsoft.com/office/drawing/2014/main" val="2880392926"/>
                    </a:ext>
                  </a:extLst>
                </a:gridCol>
                <a:gridCol w="235290">
                  <a:extLst>
                    <a:ext uri="{9D8B030D-6E8A-4147-A177-3AD203B41FA5}">
                      <a16:colId xmlns:a16="http://schemas.microsoft.com/office/drawing/2014/main" val="3003659285"/>
                    </a:ext>
                  </a:extLst>
                </a:gridCol>
                <a:gridCol w="235290">
                  <a:extLst>
                    <a:ext uri="{9D8B030D-6E8A-4147-A177-3AD203B41FA5}">
                      <a16:colId xmlns:a16="http://schemas.microsoft.com/office/drawing/2014/main" val="3960427989"/>
                    </a:ext>
                  </a:extLst>
                </a:gridCol>
                <a:gridCol w="235290">
                  <a:extLst>
                    <a:ext uri="{9D8B030D-6E8A-4147-A177-3AD203B41FA5}">
                      <a16:colId xmlns:a16="http://schemas.microsoft.com/office/drawing/2014/main" val="3707897993"/>
                    </a:ext>
                  </a:extLst>
                </a:gridCol>
                <a:gridCol w="235290">
                  <a:extLst>
                    <a:ext uri="{9D8B030D-6E8A-4147-A177-3AD203B41FA5}">
                      <a16:colId xmlns:a16="http://schemas.microsoft.com/office/drawing/2014/main" val="352825666"/>
                    </a:ext>
                  </a:extLst>
                </a:gridCol>
                <a:gridCol w="235290">
                  <a:extLst>
                    <a:ext uri="{9D8B030D-6E8A-4147-A177-3AD203B41FA5}">
                      <a16:colId xmlns:a16="http://schemas.microsoft.com/office/drawing/2014/main" val="3810979019"/>
                    </a:ext>
                  </a:extLst>
                </a:gridCol>
                <a:gridCol w="235290">
                  <a:extLst>
                    <a:ext uri="{9D8B030D-6E8A-4147-A177-3AD203B41FA5}">
                      <a16:colId xmlns:a16="http://schemas.microsoft.com/office/drawing/2014/main" val="1465208504"/>
                    </a:ext>
                  </a:extLst>
                </a:gridCol>
                <a:gridCol w="235290">
                  <a:extLst>
                    <a:ext uri="{9D8B030D-6E8A-4147-A177-3AD203B41FA5}">
                      <a16:colId xmlns:a16="http://schemas.microsoft.com/office/drawing/2014/main" val="910267114"/>
                    </a:ext>
                  </a:extLst>
                </a:gridCol>
                <a:gridCol w="235290">
                  <a:extLst>
                    <a:ext uri="{9D8B030D-6E8A-4147-A177-3AD203B41FA5}">
                      <a16:colId xmlns:a16="http://schemas.microsoft.com/office/drawing/2014/main" val="869483987"/>
                    </a:ext>
                  </a:extLst>
                </a:gridCol>
                <a:gridCol w="221518">
                  <a:extLst>
                    <a:ext uri="{9D8B030D-6E8A-4147-A177-3AD203B41FA5}">
                      <a16:colId xmlns:a16="http://schemas.microsoft.com/office/drawing/2014/main" val="681504057"/>
                    </a:ext>
                  </a:extLst>
                </a:gridCol>
                <a:gridCol w="249062">
                  <a:extLst>
                    <a:ext uri="{9D8B030D-6E8A-4147-A177-3AD203B41FA5}">
                      <a16:colId xmlns:a16="http://schemas.microsoft.com/office/drawing/2014/main" val="3108065553"/>
                    </a:ext>
                  </a:extLst>
                </a:gridCol>
                <a:gridCol w="208138">
                  <a:extLst>
                    <a:ext uri="{9D8B030D-6E8A-4147-A177-3AD203B41FA5}">
                      <a16:colId xmlns:a16="http://schemas.microsoft.com/office/drawing/2014/main" val="2752521182"/>
                    </a:ext>
                  </a:extLst>
                </a:gridCol>
                <a:gridCol w="228600">
                  <a:extLst>
                    <a:ext uri="{9D8B030D-6E8A-4147-A177-3AD203B41FA5}">
                      <a16:colId xmlns:a16="http://schemas.microsoft.com/office/drawing/2014/main" val="1402925581"/>
                    </a:ext>
                  </a:extLst>
                </a:gridCol>
                <a:gridCol w="228600">
                  <a:extLst>
                    <a:ext uri="{9D8B030D-6E8A-4147-A177-3AD203B41FA5}">
                      <a16:colId xmlns:a16="http://schemas.microsoft.com/office/drawing/2014/main" val="2155999218"/>
                    </a:ext>
                  </a:extLst>
                </a:gridCol>
                <a:gridCol w="228600">
                  <a:extLst>
                    <a:ext uri="{9D8B030D-6E8A-4147-A177-3AD203B41FA5}">
                      <a16:colId xmlns:a16="http://schemas.microsoft.com/office/drawing/2014/main" val="732941446"/>
                    </a:ext>
                  </a:extLst>
                </a:gridCol>
                <a:gridCol w="517800">
                  <a:extLst>
                    <a:ext uri="{9D8B030D-6E8A-4147-A177-3AD203B41FA5}">
                      <a16:colId xmlns:a16="http://schemas.microsoft.com/office/drawing/2014/main" val="2249467532"/>
                    </a:ext>
                  </a:extLst>
                </a:gridCol>
                <a:gridCol w="549008">
                  <a:extLst>
                    <a:ext uri="{9D8B030D-6E8A-4147-A177-3AD203B41FA5}">
                      <a16:colId xmlns:a16="http://schemas.microsoft.com/office/drawing/2014/main" val="1794189605"/>
                    </a:ext>
                  </a:extLst>
                </a:gridCol>
              </a:tblGrid>
              <a:tr h="597730">
                <a:tc>
                  <a:txBody>
                    <a:bodyPr/>
                    <a:lstStyle/>
                    <a:p>
                      <a:pPr algn="l" fontAlgn="b"/>
                      <a:endParaRPr lang="en-US" sz="1100" b="0" i="0" u="none" strike="noStrike" dirty="0">
                        <a:solidFill>
                          <a:schemeClr val="bg1"/>
                        </a:solidFill>
                        <a:effectLst/>
                        <a:latin typeface="Calibri" panose="020F0502020204030204" pitchFamily="34" charset="0"/>
                      </a:endParaRPr>
                    </a:p>
                  </a:txBody>
                  <a:tcPr marL="0" marR="0" marT="0"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chemeClr val="bg1"/>
                          </a:solidFill>
                          <a:effectLst/>
                          <a:latin typeface="Calibri" panose="020F0502020204030204" pitchFamily="34" charset="0"/>
                        </a:rPr>
                        <a:t>Stream Name</a:t>
                      </a:r>
                    </a:p>
                  </a:txBody>
                  <a:tcPr marL="0" marR="0" marT="0"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1997</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1998</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1999</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2000</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2001</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2002</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2003</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2004</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2005</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2006</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2007</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2008</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2009</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2010</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2011</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2012</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2013</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2014</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2015</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2016</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2017</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2018</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2019</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2020</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2021</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r>
                        <a:rPr lang="en-US" sz="1000" b="1" i="0" u="none" strike="noStrike" dirty="0">
                          <a:solidFill>
                            <a:schemeClr val="bg1"/>
                          </a:solidFill>
                          <a:effectLst/>
                          <a:latin typeface="Calibri" panose="020F0502020204030204" pitchFamily="34" charset="0"/>
                        </a:rPr>
                        <a:t>2022</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fontAlgn="b"/>
                      <a:endParaRPr lang="en-US" sz="1050" b="1" i="0" u="none" strike="noStrike" dirty="0">
                        <a:solidFill>
                          <a:schemeClr val="bg1"/>
                        </a:solidFill>
                        <a:effectLst/>
                        <a:latin typeface="Times New Roman" panose="02020603050405020304" pitchFamily="18" charset="0"/>
                      </a:endParaRPr>
                    </a:p>
                    <a:p>
                      <a:pPr lvl="0" algn="ctr" fontAlgn="b"/>
                      <a:r>
                        <a:rPr lang="en-US" sz="1050" b="1" i="0" u="none" strike="noStrike" dirty="0">
                          <a:solidFill>
                            <a:schemeClr val="bg1"/>
                          </a:solidFill>
                          <a:effectLst/>
                          <a:latin typeface="Times New Roman" panose="02020603050405020304" pitchFamily="18" charset="0"/>
                        </a:rPr>
                        <a:t>Average</a:t>
                      </a:r>
                    </a:p>
                    <a:p>
                      <a:pPr lvl="0" algn="ctr" fontAlgn="b"/>
                      <a:r>
                        <a:rPr lang="en-US" sz="1050" b="1" i="0" u="none" strike="noStrike" dirty="0">
                          <a:solidFill>
                            <a:schemeClr val="bg1"/>
                          </a:solidFill>
                          <a:effectLst/>
                          <a:latin typeface="Times New Roman" panose="02020603050405020304" pitchFamily="18" charset="0"/>
                        </a:rPr>
                        <a:t>          </a:t>
                      </a:r>
                    </a:p>
                  </a:txBody>
                  <a:tcPr marL="0" marR="0" marT="0" marB="0" vert="vert"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1" i="0" u="none" strike="noStrike" dirty="0">
                          <a:solidFill>
                            <a:schemeClr val="bg1"/>
                          </a:solidFill>
                          <a:effectLst/>
                          <a:latin typeface="Times New Roman" panose="02020603050405020304" pitchFamily="18" charset="0"/>
                        </a:rPr>
                        <a:t>Average peak count</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8816076"/>
                  </a:ext>
                </a:extLst>
              </a:tr>
              <a:tr h="435214">
                <a:tc>
                  <a:txBody>
                    <a:bodyPr/>
                    <a:lstStyle/>
                    <a:p>
                      <a:pPr algn="l" fontAlgn="b"/>
                      <a:r>
                        <a:rPr lang="en-US" sz="1100" b="1" i="0" u="none" strike="noStrike" dirty="0">
                          <a:solidFill>
                            <a:schemeClr val="bg1"/>
                          </a:solidFill>
                          <a:effectLst/>
                          <a:latin typeface="Calibri" panose="020F0502020204030204" pitchFamily="34" charset="0"/>
                        </a:rPr>
                        <a:t>Ketchikan</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1" i="0" u="none" strike="noStrike" dirty="0">
                          <a:solidFill>
                            <a:schemeClr val="bg1"/>
                          </a:solidFill>
                          <a:effectLst/>
                          <a:latin typeface="Calibri" panose="020F0502020204030204" pitchFamily="34" charset="0"/>
                        </a:rPr>
                        <a:t>White River</a:t>
                      </a:r>
                    </a:p>
                  </a:txBody>
                  <a:tcPr marL="0" marR="0" marT="0"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dirty="0">
                          <a:solidFill>
                            <a:schemeClr val="bg1"/>
                          </a:solidFill>
                          <a:effectLst/>
                          <a:latin typeface="Times New Roman" panose="02020603050405020304" pitchFamily="18" charset="0"/>
                        </a:rPr>
                        <a:t>84</a:t>
                      </a:r>
                    </a:p>
                  </a:txBody>
                  <a:tcPr marL="0" marR="0" marT="0"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93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dirty="0">
                          <a:solidFill>
                            <a:schemeClr val="bg1"/>
                          </a:solidFill>
                          <a:effectLst/>
                          <a:latin typeface="Times New Roman" panose="02020603050405020304" pitchFamily="18" charset="0"/>
                        </a:rPr>
                        <a:t>60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38</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48</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37</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77</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dirty="0">
                          <a:solidFill>
                            <a:schemeClr val="bg1"/>
                          </a:solidFill>
                          <a:effectLst/>
                          <a:latin typeface="Times New Roman" panose="02020603050405020304" pitchFamily="18" charset="0"/>
                        </a:rPr>
                        <a:t>35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a:solidFill>
                            <a:schemeClr val="bg1"/>
                          </a:solidFill>
                          <a:effectLst/>
                          <a:latin typeface="Times New Roman" panose="02020603050405020304" pitchFamily="18" charset="0"/>
                        </a:rPr>
                        <a:t>67</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41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85</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45</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45</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42</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47</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a:solidFill>
                            <a:schemeClr val="bg1"/>
                          </a:solidFill>
                          <a:effectLst/>
                          <a:latin typeface="Times New Roman" panose="02020603050405020304" pitchFamily="18" charset="0"/>
                        </a:rPr>
                        <a:t>73</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110</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a:solidFill>
                            <a:schemeClr val="bg1"/>
                          </a:solidFill>
                          <a:effectLst/>
                          <a:latin typeface="Times New Roman" panose="02020603050405020304" pitchFamily="18" charset="0"/>
                        </a:rPr>
                        <a:t>76</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dirty="0">
                          <a:solidFill>
                            <a:schemeClr val="bg1"/>
                          </a:solidFill>
                          <a:effectLst/>
                          <a:latin typeface="Times New Roman" panose="02020603050405020304" pitchFamily="18" charset="0"/>
                        </a:rPr>
                        <a:t>132</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dirty="0">
                          <a:solidFill>
                            <a:schemeClr val="bg1"/>
                          </a:solidFill>
                          <a:effectLst/>
                          <a:latin typeface="Calibri" panose="020F0502020204030204" pitchFamily="34" charset="0"/>
                        </a:rPr>
                        <a:t>41</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Calibri" panose="020F0502020204030204" pitchFamily="34" charset="0"/>
                        </a:rPr>
                        <a:t>71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dirty="0">
                          <a:solidFill>
                            <a:schemeClr val="bg1"/>
                          </a:solidFill>
                          <a:effectLst/>
                          <a:latin typeface="Calibri" panose="020F0502020204030204" pitchFamily="34" charset="0"/>
                        </a:rPr>
                        <a:t>9</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dirty="0">
                          <a:solidFill>
                            <a:schemeClr val="bg1"/>
                          </a:solidFill>
                          <a:effectLst/>
                          <a:latin typeface="Calibri" panose="020F0502020204030204" pitchFamily="34" charset="0"/>
                        </a:rPr>
                        <a:t>104</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1" u="none" strike="noStrike" dirty="0">
                        <a:solidFill>
                          <a:schemeClr val="bg1"/>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dirty="0">
                          <a:solidFill>
                            <a:schemeClr val="bg1"/>
                          </a:solidFill>
                          <a:effectLst/>
                          <a:latin typeface="Calibri" panose="020F0502020204030204" pitchFamily="34" charset="0"/>
                        </a:rPr>
                        <a:t>3</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dirty="0">
                          <a:solidFill>
                            <a:schemeClr val="bg1"/>
                          </a:solidFill>
                          <a:effectLst/>
                          <a:latin typeface="Calibri" panose="020F0502020204030204" pitchFamily="34" charset="0"/>
                        </a:rPr>
                        <a:t>42</a:t>
                      </a:r>
                    </a:p>
                  </a:txBody>
                  <a:tcPr marL="0" marR="0" marT="0"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0" u="none" strike="noStrike" dirty="0">
                          <a:solidFill>
                            <a:schemeClr val="bg1"/>
                          </a:solidFill>
                          <a:effectLst/>
                          <a:latin typeface="Times New Roman" panose="02020603050405020304" pitchFamily="18" charset="0"/>
                        </a:rPr>
                        <a:t>60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0" u="none" strike="noStrike">
                          <a:solidFill>
                            <a:schemeClr val="bg1"/>
                          </a:solidFill>
                          <a:effectLst/>
                          <a:latin typeface="Times New Roman" panose="02020603050405020304" pitchFamily="18" charset="0"/>
                        </a:rPr>
                        <a:t>60</a:t>
                      </a:r>
                    </a:p>
                  </a:txBody>
                  <a:tcPr marL="0" marR="0" marT="0"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15648089"/>
                  </a:ext>
                </a:extLst>
              </a:tr>
              <a:tr h="435214">
                <a:tc>
                  <a:txBody>
                    <a:bodyPr/>
                    <a:lstStyle/>
                    <a:p>
                      <a:pPr algn="l" fontAlgn="b"/>
                      <a:r>
                        <a:rPr lang="en-US" sz="1100" b="1" i="0" u="none" strike="noStrike" dirty="0">
                          <a:solidFill>
                            <a:schemeClr val="bg1"/>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chemeClr val="bg1"/>
                          </a:solidFill>
                          <a:effectLst/>
                          <a:latin typeface="Calibri" panose="020F0502020204030204" pitchFamily="34" charset="0"/>
                        </a:rPr>
                        <a:t>Ward Creek</a:t>
                      </a:r>
                    </a:p>
                  </a:txBody>
                  <a:tcPr marL="0" marR="0" marT="0" marB="0" anchor="b">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10</a:t>
                      </a:r>
                    </a:p>
                  </a:txBody>
                  <a:tcPr marL="0" marR="0" marT="0"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41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dirty="0">
                          <a:solidFill>
                            <a:schemeClr val="bg1"/>
                          </a:solidFill>
                          <a:effectLst/>
                          <a:latin typeface="Times New Roman" panose="02020603050405020304" pitchFamily="18" charset="0"/>
                        </a:rPr>
                        <a:t>143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171</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146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0" u="none" strike="noStrike">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35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58</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110</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Calibri" panose="020F0502020204030204" pitchFamily="34" charset="0"/>
                        </a:rPr>
                        <a:t>44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Calibri" panose="020F0502020204030204" pitchFamily="34" charset="0"/>
                        </a:rPr>
                        <a:t>84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1" u="none" strike="noStrike">
                          <a:solidFill>
                            <a:schemeClr val="bg1"/>
                          </a:solidFill>
                          <a:effectLst/>
                          <a:latin typeface="Calibri" panose="020F0502020204030204" pitchFamily="34" charset="0"/>
                        </a:rPr>
                        <a:t>70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Calibri" panose="020F0502020204030204" pitchFamily="34" charset="0"/>
                        </a:rPr>
                        <a:t>114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Calibri" panose="020F0502020204030204" pitchFamily="34" charset="0"/>
                        </a:rPr>
                        <a:t>28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dirty="0">
                          <a:solidFill>
                            <a:schemeClr val="bg1"/>
                          </a:solidFill>
                          <a:effectLst/>
                          <a:latin typeface="Calibri" panose="020F0502020204030204" pitchFamily="34" charset="0"/>
                        </a:rPr>
                        <a:t>35</a:t>
                      </a:r>
                    </a:p>
                  </a:txBody>
                  <a:tcPr marL="0" marR="0" marT="0" marB="0" anchor="b">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Times New Roman" panose="02020603050405020304" pitchFamily="18" charset="0"/>
                        </a:rPr>
                        <a:t>78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bg1"/>
                          </a:solidFill>
                          <a:effectLst/>
                          <a:latin typeface="Times New Roman" panose="02020603050405020304" pitchFamily="18" charset="0"/>
                        </a:rPr>
                        <a:t>102</a:t>
                      </a:r>
                    </a:p>
                  </a:txBody>
                  <a:tcPr marL="0" marR="0" marT="0"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3196066"/>
                  </a:ext>
                </a:extLst>
              </a:tr>
              <a:tr h="438336">
                <a:tc>
                  <a:txBody>
                    <a:bodyPr/>
                    <a:lstStyle/>
                    <a:p>
                      <a:pPr algn="l" fontAlgn="b"/>
                      <a:r>
                        <a:rPr lang="en-US" sz="1100" b="1" i="0" u="none" strike="noStrike" dirty="0">
                          <a:solidFill>
                            <a:schemeClr val="bg1"/>
                          </a:solidFill>
                          <a:effectLst/>
                          <a:latin typeface="Calibri" panose="020F0502020204030204" pitchFamily="34" charset="0"/>
                        </a:rPr>
                        <a:t>Prince of </a:t>
                      </a:r>
                    </a:p>
                    <a:p>
                      <a:pPr algn="l" fontAlgn="b"/>
                      <a:r>
                        <a:rPr lang="en-US" sz="1100" b="1" i="0" u="none" strike="noStrike" dirty="0">
                          <a:solidFill>
                            <a:schemeClr val="bg1"/>
                          </a:solidFill>
                          <a:effectLst/>
                          <a:latin typeface="Calibri" panose="020F0502020204030204" pitchFamily="34" charset="0"/>
                        </a:rPr>
                        <a:t>Wales</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1" i="0" u="none" strike="noStrike" dirty="0">
                          <a:solidFill>
                            <a:schemeClr val="bg1"/>
                          </a:solidFill>
                          <a:effectLst/>
                          <a:latin typeface="Calibri" panose="020F0502020204030204" pitchFamily="34" charset="0"/>
                        </a:rPr>
                        <a:t>Harris River</a:t>
                      </a:r>
                    </a:p>
                  </a:txBody>
                  <a:tcPr marL="0" marR="0" marT="0"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a:solidFill>
                            <a:schemeClr val="bg1"/>
                          </a:solidFill>
                          <a:effectLst/>
                          <a:latin typeface="Times New Roman" panose="02020603050405020304" pitchFamily="18" charset="0"/>
                        </a:rPr>
                        <a:t>104</a:t>
                      </a:r>
                    </a:p>
                  </a:txBody>
                  <a:tcPr marL="0" marR="0" marT="0"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156</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192</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79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dirty="0">
                          <a:solidFill>
                            <a:schemeClr val="bg1"/>
                          </a:solidFill>
                          <a:effectLst/>
                          <a:latin typeface="Times New Roman" panose="02020603050405020304" pitchFamily="18" charset="0"/>
                        </a:rPr>
                        <a:t>53</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dirty="0">
                          <a:solidFill>
                            <a:schemeClr val="bg1"/>
                          </a:solidFill>
                          <a:effectLst/>
                          <a:latin typeface="Times New Roman" panose="02020603050405020304" pitchFamily="18" charset="0"/>
                        </a:rPr>
                        <a:t>188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a:solidFill>
                            <a:schemeClr val="bg1"/>
                          </a:solidFill>
                          <a:effectLst/>
                          <a:latin typeface="Times New Roman" panose="02020603050405020304" pitchFamily="18" charset="0"/>
                        </a:rPr>
                        <a:t>195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124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123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92</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128</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dirty="0">
                          <a:solidFill>
                            <a:schemeClr val="bg1"/>
                          </a:solidFill>
                          <a:effectLst/>
                          <a:latin typeface="Times New Roman" panose="02020603050405020304" pitchFamily="18" charset="0"/>
                        </a:rPr>
                        <a:t>122</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90</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95</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a:solidFill>
                            <a:schemeClr val="bg1"/>
                          </a:solidFill>
                          <a:effectLst/>
                          <a:latin typeface="Times New Roman" panose="02020603050405020304" pitchFamily="18" charset="0"/>
                        </a:rPr>
                        <a:t>58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84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166</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153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133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dirty="0">
                          <a:solidFill>
                            <a:schemeClr val="bg1"/>
                          </a:solidFill>
                          <a:effectLst/>
                          <a:latin typeface="Calibri" panose="020F0502020204030204" pitchFamily="34" charset="0"/>
                        </a:rPr>
                        <a:t>78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Calibri" panose="020F0502020204030204" pitchFamily="34" charset="0"/>
                        </a:rPr>
                        <a:t>151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a:solidFill>
                            <a:schemeClr val="bg1"/>
                          </a:solidFill>
                          <a:effectLst/>
                          <a:latin typeface="Calibri" panose="020F0502020204030204" pitchFamily="34" charset="0"/>
                        </a:rPr>
                        <a:t>204</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Calibri" panose="020F0502020204030204" pitchFamily="34" charset="0"/>
                        </a:rPr>
                        <a:t>139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a:solidFill>
                            <a:schemeClr val="bg1"/>
                          </a:solidFill>
                          <a:effectLst/>
                          <a:latin typeface="Calibri" panose="020F0502020204030204" pitchFamily="34" charset="0"/>
                        </a:rPr>
                        <a:t>124</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a:solidFill>
                            <a:schemeClr val="bg1"/>
                          </a:solidFill>
                          <a:effectLst/>
                          <a:latin typeface="Calibri" panose="020F0502020204030204" pitchFamily="34" charset="0"/>
                        </a:rPr>
                        <a:t>124</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dirty="0">
                          <a:solidFill>
                            <a:schemeClr val="bg1"/>
                          </a:solidFill>
                          <a:effectLst/>
                          <a:latin typeface="Calibri" panose="020F0502020204030204" pitchFamily="34" charset="0"/>
                        </a:rPr>
                        <a:t>166</a:t>
                      </a:r>
                    </a:p>
                  </a:txBody>
                  <a:tcPr marL="0" marR="0" marT="0"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0" u="none" strike="noStrike" dirty="0">
                          <a:solidFill>
                            <a:schemeClr val="bg1"/>
                          </a:solidFill>
                          <a:effectLst/>
                          <a:latin typeface="Times New Roman" panose="02020603050405020304" pitchFamily="18" charset="0"/>
                        </a:rPr>
                        <a:t>128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0" u="none" strike="noStrike">
                          <a:solidFill>
                            <a:schemeClr val="bg1"/>
                          </a:solidFill>
                          <a:effectLst/>
                          <a:latin typeface="Times New Roman" panose="02020603050405020304" pitchFamily="18" charset="0"/>
                        </a:rPr>
                        <a:t>127</a:t>
                      </a:r>
                    </a:p>
                  </a:txBody>
                  <a:tcPr marL="0" marR="0" marT="0"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61481657"/>
                  </a:ext>
                </a:extLst>
              </a:tr>
              <a:tr h="435214">
                <a:tc>
                  <a:txBody>
                    <a:bodyPr/>
                    <a:lstStyle/>
                    <a:p>
                      <a:pPr algn="l" fontAlgn="b"/>
                      <a:r>
                        <a:rPr lang="en-US" sz="1100" b="1" i="0" u="none" strike="noStrike" dirty="0">
                          <a:solidFill>
                            <a:schemeClr val="bg1"/>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chemeClr val="bg1"/>
                          </a:solidFill>
                          <a:effectLst/>
                          <a:latin typeface="Calibri" panose="020F0502020204030204" pitchFamily="34" charset="0"/>
                        </a:rPr>
                        <a:t>Eagle Creek</a:t>
                      </a:r>
                    </a:p>
                  </a:txBody>
                  <a:tcPr marL="0" marR="0" marT="0" marB="0" anchor="b">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90</a:t>
                      </a:r>
                    </a:p>
                  </a:txBody>
                  <a:tcPr marL="0" marR="0" marT="0"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56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1" u="none" strike="noStrike">
                          <a:solidFill>
                            <a:schemeClr val="bg1"/>
                          </a:solidFill>
                          <a:effectLst/>
                          <a:latin typeface="Times New Roman" panose="02020603050405020304" pitchFamily="18" charset="0"/>
                        </a:rPr>
                        <a:t>118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82</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1" u="none" strike="noStrike" dirty="0">
                          <a:solidFill>
                            <a:schemeClr val="tx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36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1" u="none" strike="noStrike" dirty="0">
                          <a:solidFill>
                            <a:schemeClr val="bg1"/>
                          </a:solidFill>
                          <a:effectLst/>
                          <a:latin typeface="Times New Roman" panose="02020603050405020304" pitchFamily="18" charset="0"/>
                        </a:rPr>
                        <a:t>95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67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1" u="none" strike="noStrike">
                          <a:solidFill>
                            <a:schemeClr val="bg1"/>
                          </a:solidFill>
                          <a:effectLst/>
                          <a:latin typeface="Times New Roman" panose="02020603050405020304" pitchFamily="18" charset="0"/>
                        </a:rPr>
                        <a:t>102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154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1" u="none" strike="noStrike" dirty="0">
                          <a:solidFill>
                            <a:schemeClr val="bg1"/>
                          </a:solidFill>
                          <a:effectLst/>
                          <a:latin typeface="Times New Roman" panose="02020603050405020304" pitchFamily="18" charset="0"/>
                        </a:rPr>
                        <a:t>134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137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69</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1" u="none" strike="noStrike">
                          <a:solidFill>
                            <a:schemeClr val="bg1"/>
                          </a:solidFill>
                          <a:effectLst/>
                          <a:latin typeface="Times New Roman" panose="02020603050405020304" pitchFamily="18" charset="0"/>
                        </a:rPr>
                        <a:t>54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116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154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133</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146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1" u="none" strike="noStrike">
                          <a:solidFill>
                            <a:schemeClr val="bg1"/>
                          </a:solidFill>
                          <a:effectLst/>
                          <a:latin typeface="Calibri" panose="020F0502020204030204" pitchFamily="34" charset="0"/>
                        </a:rPr>
                        <a:t>84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Calibri" panose="020F0502020204030204" pitchFamily="34" charset="0"/>
                        </a:rPr>
                        <a:t>99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Calibri" panose="020F0502020204030204" pitchFamily="34" charset="0"/>
                        </a:rPr>
                        <a:t>67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Calibri" panose="020F0502020204030204" pitchFamily="34" charset="0"/>
                        </a:rPr>
                        <a:t>66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0" u="none" strike="noStrike">
                          <a:solidFill>
                            <a:schemeClr val="bg1"/>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dirty="0">
                          <a:solidFill>
                            <a:schemeClr val="bg1"/>
                          </a:solidFill>
                          <a:effectLst/>
                          <a:latin typeface="Calibri" panose="020F0502020204030204" pitchFamily="34" charset="0"/>
                        </a:rPr>
                        <a:t>53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Calibri" panose="020F0502020204030204" pitchFamily="34" charset="0"/>
                        </a:rPr>
                        <a:t>27</a:t>
                      </a:r>
                    </a:p>
                  </a:txBody>
                  <a:tcPr marL="0" marR="0" marT="0" marB="0" anchor="b">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Times New Roman" panose="02020603050405020304" pitchFamily="18" charset="0"/>
                        </a:rPr>
                        <a:t>93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bg1"/>
                          </a:solidFill>
                          <a:effectLst/>
                          <a:latin typeface="Times New Roman" panose="02020603050405020304" pitchFamily="18" charset="0"/>
                        </a:rPr>
                        <a:t>99</a:t>
                      </a:r>
                    </a:p>
                  </a:txBody>
                  <a:tcPr marL="0" marR="0" marT="0"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2498328"/>
                  </a:ext>
                </a:extLst>
              </a:tr>
              <a:tr h="435214">
                <a:tc>
                  <a:txBody>
                    <a:bodyPr/>
                    <a:lstStyle/>
                    <a:p>
                      <a:pPr algn="l" fontAlgn="b"/>
                      <a:r>
                        <a:rPr lang="en-US" sz="1100" b="1" i="0" u="none" strike="noStrike" dirty="0">
                          <a:solidFill>
                            <a:schemeClr val="bg1"/>
                          </a:solidFill>
                          <a:effectLst/>
                          <a:latin typeface="Calibri" panose="020F0502020204030204" pitchFamily="34" charset="0"/>
                        </a:rPr>
                        <a:t>Petersburg</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1" i="0" u="none" strike="noStrike" dirty="0">
                          <a:solidFill>
                            <a:schemeClr val="bg1"/>
                          </a:solidFill>
                          <a:effectLst/>
                          <a:latin typeface="Calibri" panose="020F0502020204030204" pitchFamily="34" charset="0"/>
                        </a:rPr>
                        <a:t>Petersburg Creek</a:t>
                      </a:r>
                    </a:p>
                  </a:txBody>
                  <a:tcPr marL="0" marR="0" marT="0"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a:solidFill>
                            <a:schemeClr val="bg1"/>
                          </a:solidFill>
                          <a:effectLst/>
                          <a:latin typeface="Times New Roman" panose="02020603050405020304" pitchFamily="18" charset="0"/>
                        </a:rPr>
                        <a:t>123</a:t>
                      </a:r>
                    </a:p>
                  </a:txBody>
                  <a:tcPr marL="0" marR="0" marT="0"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152</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115</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a:solidFill>
                            <a:schemeClr val="bg1"/>
                          </a:solidFill>
                          <a:effectLst/>
                          <a:latin typeface="Times New Roman" panose="02020603050405020304" pitchFamily="18" charset="0"/>
                        </a:rPr>
                        <a:t>42</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a:solidFill>
                            <a:schemeClr val="bg1"/>
                          </a:solidFill>
                          <a:effectLst/>
                          <a:latin typeface="Times New Roman" panose="02020603050405020304" pitchFamily="18" charset="0"/>
                        </a:rPr>
                        <a:t>64</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a:solidFill>
                            <a:schemeClr val="bg1"/>
                          </a:solidFill>
                          <a:effectLst/>
                          <a:latin typeface="Times New Roman" panose="02020603050405020304" pitchFamily="18" charset="0"/>
                        </a:rPr>
                        <a:t>41</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188</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330</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369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241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289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251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198</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221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131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112</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215</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151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dirty="0">
                          <a:solidFill>
                            <a:schemeClr val="bg1"/>
                          </a:solidFill>
                          <a:effectLst/>
                          <a:latin typeface="Times New Roman" panose="02020603050405020304" pitchFamily="18" charset="0"/>
                        </a:rPr>
                        <a:t>149</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dirty="0">
                          <a:solidFill>
                            <a:schemeClr val="bg1"/>
                          </a:solidFill>
                          <a:effectLst/>
                          <a:latin typeface="Calibri" panose="020F0502020204030204" pitchFamily="34" charset="0"/>
                        </a:rPr>
                        <a:t>124</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Calibri" panose="020F0502020204030204" pitchFamily="34" charset="0"/>
                        </a:rPr>
                        <a:t>184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a:solidFill>
                            <a:schemeClr val="bg1"/>
                          </a:solidFill>
                          <a:effectLst/>
                          <a:latin typeface="Calibri" panose="020F0502020204030204" pitchFamily="34" charset="0"/>
                        </a:rPr>
                        <a:t>175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Calibri" panose="020F0502020204030204" pitchFamily="34" charset="0"/>
                        </a:rPr>
                        <a:t>333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endParaRPr lang="en-US" sz="1050" b="0" i="0" u="none" strike="noStrike">
                        <a:solidFill>
                          <a:schemeClr val="bg1"/>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0" u="none" strike="noStrike" dirty="0">
                        <a:solidFill>
                          <a:schemeClr val="bg1"/>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0" u="none" strike="noStrike" dirty="0">
                        <a:solidFill>
                          <a:schemeClr val="bg1"/>
                        </a:solidFill>
                        <a:effectLst/>
                        <a:latin typeface="Calibri" panose="020F0502020204030204" pitchFamily="34" charset="0"/>
                      </a:endParaRPr>
                    </a:p>
                  </a:txBody>
                  <a:tcPr marL="0" marR="0" marT="0"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0" u="none" strike="noStrike" dirty="0">
                          <a:solidFill>
                            <a:schemeClr val="bg1"/>
                          </a:solidFill>
                          <a:effectLst/>
                          <a:latin typeface="Times New Roman" panose="02020603050405020304" pitchFamily="18" charset="0"/>
                        </a:rPr>
                        <a:t>183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0" u="none" strike="noStrike">
                          <a:solidFill>
                            <a:schemeClr val="bg1"/>
                          </a:solidFill>
                          <a:effectLst/>
                          <a:latin typeface="Times New Roman" panose="02020603050405020304" pitchFamily="18" charset="0"/>
                        </a:rPr>
                        <a:t>218</a:t>
                      </a:r>
                    </a:p>
                  </a:txBody>
                  <a:tcPr marL="0" marR="0" marT="0"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7366823"/>
                  </a:ext>
                </a:extLst>
              </a:tr>
              <a:tr h="435214">
                <a:tc>
                  <a:txBody>
                    <a:bodyPr/>
                    <a:lstStyle/>
                    <a:p>
                      <a:pPr algn="l" fontAlgn="b"/>
                      <a:r>
                        <a:rPr lang="en-US" sz="1100" b="1" i="0" u="none" strike="noStrike" dirty="0">
                          <a:solidFill>
                            <a:schemeClr val="bg1"/>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chemeClr val="bg1"/>
                          </a:solidFill>
                          <a:effectLst/>
                          <a:latin typeface="Calibri" panose="020F0502020204030204" pitchFamily="34" charset="0"/>
                        </a:rPr>
                        <a:t>Slippery Creek</a:t>
                      </a:r>
                    </a:p>
                  </a:txBody>
                  <a:tcPr marL="0" marR="0" marT="0" marB="0" anchor="b">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bg1"/>
                          </a:solidFill>
                          <a:effectLst/>
                          <a:latin typeface="Times New Roman" panose="02020603050405020304" pitchFamily="18" charset="0"/>
                        </a:rPr>
                        <a:t> </a:t>
                      </a:r>
                    </a:p>
                  </a:txBody>
                  <a:tcPr marL="0" marR="0" marT="0"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33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41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31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76</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92</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0" u="none" strike="noStrike">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79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68</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46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86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66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52</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83</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0" u="none" strike="noStrike">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70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Calibri" panose="020F0502020204030204" pitchFamily="34" charset="0"/>
                        </a:rPr>
                        <a:t>54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dirty="0">
                          <a:solidFill>
                            <a:schemeClr val="bg1"/>
                          </a:solidFill>
                          <a:effectLst/>
                          <a:latin typeface="Calibri" panose="020F0502020204030204" pitchFamily="34" charset="0"/>
                        </a:rPr>
                        <a:t>124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dirty="0">
                          <a:solidFill>
                            <a:schemeClr val="bg1"/>
                          </a:solidFill>
                          <a:effectLst/>
                          <a:latin typeface="Calibri" panose="020F0502020204030204" pitchFamily="34" charset="0"/>
                        </a:rPr>
                        <a:t>81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Calibri" panose="020F0502020204030204" pitchFamily="34" charset="0"/>
                        </a:rPr>
                        <a:t>93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bg1"/>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bg1"/>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Calibri" panose="020F0502020204030204" pitchFamily="34" charset="0"/>
                        </a:rPr>
                        <a:t> </a:t>
                      </a:r>
                    </a:p>
                  </a:txBody>
                  <a:tcPr marL="0" marR="0" marT="0" marB="0" anchor="b">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Times New Roman" panose="02020603050405020304" pitchFamily="18" charset="0"/>
                        </a:rPr>
                        <a:t>69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bg1"/>
                          </a:solidFill>
                          <a:effectLst/>
                          <a:latin typeface="Times New Roman" panose="02020603050405020304" pitchFamily="18" charset="0"/>
                        </a:rPr>
                        <a:t>70</a:t>
                      </a:r>
                    </a:p>
                  </a:txBody>
                  <a:tcPr marL="0" marR="0" marT="0"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1424907"/>
                  </a:ext>
                </a:extLst>
              </a:tr>
              <a:tr h="435214">
                <a:tc>
                  <a:txBody>
                    <a:bodyPr/>
                    <a:lstStyle/>
                    <a:p>
                      <a:pPr algn="l" fontAlgn="b"/>
                      <a:r>
                        <a:rPr lang="en-US" sz="1100" b="1" i="0" u="none" strike="noStrike" dirty="0">
                          <a:solidFill>
                            <a:schemeClr val="bg1"/>
                          </a:solidFill>
                          <a:effectLst/>
                          <a:latin typeface="Calibri" panose="020F0502020204030204" pitchFamily="34" charset="0"/>
                        </a:rPr>
                        <a:t>Sitka</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1" i="0" u="none" strike="noStrike" dirty="0">
                          <a:solidFill>
                            <a:schemeClr val="bg1"/>
                          </a:solidFill>
                          <a:effectLst/>
                          <a:latin typeface="Calibri" panose="020F0502020204030204" pitchFamily="34" charset="0"/>
                        </a:rPr>
                        <a:t>Ford Arm Creek</a:t>
                      </a:r>
                    </a:p>
                  </a:txBody>
                  <a:tcPr marL="0" marR="0" marT="0"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a:solidFill>
                            <a:schemeClr val="bg1"/>
                          </a:solidFill>
                          <a:effectLst/>
                          <a:latin typeface="Times New Roman" panose="02020603050405020304" pitchFamily="18" charset="0"/>
                        </a:rPr>
                        <a:t>296</a:t>
                      </a:r>
                    </a:p>
                  </a:txBody>
                  <a:tcPr marL="0" marR="0" marT="0"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a:solidFill>
                            <a:schemeClr val="bg1"/>
                          </a:solidFill>
                          <a:effectLst/>
                          <a:latin typeface="Times New Roman" panose="02020603050405020304" pitchFamily="18" charset="0"/>
                        </a:rPr>
                        <a:t>103</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a:solidFill>
                            <a:schemeClr val="bg1"/>
                          </a:solidFill>
                          <a:effectLst/>
                          <a:latin typeface="Times New Roman" panose="02020603050405020304" pitchFamily="18" charset="0"/>
                        </a:rPr>
                        <a:t>89</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134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a:solidFill>
                            <a:schemeClr val="bg1"/>
                          </a:solidFill>
                          <a:effectLst/>
                          <a:latin typeface="Times New Roman" panose="02020603050405020304" pitchFamily="18" charset="0"/>
                        </a:rPr>
                        <a:t>28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a:solidFill>
                            <a:schemeClr val="bg1"/>
                          </a:solidFill>
                          <a:effectLst/>
                          <a:latin typeface="Times New Roman" panose="02020603050405020304" pitchFamily="18" charset="0"/>
                        </a:rPr>
                        <a:t>122</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181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379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459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428</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673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266</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194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99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169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125</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154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161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171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dirty="0">
                          <a:solidFill>
                            <a:schemeClr val="bg1"/>
                          </a:solidFill>
                          <a:effectLst/>
                          <a:latin typeface="Calibri" panose="020F0502020204030204" pitchFamily="34" charset="0"/>
                        </a:rPr>
                        <a:t>141</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Calibri" panose="020F0502020204030204" pitchFamily="34" charset="0"/>
                        </a:rPr>
                        <a:t>292</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Calibri" panose="020F0502020204030204" pitchFamily="34" charset="0"/>
                        </a:rPr>
                        <a:t>233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Calibri" panose="020F0502020204030204" pitchFamily="34" charset="0"/>
                        </a:rPr>
                        <a:t>205</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Calibri" panose="020F0502020204030204" pitchFamily="34" charset="0"/>
                        </a:rPr>
                        <a:t>86</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Calibri" panose="020F0502020204030204" pitchFamily="34" charset="0"/>
                        </a:rPr>
                        <a:t>56</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Calibri" panose="020F0502020204030204" pitchFamily="34" charset="0"/>
                        </a:rPr>
                        <a:t>101</a:t>
                      </a:r>
                    </a:p>
                  </a:txBody>
                  <a:tcPr marL="0" marR="0" marT="0"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0" u="none" strike="noStrike" dirty="0">
                          <a:solidFill>
                            <a:schemeClr val="bg1"/>
                          </a:solidFill>
                          <a:effectLst/>
                          <a:latin typeface="Times New Roman" panose="02020603050405020304" pitchFamily="18" charset="0"/>
                        </a:rPr>
                        <a:t>206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0" u="none" strike="noStrike">
                          <a:solidFill>
                            <a:schemeClr val="bg1"/>
                          </a:solidFill>
                          <a:effectLst/>
                          <a:latin typeface="Times New Roman" panose="02020603050405020304" pitchFamily="18" charset="0"/>
                        </a:rPr>
                        <a:t>236</a:t>
                      </a:r>
                    </a:p>
                  </a:txBody>
                  <a:tcPr marL="0" marR="0" marT="0"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97546468"/>
                  </a:ext>
                </a:extLst>
              </a:tr>
              <a:tr h="435214">
                <a:tc>
                  <a:txBody>
                    <a:bodyPr/>
                    <a:lstStyle/>
                    <a:p>
                      <a:pPr algn="l" fontAlgn="b"/>
                      <a:r>
                        <a:rPr lang="en-US" sz="1100" b="1" i="0" u="none" strike="noStrike" dirty="0">
                          <a:solidFill>
                            <a:schemeClr val="bg1"/>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err="1">
                          <a:solidFill>
                            <a:schemeClr val="bg1"/>
                          </a:solidFill>
                          <a:effectLst/>
                          <a:latin typeface="Calibri" panose="020F0502020204030204" pitchFamily="34" charset="0"/>
                        </a:rPr>
                        <a:t>Sitkoh</a:t>
                      </a:r>
                      <a:r>
                        <a:rPr lang="en-US" sz="1100" b="1" i="0" u="none" strike="noStrike" dirty="0">
                          <a:solidFill>
                            <a:schemeClr val="bg1"/>
                          </a:solidFill>
                          <a:effectLst/>
                          <a:latin typeface="Calibri" panose="020F0502020204030204" pitchFamily="34" charset="0"/>
                        </a:rPr>
                        <a:t> Creek</a:t>
                      </a:r>
                    </a:p>
                  </a:txBody>
                  <a:tcPr marL="0" marR="0" marT="0" marB="0" anchor="b">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329</a:t>
                      </a:r>
                    </a:p>
                  </a:txBody>
                  <a:tcPr marL="0" marR="0" marT="0"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154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120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112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115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65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296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354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259</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213</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0" u="none" strike="noStrike">
                          <a:solidFill>
                            <a:schemeClr val="bg1"/>
                          </a:solidFill>
                          <a:effectLst/>
                          <a:latin typeface="Times New Roman" panose="02020603050405020304" pitchFamily="18" charset="0"/>
                        </a:rPr>
                        <a:t>70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167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201</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0" u="none" strike="noStrike">
                          <a:solidFill>
                            <a:schemeClr val="bg1"/>
                          </a:solidFill>
                          <a:effectLst/>
                          <a:latin typeface="Times New Roman" panose="02020603050405020304" pitchFamily="18" charset="0"/>
                        </a:rPr>
                        <a:t>71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68</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69</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99</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243</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120</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1" u="none" strike="noStrike" dirty="0">
                          <a:solidFill>
                            <a:schemeClr val="bg1"/>
                          </a:solidFill>
                          <a:effectLst/>
                          <a:latin typeface="Calibri" panose="020F0502020204030204" pitchFamily="34" charset="0"/>
                        </a:rPr>
                        <a:t>89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Calibri" panose="020F0502020204030204" pitchFamily="34" charset="0"/>
                        </a:rPr>
                        <a:t>78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Calibri" panose="020F0502020204030204" pitchFamily="34" charset="0"/>
                        </a:rPr>
                        <a:t>77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Calibri" panose="020F0502020204030204" pitchFamily="34" charset="0"/>
                        </a:rPr>
                        <a:t>76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0" u="none" strike="noStrike" dirty="0">
                          <a:solidFill>
                            <a:schemeClr val="bg1"/>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Calibri" panose="020F0502020204030204" pitchFamily="34" charset="0"/>
                        </a:rPr>
                        <a:t> </a:t>
                      </a:r>
                    </a:p>
                  </a:txBody>
                  <a:tcPr marL="0" marR="0" marT="0" marB="0" anchor="b">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Times New Roman" panose="02020603050405020304" pitchFamily="18" charset="0"/>
                        </a:rPr>
                        <a:t>150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bg1"/>
                          </a:solidFill>
                          <a:effectLst/>
                          <a:latin typeface="Times New Roman" panose="02020603050405020304" pitchFamily="18" charset="0"/>
                        </a:rPr>
                        <a:t>172</a:t>
                      </a:r>
                    </a:p>
                  </a:txBody>
                  <a:tcPr marL="0" marR="0" marT="0"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7708083"/>
                  </a:ext>
                </a:extLst>
              </a:tr>
              <a:tr h="435214">
                <a:tc>
                  <a:txBody>
                    <a:bodyPr/>
                    <a:lstStyle/>
                    <a:p>
                      <a:pPr algn="l" fontAlgn="b"/>
                      <a:r>
                        <a:rPr lang="en-US" sz="1100" b="1" i="0" u="none" strike="noStrike" dirty="0">
                          <a:solidFill>
                            <a:schemeClr val="bg1"/>
                          </a:solidFill>
                          <a:effectLst/>
                          <a:latin typeface="Calibri" panose="020F0502020204030204" pitchFamily="34" charset="0"/>
                        </a:rPr>
                        <a:t>Juneau</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1" i="0" u="none" strike="noStrike" dirty="0">
                          <a:solidFill>
                            <a:schemeClr val="bg1"/>
                          </a:solidFill>
                          <a:effectLst/>
                          <a:latin typeface="Calibri" panose="020F0502020204030204" pitchFamily="34" charset="0"/>
                        </a:rPr>
                        <a:t>Pleasant Bay Creek</a:t>
                      </a:r>
                    </a:p>
                  </a:txBody>
                  <a:tcPr marL="0" marR="0" marT="0"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a:solidFill>
                            <a:schemeClr val="bg1"/>
                          </a:solidFill>
                          <a:effectLst/>
                          <a:latin typeface="Times New Roman" panose="02020603050405020304" pitchFamily="18" charset="0"/>
                        </a:rPr>
                        <a:t>155</a:t>
                      </a:r>
                    </a:p>
                  </a:txBody>
                  <a:tcPr marL="0" marR="0" marT="0"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81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a:solidFill>
                            <a:schemeClr val="bg1"/>
                          </a:solidFill>
                          <a:effectLst/>
                          <a:latin typeface="Times New Roman" panose="02020603050405020304" pitchFamily="18" charset="0"/>
                        </a:rPr>
                        <a:t>132</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48</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a:solidFill>
                            <a:schemeClr val="bg1"/>
                          </a:solidFill>
                          <a:effectLst/>
                          <a:latin typeface="Times New Roman" panose="02020603050405020304" pitchFamily="18" charset="0"/>
                        </a:rPr>
                        <a:t>48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36</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50</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51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a:solidFill>
                            <a:schemeClr val="bg1"/>
                          </a:solidFill>
                          <a:effectLst/>
                          <a:latin typeface="Times New Roman" panose="02020603050405020304" pitchFamily="18" charset="0"/>
                        </a:rPr>
                        <a:t>47</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a:solidFill>
                            <a:schemeClr val="bg1"/>
                          </a:solidFill>
                          <a:effectLst/>
                          <a:latin typeface="Times New Roman" panose="02020603050405020304" pitchFamily="18" charset="0"/>
                        </a:rPr>
                        <a:t>59</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94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53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64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51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94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76</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a:solidFill>
                            <a:schemeClr val="bg1"/>
                          </a:solidFill>
                          <a:effectLst/>
                          <a:latin typeface="Times New Roman" panose="02020603050405020304" pitchFamily="18" charset="0"/>
                        </a:rPr>
                        <a:t>77</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1" u="none" strike="noStrike">
                          <a:solidFill>
                            <a:schemeClr val="bg1"/>
                          </a:solidFill>
                          <a:effectLst/>
                          <a:latin typeface="Times New Roman" panose="02020603050405020304" pitchFamily="18" charset="0"/>
                        </a:rPr>
                        <a:t>61</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Times New Roman" panose="02020603050405020304" pitchFamily="18" charset="0"/>
                        </a:rPr>
                        <a:t>58</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Calibri" panose="020F0502020204030204" pitchFamily="34" charset="0"/>
                        </a:rPr>
                        <a:t>37</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1" i="0" u="none" strike="noStrike" dirty="0">
                          <a:solidFill>
                            <a:schemeClr val="tx1"/>
                          </a:solidFill>
                          <a:effectLst/>
                          <a:latin typeface="Calibri" panose="020F0502020204030204" pitchFamily="34" charset="0"/>
                        </a:rPr>
                        <a:t>72</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050" b="0" i="1" u="none" strike="noStrike" dirty="0">
                          <a:solidFill>
                            <a:schemeClr val="bg1"/>
                          </a:solidFill>
                          <a:effectLst/>
                          <a:latin typeface="Calibri" panose="020F0502020204030204" pitchFamily="34" charset="0"/>
                        </a:rPr>
                        <a:t>78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chemeClr val="tx1"/>
                          </a:solidFill>
                          <a:effectLst/>
                          <a:latin typeface="Calibri" panose="020F0502020204030204" pitchFamily="34" charset="0"/>
                        </a:rPr>
                        <a:t>40</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endParaRPr lang="en-US" sz="1050" b="0" i="1" u="none" strike="noStrike" dirty="0">
                        <a:solidFill>
                          <a:schemeClr val="bg1"/>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1" u="none" strike="noStrike" dirty="0">
                        <a:solidFill>
                          <a:schemeClr val="bg1"/>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0" u="none" strike="noStrike" dirty="0">
                        <a:solidFill>
                          <a:schemeClr val="bg1"/>
                        </a:solidFill>
                        <a:effectLst/>
                        <a:latin typeface="Calibri" panose="020F0502020204030204" pitchFamily="34" charset="0"/>
                      </a:endParaRPr>
                    </a:p>
                  </a:txBody>
                  <a:tcPr marL="0" marR="0" marT="0"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0" u="none" strike="noStrike" dirty="0">
                          <a:solidFill>
                            <a:schemeClr val="bg1"/>
                          </a:solidFill>
                          <a:effectLst/>
                          <a:latin typeface="Times New Roman" panose="02020603050405020304" pitchFamily="18" charset="0"/>
                        </a:rPr>
                        <a:t>68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0" u="none" strike="noStrike" dirty="0">
                          <a:solidFill>
                            <a:schemeClr val="bg1"/>
                          </a:solidFill>
                          <a:effectLst/>
                          <a:latin typeface="Times New Roman" panose="02020603050405020304" pitchFamily="18" charset="0"/>
                        </a:rPr>
                        <a:t>60</a:t>
                      </a:r>
                    </a:p>
                  </a:txBody>
                  <a:tcPr marL="0" marR="0" marT="0"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18936551"/>
                  </a:ext>
                </a:extLst>
              </a:tr>
              <a:tr h="435214">
                <a:tc>
                  <a:txBody>
                    <a:bodyPr/>
                    <a:lstStyle/>
                    <a:p>
                      <a:pPr algn="l" fontAlgn="b"/>
                      <a:r>
                        <a:rPr lang="en-US" sz="1100" b="1" i="0" u="none" strike="noStrike" dirty="0">
                          <a:solidFill>
                            <a:schemeClr val="bg1"/>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chemeClr val="bg1"/>
                          </a:solidFill>
                          <a:effectLst/>
                          <a:latin typeface="Calibri" panose="020F0502020204030204" pitchFamily="34" charset="0"/>
                        </a:rPr>
                        <a:t>Peterson Creek</a:t>
                      </a:r>
                    </a:p>
                  </a:txBody>
                  <a:tcPr marL="0" marR="0" marT="0" marB="0" anchor="b">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26</a:t>
                      </a:r>
                    </a:p>
                  </a:txBody>
                  <a:tcPr marL="0" marR="0" marT="0"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1" u="none" strike="noStrike">
                          <a:solidFill>
                            <a:schemeClr val="bg1"/>
                          </a:solidFill>
                          <a:effectLst/>
                          <a:latin typeface="Times New Roman" panose="02020603050405020304" pitchFamily="18" charset="0"/>
                        </a:rPr>
                        <a:t>29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38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27</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41</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13</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36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1" u="none" strike="noStrike">
                          <a:solidFill>
                            <a:schemeClr val="bg1"/>
                          </a:solidFill>
                          <a:effectLst/>
                          <a:latin typeface="Times New Roman" panose="02020603050405020304" pitchFamily="18" charset="0"/>
                        </a:rPr>
                        <a:t>39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Times New Roman" panose="02020603050405020304" pitchFamily="18" charset="0"/>
                        </a:rPr>
                        <a:t>22</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36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26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26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22</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35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27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12</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Times New Roman" panose="02020603050405020304" pitchFamily="18" charset="0"/>
                        </a:rPr>
                        <a:t>29</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1" u="none" strike="noStrike">
                          <a:solidFill>
                            <a:schemeClr val="bg1"/>
                          </a:solidFill>
                          <a:effectLst/>
                          <a:latin typeface="Times New Roman" panose="02020603050405020304" pitchFamily="18" charset="0"/>
                        </a:rPr>
                        <a:t>27</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1" u="none" strike="noStrike">
                          <a:solidFill>
                            <a:schemeClr val="bg1"/>
                          </a:solidFill>
                          <a:effectLst/>
                          <a:latin typeface="Times New Roman" panose="02020603050405020304" pitchFamily="18" charset="0"/>
                        </a:rPr>
                        <a:t>7</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Calibri" panose="020F0502020204030204" pitchFamily="34" charset="0"/>
                        </a:rPr>
                        <a:t>18</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0" u="none" strike="noStrike" dirty="0">
                          <a:solidFill>
                            <a:schemeClr val="tx1"/>
                          </a:solidFill>
                          <a:effectLst/>
                          <a:latin typeface="Calibri" panose="020F0502020204030204" pitchFamily="34" charset="0"/>
                        </a:rPr>
                        <a:t>12</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1" u="none" strike="noStrike" dirty="0">
                          <a:solidFill>
                            <a:schemeClr val="bg1"/>
                          </a:solidFill>
                          <a:effectLst/>
                          <a:latin typeface="Calibri" panose="020F0502020204030204" pitchFamily="34" charset="0"/>
                        </a:rPr>
                        <a:t>6</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Calibri" panose="020F0502020204030204" pitchFamily="34" charset="0"/>
                        </a:rPr>
                        <a:t>3</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1" u="none" strike="noStrike" dirty="0">
                          <a:solidFill>
                            <a:schemeClr val="bg1"/>
                          </a:solidFill>
                          <a:effectLst/>
                          <a:latin typeface="Calibri" panose="020F0502020204030204" pitchFamily="34" charset="0"/>
                        </a:rPr>
                        <a:t>11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chemeClr val="tx1"/>
                          </a:solidFill>
                          <a:effectLst/>
                          <a:latin typeface="Calibri" panose="020F0502020204030204" pitchFamily="34" charset="0"/>
                        </a:rPr>
                        <a:t>24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0" i="1" u="none" strike="noStrike" dirty="0">
                          <a:solidFill>
                            <a:schemeClr val="bg1"/>
                          </a:solidFill>
                          <a:effectLst/>
                          <a:latin typeface="Calibri" panose="020F0502020204030204" pitchFamily="34" charset="0"/>
                        </a:rPr>
                        <a:t>18</a:t>
                      </a:r>
                    </a:p>
                  </a:txBody>
                  <a:tcPr marL="0" marR="0" marT="0" marB="0" anchor="b">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Times New Roman" panose="02020603050405020304" pitchFamily="18" charset="0"/>
                        </a:rPr>
                        <a:t>23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bg1"/>
                          </a:solidFill>
                          <a:effectLst/>
                          <a:latin typeface="Times New Roman" panose="02020603050405020304" pitchFamily="18" charset="0"/>
                        </a:rPr>
                        <a:t>24</a:t>
                      </a:r>
                    </a:p>
                  </a:txBody>
                  <a:tcPr marL="0" marR="0" marT="0"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9055368"/>
                  </a:ext>
                </a:extLst>
              </a:tr>
            </a:tbl>
          </a:graphicData>
        </a:graphic>
      </p:graphicFrame>
      <p:sp>
        <p:nvSpPr>
          <p:cNvPr id="3" name="Title 2">
            <a:extLst>
              <a:ext uri="{FF2B5EF4-FFF2-40B4-BE49-F238E27FC236}">
                <a16:creationId xmlns:a16="http://schemas.microsoft.com/office/drawing/2014/main" id="{B5ED8037-7391-C754-2DCB-F1078F395F59}"/>
              </a:ext>
            </a:extLst>
          </p:cNvPr>
          <p:cNvSpPr>
            <a:spLocks noGrp="1"/>
          </p:cNvSpPr>
          <p:nvPr>
            <p:ph type="title"/>
          </p:nvPr>
        </p:nvSpPr>
        <p:spPr>
          <a:xfrm>
            <a:off x="457200" y="533400"/>
            <a:ext cx="8229600" cy="577081"/>
          </a:xfrm>
          <a:solidFill>
            <a:srgbClr val="6699FF">
              <a:alpha val="50000"/>
            </a:srgbClr>
          </a:solidFill>
          <a:ln w="19050">
            <a:solidFill>
              <a:schemeClr val="bg1"/>
            </a:solidFill>
            <a:miter lim="800000"/>
            <a:headEnd/>
            <a:tailEnd/>
          </a:ln>
        </p:spPr>
        <p:txBody>
          <a:bodyPr vert="horz" wrap="square" lIns="68580" tIns="34290" rIns="68580" bIns="34290" numCol="1" rtlCol="0" anchor="ctr" anchorCtr="0" compatLnSpc="1">
            <a:prstTxWarp prst="textNoShape">
              <a:avLst/>
            </a:prstTxWarp>
            <a:spAutoFit/>
          </a:bodyPr>
          <a:lstStyle/>
          <a:p>
            <a:r>
              <a:rPr lang="en-US" b="1" dirty="0">
                <a:solidFill>
                  <a:schemeClr val="bg1"/>
                </a:solidFill>
                <a:effectLst>
                  <a:outerShdw blurRad="38100" dist="38100" dir="2700000" algn="tl">
                    <a:srgbClr val="000000">
                      <a:alpha val="43137"/>
                    </a:srgbClr>
                  </a:outerShdw>
                </a:effectLst>
                <a:latin typeface="Calibri" pitchFamily="34" charset="0"/>
                <a:ea typeface="+mn-ea"/>
                <a:cs typeface="+mn-cs"/>
              </a:rPr>
              <a:t>Historic Counts</a:t>
            </a:r>
          </a:p>
        </p:txBody>
      </p:sp>
    </p:spTree>
    <p:extLst>
      <p:ext uri="{BB962C8B-B14F-4D97-AF65-F5344CB8AC3E}">
        <p14:creationId xmlns:p14="http://schemas.microsoft.com/office/powerpoint/2010/main" val="1532006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D18FAE-9DBC-0A59-EE1F-6E2CB97362C0}"/>
              </a:ext>
            </a:extLst>
          </p:cNvPr>
          <p:cNvSpPr>
            <a:spLocks noGrp="1"/>
          </p:cNvSpPr>
          <p:nvPr>
            <p:ph idx="1"/>
          </p:nvPr>
        </p:nvSpPr>
        <p:spPr/>
        <p:txBody>
          <a:bodyPr/>
          <a:lstStyle/>
          <a:p>
            <a:endParaRPr lang="en-US"/>
          </a:p>
        </p:txBody>
      </p:sp>
      <p:sp>
        <p:nvSpPr>
          <p:cNvPr id="5" name="Title 2">
            <a:extLst>
              <a:ext uri="{FF2B5EF4-FFF2-40B4-BE49-F238E27FC236}">
                <a16:creationId xmlns:a16="http://schemas.microsoft.com/office/drawing/2014/main" id="{D368E885-473B-C4B7-C0F9-796AACCB9BA4}"/>
              </a:ext>
            </a:extLst>
          </p:cNvPr>
          <p:cNvSpPr>
            <a:spLocks noGrp="1"/>
          </p:cNvSpPr>
          <p:nvPr>
            <p:ph type="title"/>
          </p:nvPr>
        </p:nvSpPr>
        <p:spPr>
          <a:xfrm>
            <a:off x="304800" y="288677"/>
            <a:ext cx="8229600" cy="346249"/>
          </a:xfrm>
          <a:solidFill>
            <a:srgbClr val="6699FF">
              <a:alpha val="50000"/>
            </a:srgbClr>
          </a:solidFill>
          <a:ln w="19050">
            <a:solidFill>
              <a:schemeClr val="bg1"/>
            </a:solidFill>
            <a:miter lim="800000"/>
            <a:headEnd/>
            <a:tailEnd/>
          </a:ln>
        </p:spPr>
        <p:txBody>
          <a:bodyPr vert="horz" wrap="square" lIns="68580" tIns="34290" rIns="68580" bIns="34290" numCol="1" rtlCol="0" anchor="ctr" anchorCtr="0" compatLnSpc="1">
            <a:prstTxWarp prst="textNoShape">
              <a:avLst/>
            </a:prstTxWarp>
            <a:spAutoFit/>
          </a:bodyPr>
          <a:lstStyle/>
          <a:p>
            <a:pPr algn="ctr" rtl="0">
              <a:defRPr sz="2128" b="1" i="0" u="none" strike="noStrike" kern="1200" spc="100" baseline="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en-US" sz="1800" dirty="0"/>
              <a:t>Standardized Southeast Alaska Peak Snorkel Steelhead Counts</a:t>
            </a:r>
          </a:p>
        </p:txBody>
      </p:sp>
      <p:graphicFrame>
        <p:nvGraphicFramePr>
          <p:cNvPr id="7" name="Chart 6">
            <a:extLst>
              <a:ext uri="{FF2B5EF4-FFF2-40B4-BE49-F238E27FC236}">
                <a16:creationId xmlns:a16="http://schemas.microsoft.com/office/drawing/2014/main" id="{C9ACCC24-A0EA-4541-B315-81B2937AA526}"/>
              </a:ext>
            </a:extLst>
          </p:cNvPr>
          <p:cNvGraphicFramePr>
            <a:graphicFrameLocks/>
          </p:cNvGraphicFramePr>
          <p:nvPr>
            <p:extLst>
              <p:ext uri="{D42A27DB-BD31-4B8C-83A1-F6EECF244321}">
                <p14:modId xmlns:p14="http://schemas.microsoft.com/office/powerpoint/2010/main" val="2636068809"/>
              </p:ext>
            </p:extLst>
          </p:nvPr>
        </p:nvGraphicFramePr>
        <p:xfrm>
          <a:off x="0" y="1143000"/>
          <a:ext cx="9144000" cy="50800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4938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0000000-0008-0000-0000-000005000000}"/>
              </a:ext>
            </a:extLst>
          </p:cNvPr>
          <p:cNvGraphicFramePr>
            <a:graphicFrameLocks noGrp="1"/>
          </p:cNvGraphicFramePr>
          <p:nvPr>
            <p:ph idx="1"/>
          </p:nvPr>
        </p:nvGraphicFramePr>
        <p:xfrm>
          <a:off x="0" y="1341345"/>
          <a:ext cx="9144000" cy="4267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666E84F4-7063-4487-9275-0655534A7506}"/>
              </a:ext>
            </a:extLst>
          </p:cNvPr>
          <p:cNvGraphicFramePr>
            <a:graphicFrameLocks/>
          </p:cNvGraphicFramePr>
          <p:nvPr>
            <p:extLst>
              <p:ext uri="{D42A27DB-BD31-4B8C-83A1-F6EECF244321}">
                <p14:modId xmlns:p14="http://schemas.microsoft.com/office/powerpoint/2010/main" val="2316824638"/>
              </p:ext>
            </p:extLst>
          </p:nvPr>
        </p:nvGraphicFramePr>
        <p:xfrm>
          <a:off x="0" y="1096962"/>
          <a:ext cx="9144000" cy="5486400"/>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2">
            <a:extLst>
              <a:ext uri="{FF2B5EF4-FFF2-40B4-BE49-F238E27FC236}">
                <a16:creationId xmlns:a16="http://schemas.microsoft.com/office/drawing/2014/main" id="{1FFC7944-0B08-B0D5-9B74-C975CBC77E02}"/>
              </a:ext>
            </a:extLst>
          </p:cNvPr>
          <p:cNvSpPr txBox="1">
            <a:spLocks/>
          </p:cNvSpPr>
          <p:nvPr/>
        </p:nvSpPr>
        <p:spPr bwMode="auto">
          <a:xfrm>
            <a:off x="457200" y="154117"/>
            <a:ext cx="8229600" cy="500137"/>
          </a:xfrm>
          <a:prstGeom prst="rect">
            <a:avLst/>
          </a:prstGeom>
          <a:solidFill>
            <a:srgbClr val="6699FF">
              <a:alpha val="50000"/>
            </a:srgbClr>
          </a:solidFill>
          <a:ln w="19050">
            <a:solidFill>
              <a:schemeClr val="bg1"/>
            </a:solidFill>
            <a:miter lim="800000"/>
            <a:headEnd/>
            <a:tailEnd/>
          </a:ln>
        </p:spPr>
        <p:txBody>
          <a:bodyPr vert="horz" wrap="square" lIns="68580" tIns="34290" rIns="68580" bIns="34290" numCol="1" rtlCol="0" anchor="ctr" anchorCtr="0" compatLnSpc="1">
            <a:prstTxWarp prst="textNoShape">
              <a:avLst/>
            </a:prstTxWarp>
            <a:spAutoFit/>
          </a:bodyPr>
          <a:lst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ctr" rtl="0">
              <a:defRPr sz="2128" b="1" i="0" u="none" strike="noStrike" kern="1200" spc="100" baseline="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en-US" sz="2800" dirty="0"/>
              <a:t>Incorporating High Counts into Trend Line</a:t>
            </a:r>
          </a:p>
        </p:txBody>
      </p:sp>
    </p:spTree>
    <p:extLst>
      <p:ext uri="{BB962C8B-B14F-4D97-AF65-F5344CB8AC3E}">
        <p14:creationId xmlns:p14="http://schemas.microsoft.com/office/powerpoint/2010/main" val="720347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4C351E2-1D34-B777-9F2A-259C7C01B324}"/>
              </a:ext>
            </a:extLst>
          </p:cNvPr>
          <p:cNvSpPr>
            <a:spLocks noGrp="1"/>
          </p:cNvSpPr>
          <p:nvPr>
            <p:ph type="subTitle" idx="1"/>
          </p:nvPr>
        </p:nvSpPr>
        <p:spPr/>
        <p:txBody>
          <a:bodyPr/>
          <a:lstStyle/>
          <a:p>
            <a:endParaRPr lang="en-US"/>
          </a:p>
        </p:txBody>
      </p:sp>
      <p:sp>
        <p:nvSpPr>
          <p:cNvPr id="5" name="Title 2">
            <a:extLst>
              <a:ext uri="{FF2B5EF4-FFF2-40B4-BE49-F238E27FC236}">
                <a16:creationId xmlns:a16="http://schemas.microsoft.com/office/drawing/2014/main" id="{D6DCDBA1-6AC3-8C5D-9685-B2A8D3D3B577}"/>
              </a:ext>
            </a:extLst>
          </p:cNvPr>
          <p:cNvSpPr>
            <a:spLocks noGrp="1"/>
          </p:cNvSpPr>
          <p:nvPr>
            <p:ph type="ctrTitle"/>
          </p:nvPr>
        </p:nvSpPr>
        <p:spPr>
          <a:xfrm>
            <a:off x="1295400" y="205644"/>
            <a:ext cx="7239000" cy="807913"/>
          </a:xfrm>
          <a:solidFill>
            <a:srgbClr val="6699FF">
              <a:alpha val="50000"/>
            </a:srgbClr>
          </a:solidFill>
          <a:ln w="19050">
            <a:solidFill>
              <a:schemeClr val="bg1"/>
            </a:solidFill>
            <a:miter lim="800000"/>
            <a:headEnd/>
            <a:tailEnd/>
          </a:ln>
        </p:spPr>
        <p:txBody>
          <a:bodyPr vert="horz" wrap="square" lIns="68580" tIns="34290" rIns="68580" bIns="34290" numCol="1" rtlCol="0" anchor="ctr" anchorCtr="0" compatLnSpc="1">
            <a:prstTxWarp prst="textNoShape">
              <a:avLst/>
            </a:prstTxWarp>
            <a:spAutoFit/>
          </a:bodyPr>
          <a:lstStyle/>
          <a:p>
            <a:pPr algn="ctr" rtl="0">
              <a:defRPr sz="2128" b="1" i="0" u="none" strike="noStrike" kern="1200" spc="100" baseline="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en-US" sz="2400" dirty="0"/>
              <a:t>Standardized Southeast Alaska Peak/High Snorkel &amp; </a:t>
            </a:r>
            <a:r>
              <a:rPr lang="en-US" sz="2400" dirty="0" err="1"/>
              <a:t>Situk</a:t>
            </a:r>
            <a:r>
              <a:rPr lang="en-US" sz="2400" dirty="0"/>
              <a:t> Weir Steelhead Counts</a:t>
            </a:r>
          </a:p>
        </p:txBody>
      </p:sp>
      <p:graphicFrame>
        <p:nvGraphicFramePr>
          <p:cNvPr id="7" name="Chart 6">
            <a:extLst>
              <a:ext uri="{FF2B5EF4-FFF2-40B4-BE49-F238E27FC236}">
                <a16:creationId xmlns:a16="http://schemas.microsoft.com/office/drawing/2014/main" id="{C47D9C86-C6DF-444D-A5FA-7C3BCC1B997C}"/>
              </a:ext>
            </a:extLst>
          </p:cNvPr>
          <p:cNvGraphicFramePr>
            <a:graphicFrameLocks/>
          </p:cNvGraphicFramePr>
          <p:nvPr>
            <p:extLst>
              <p:ext uri="{D42A27DB-BD31-4B8C-83A1-F6EECF244321}">
                <p14:modId xmlns:p14="http://schemas.microsoft.com/office/powerpoint/2010/main" val="3142577774"/>
              </p:ext>
            </p:extLst>
          </p:nvPr>
        </p:nvGraphicFramePr>
        <p:xfrm>
          <a:off x="0" y="1447800"/>
          <a:ext cx="9144000" cy="495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8668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3"/>
          <p:cNvSpPr txBox="1">
            <a:spLocks noChangeArrowheads="1"/>
          </p:cNvSpPr>
          <p:nvPr/>
        </p:nvSpPr>
        <p:spPr bwMode="auto">
          <a:xfrm>
            <a:off x="4114800" y="76200"/>
            <a:ext cx="4876800" cy="7386638"/>
          </a:xfrm>
          <a:prstGeom prst="rect">
            <a:avLst/>
          </a:prstGeom>
          <a:solidFill>
            <a:schemeClr val="tx2">
              <a:lumMod val="60000"/>
              <a:lumOff val="40000"/>
              <a:alpha val="50000"/>
            </a:schemeClr>
          </a:solidFill>
          <a:ln w="9525">
            <a:noFill/>
            <a:miter lim="800000"/>
            <a:headEnd/>
            <a:tailEnd/>
          </a:ln>
          <a:effectLst/>
        </p:spPr>
        <p:txBody>
          <a:bodyPr wrap="square">
            <a:spAutoFit/>
          </a:bodyPr>
          <a:lstStyle/>
          <a:p>
            <a:pPr algn="ctr" eaLnBrk="1" hangingPunct="1">
              <a:spcBef>
                <a:spcPct val="50000"/>
              </a:spcBef>
              <a:defRPr/>
            </a:pPr>
            <a:r>
              <a:rPr lang="en-US" sz="2400" u="sng" dirty="0">
                <a:solidFill>
                  <a:schemeClr val="bg1"/>
                </a:solidFill>
              </a:rPr>
              <a:t>Steelhead/Trout Management</a:t>
            </a:r>
          </a:p>
          <a:p>
            <a:pPr lvl="1">
              <a:spcBef>
                <a:spcPct val="50000"/>
              </a:spcBef>
              <a:buFontTx/>
              <a:buChar char="•"/>
              <a:defRPr/>
            </a:pPr>
            <a:r>
              <a:rPr lang="en-US" sz="2000" dirty="0">
                <a:solidFill>
                  <a:schemeClr val="bg1"/>
                </a:solidFill>
              </a:rPr>
              <a:t> 5 AAC 75.220 Statewide Management Standards for Wild Trout</a:t>
            </a:r>
          </a:p>
          <a:p>
            <a:pPr marL="1257300" lvl="2" indent="-342900">
              <a:spcBef>
                <a:spcPct val="50000"/>
              </a:spcBef>
              <a:buFont typeface="Wingdings" panose="05000000000000000000" pitchFamily="2" charset="2"/>
              <a:buChar char="ü"/>
              <a:defRPr/>
            </a:pPr>
            <a:r>
              <a:rPr lang="en-US" sz="2000" dirty="0">
                <a:solidFill>
                  <a:schemeClr val="bg1"/>
                </a:solidFill>
              </a:rPr>
              <a:t> Optimal Sustained Yield</a:t>
            </a:r>
          </a:p>
          <a:p>
            <a:pPr marL="1257300" lvl="2" indent="-342900">
              <a:spcBef>
                <a:spcPct val="50000"/>
              </a:spcBef>
              <a:buFont typeface="Wingdings" panose="05000000000000000000" pitchFamily="2" charset="2"/>
              <a:buChar char="ü"/>
              <a:defRPr/>
            </a:pPr>
            <a:r>
              <a:rPr lang="en-US" sz="2000" dirty="0">
                <a:solidFill>
                  <a:schemeClr val="bg1"/>
                </a:solidFill>
              </a:rPr>
              <a:t>Conservative Regulations </a:t>
            </a:r>
          </a:p>
          <a:p>
            <a:pPr lvl="2">
              <a:spcBef>
                <a:spcPct val="50000"/>
              </a:spcBef>
              <a:defRPr/>
            </a:pPr>
            <a:endParaRPr lang="en-US" sz="2000" dirty="0">
              <a:solidFill>
                <a:schemeClr val="bg1"/>
              </a:solidFill>
            </a:endParaRPr>
          </a:p>
          <a:p>
            <a:pPr lvl="1">
              <a:spcBef>
                <a:spcPct val="50000"/>
              </a:spcBef>
              <a:buFontTx/>
              <a:buChar char="•"/>
              <a:defRPr/>
            </a:pPr>
            <a:r>
              <a:rPr lang="en-US" sz="2000" dirty="0">
                <a:solidFill>
                  <a:schemeClr val="bg1"/>
                </a:solidFill>
              </a:rPr>
              <a:t> 5 AAC 75.222 Policy for the Management of Sustainable Wild Trout Fisheries</a:t>
            </a:r>
          </a:p>
          <a:p>
            <a:pPr marL="1257300" lvl="2" indent="-342900">
              <a:spcBef>
                <a:spcPct val="50000"/>
              </a:spcBef>
              <a:buFont typeface="Wingdings" panose="05000000000000000000" pitchFamily="2" charset="2"/>
              <a:buChar char="ü"/>
              <a:defRPr/>
            </a:pPr>
            <a:r>
              <a:rPr lang="en-US" sz="2000" dirty="0">
                <a:solidFill>
                  <a:schemeClr val="bg1"/>
                </a:solidFill>
              </a:rPr>
              <a:t>Recognizes importance of healthy trout/steelhead populations to Alaska</a:t>
            </a:r>
          </a:p>
          <a:p>
            <a:pPr marL="1257300" lvl="2" indent="-342900">
              <a:spcBef>
                <a:spcPct val="50000"/>
              </a:spcBef>
              <a:buFont typeface="Wingdings" panose="05000000000000000000" pitchFamily="2" charset="2"/>
              <a:buChar char="ü"/>
              <a:defRPr/>
            </a:pPr>
            <a:r>
              <a:rPr lang="en-US" sz="2000" dirty="0">
                <a:solidFill>
                  <a:schemeClr val="bg1"/>
                </a:solidFill>
              </a:rPr>
              <a:t>Conservative management</a:t>
            </a:r>
          </a:p>
          <a:p>
            <a:pPr marL="1257300" lvl="2" indent="-342900">
              <a:spcBef>
                <a:spcPct val="50000"/>
              </a:spcBef>
              <a:buFont typeface="Wingdings" panose="05000000000000000000" pitchFamily="2" charset="2"/>
              <a:buChar char="ü"/>
              <a:defRPr/>
            </a:pPr>
            <a:r>
              <a:rPr lang="en-US" sz="2000" dirty="0">
                <a:solidFill>
                  <a:schemeClr val="bg1"/>
                </a:solidFill>
              </a:rPr>
              <a:t>Habitat protection</a:t>
            </a:r>
          </a:p>
          <a:p>
            <a:pPr marL="1257300" lvl="2" indent="-342900">
              <a:spcBef>
                <a:spcPct val="50000"/>
              </a:spcBef>
              <a:buFont typeface="Wingdings" panose="05000000000000000000" pitchFamily="2" charset="2"/>
              <a:buChar char="ü"/>
              <a:defRPr/>
            </a:pPr>
            <a:r>
              <a:rPr lang="en-US" sz="2000" dirty="0">
                <a:solidFill>
                  <a:schemeClr val="bg1"/>
                </a:solidFill>
              </a:rPr>
              <a:t>Importance of scientific research to guide management</a:t>
            </a:r>
          </a:p>
          <a:p>
            <a:pPr lvl="2">
              <a:spcBef>
                <a:spcPct val="50000"/>
              </a:spcBef>
              <a:buFontTx/>
              <a:buChar char="•"/>
              <a:defRPr/>
            </a:pPr>
            <a:endParaRPr lang="en-US" sz="2000" dirty="0">
              <a:solidFill>
                <a:schemeClr val="bg1"/>
              </a:solidFill>
            </a:endParaRPr>
          </a:p>
          <a:p>
            <a:pPr lvl="1">
              <a:spcBef>
                <a:spcPct val="50000"/>
              </a:spcBef>
              <a:defRPr/>
            </a:pPr>
            <a:r>
              <a:rPr lang="en-US" sz="2000" dirty="0">
                <a:solidFill>
                  <a:schemeClr val="bg1"/>
                </a:solidFill>
              </a:rPr>
              <a:t>	</a:t>
            </a:r>
            <a:endParaRPr lang="en-US" sz="2400" dirty="0">
              <a:solidFill>
                <a:schemeClr val="bg1"/>
              </a:solidFill>
            </a:endParaRPr>
          </a:p>
        </p:txBody>
      </p:sp>
      <p:pic>
        <p:nvPicPr>
          <p:cNvPr id="6" name="Picture 5" descr="A river with trees on the side&#10;&#10;Description automatically generated with low confidence">
            <a:extLst>
              <a:ext uri="{FF2B5EF4-FFF2-40B4-BE49-F238E27FC236}">
                <a16:creationId xmlns:a16="http://schemas.microsoft.com/office/drawing/2014/main" id="{97CE48DB-EF93-CA72-6208-5D7A11F4C3D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391" y="3048000"/>
            <a:ext cx="3782291" cy="3782291"/>
          </a:xfrm>
          <a:prstGeom prst="rect">
            <a:avLst/>
          </a:prstGeom>
        </p:spPr>
      </p:pic>
      <p:pic>
        <p:nvPicPr>
          <p:cNvPr id="8" name="Picture 7" descr="A picture containing fish, soft-finned fish, dirty&#10;&#10;Description automatically generated">
            <a:extLst>
              <a:ext uri="{FF2B5EF4-FFF2-40B4-BE49-F238E27FC236}">
                <a16:creationId xmlns:a16="http://schemas.microsoft.com/office/drawing/2014/main" id="{8F441207-1C0F-0DA4-70A1-55D941F3FEC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391" y="76200"/>
            <a:ext cx="3771900" cy="2828925"/>
          </a:xfrm>
          <a:prstGeom prst="rect">
            <a:avLst/>
          </a:prstGeom>
        </p:spPr>
      </p:pic>
    </p:spTree>
    <p:extLst>
      <p:ext uri="{BB962C8B-B14F-4D97-AF65-F5344CB8AC3E}">
        <p14:creationId xmlns:p14="http://schemas.microsoft.com/office/powerpoint/2010/main" val="3647642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40C14A2-65D2-E7CD-AC53-E745922141FC}"/>
              </a:ext>
            </a:extLst>
          </p:cNvPr>
          <p:cNvSpPr txBox="1">
            <a:spLocks noChangeArrowheads="1"/>
          </p:cNvSpPr>
          <p:nvPr/>
        </p:nvSpPr>
        <p:spPr>
          <a:xfrm>
            <a:off x="0" y="152400"/>
            <a:ext cx="9144000" cy="685800"/>
          </a:xfrm>
          <a:prstGeom prst="rect">
            <a:avLst/>
          </a:prstGeom>
          <a:solidFill>
            <a:schemeClr val="tx2">
              <a:lumMod val="60000"/>
              <a:lumOff val="40000"/>
              <a:alpha val="50000"/>
            </a:schemeClr>
          </a:solidFill>
          <a:ln w="19050">
            <a:solidFill>
              <a:schemeClr val="bg1"/>
            </a:solidFill>
          </a:ln>
        </p:spPr>
        <p:txBody>
          <a:bodyPr>
            <a:normAutofit/>
          </a:bodyPr>
          <a:lst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defRPr/>
            </a:pPr>
            <a:r>
              <a:rPr lang="en-US" sz="3600" dirty="0">
                <a:solidFill>
                  <a:schemeClr val="bg1"/>
                </a:solidFill>
              </a:rPr>
              <a:t>Conservative Sport Fishing Regulations   </a:t>
            </a:r>
          </a:p>
        </p:txBody>
      </p:sp>
      <p:sp>
        <p:nvSpPr>
          <p:cNvPr id="5" name="Text Box 8">
            <a:extLst>
              <a:ext uri="{FF2B5EF4-FFF2-40B4-BE49-F238E27FC236}">
                <a16:creationId xmlns:a16="http://schemas.microsoft.com/office/drawing/2014/main" id="{2B7C6E35-E30F-2B5B-780E-D305D4654D97}"/>
              </a:ext>
            </a:extLst>
          </p:cNvPr>
          <p:cNvSpPr txBox="1">
            <a:spLocks noChangeArrowheads="1"/>
          </p:cNvSpPr>
          <p:nvPr/>
        </p:nvSpPr>
        <p:spPr bwMode="auto">
          <a:xfrm>
            <a:off x="137558" y="1159609"/>
            <a:ext cx="5348842" cy="2862322"/>
          </a:xfrm>
          <a:prstGeom prst="rect">
            <a:avLst/>
          </a:prstGeom>
          <a:solidFill>
            <a:schemeClr val="tx2">
              <a:lumMod val="60000"/>
              <a:lumOff val="40000"/>
              <a:alpha val="50000"/>
            </a:schemeClr>
          </a:solidFill>
          <a:ln w="9525">
            <a:noFill/>
            <a:miter lim="800000"/>
            <a:headEnd/>
            <a:tailEnd/>
          </a:ln>
          <a:effectLst/>
        </p:spPr>
        <p:txBody>
          <a:bodyPr wrap="square">
            <a:spAutoFit/>
          </a:bodyPr>
          <a:lstStyle/>
          <a:p>
            <a:pPr eaLnBrk="1" hangingPunct="1">
              <a:spcBef>
                <a:spcPct val="50000"/>
              </a:spcBef>
              <a:tabLst>
                <a:tab pos="519113" algn="l"/>
              </a:tabLst>
              <a:defRPr/>
            </a:pPr>
            <a:r>
              <a:rPr lang="en-US" sz="2000" b="1" u="sng" dirty="0">
                <a:solidFill>
                  <a:schemeClr val="bg1"/>
                </a:solidFill>
                <a:cs typeface="Times New Roman" pitchFamily="18" charset="0"/>
              </a:rPr>
              <a:t>Southcentral Alaska</a:t>
            </a:r>
          </a:p>
          <a:p>
            <a:pPr eaLnBrk="1" hangingPunct="1">
              <a:tabLst>
                <a:tab pos="519113" algn="l"/>
              </a:tabLst>
              <a:defRPr/>
            </a:pPr>
            <a:r>
              <a:rPr lang="en-US" sz="2000" dirty="0">
                <a:solidFill>
                  <a:schemeClr val="bg1"/>
                </a:solidFill>
                <a:cs typeface="Times New Roman" pitchFamily="18" charset="0"/>
              </a:rPr>
              <a:t>Harvest Limit:  1 per day, </a:t>
            </a:r>
            <a:r>
              <a:rPr lang="en-US" sz="2000" b="1" dirty="0">
                <a:solidFill>
                  <a:schemeClr val="bg1"/>
                </a:solidFill>
                <a:cs typeface="Times New Roman" pitchFamily="18" charset="0"/>
              </a:rPr>
              <a:t>2 annually </a:t>
            </a:r>
            <a:r>
              <a:rPr lang="en-US" sz="2000" dirty="0">
                <a:solidFill>
                  <a:schemeClr val="bg1"/>
                </a:solidFill>
                <a:cs typeface="Times New Roman" pitchFamily="18" charset="0"/>
              </a:rPr>
              <a:t>(&gt; 20 inches)</a:t>
            </a:r>
          </a:p>
          <a:p>
            <a:pPr marL="342900" indent="-342900" eaLnBrk="1" hangingPunct="1">
              <a:buFont typeface="Arial" panose="020B0604020202020204" pitchFamily="34" charset="0"/>
              <a:buChar char="•"/>
              <a:tabLst>
                <a:tab pos="519113" algn="l"/>
              </a:tabLst>
              <a:defRPr/>
            </a:pPr>
            <a:r>
              <a:rPr lang="en-US" sz="2000" dirty="0">
                <a:solidFill>
                  <a:schemeClr val="bg1"/>
                </a:solidFill>
                <a:cs typeface="Times New Roman" pitchFamily="18" charset="0"/>
              </a:rPr>
              <a:t> Spawning area closures (Kenai </a:t>
            </a:r>
            <a:r>
              <a:rPr lang="en-US" sz="2000" dirty="0" err="1">
                <a:solidFill>
                  <a:schemeClr val="bg1"/>
                </a:solidFill>
                <a:cs typeface="Times New Roman" pitchFamily="18" charset="0"/>
              </a:rPr>
              <a:t>tribs</a:t>
            </a:r>
            <a:r>
              <a:rPr lang="en-US" sz="2000" dirty="0">
                <a:solidFill>
                  <a:schemeClr val="bg1"/>
                </a:solidFill>
                <a:cs typeface="Times New Roman" pitchFamily="18" charset="0"/>
              </a:rPr>
              <a:t>, Kasilof)</a:t>
            </a:r>
          </a:p>
          <a:p>
            <a:pPr marL="342900" indent="-342900" eaLnBrk="1" hangingPunct="1">
              <a:buFont typeface="Arial" panose="020B0604020202020204" pitchFamily="34" charset="0"/>
              <a:buChar char="•"/>
              <a:tabLst>
                <a:tab pos="519113" algn="l"/>
              </a:tabLst>
              <a:defRPr/>
            </a:pPr>
            <a:r>
              <a:rPr lang="en-US" sz="2000" dirty="0">
                <a:solidFill>
                  <a:schemeClr val="bg1"/>
                </a:solidFill>
                <a:cs typeface="Times New Roman" pitchFamily="18" charset="0"/>
              </a:rPr>
              <a:t> Winter closures</a:t>
            </a:r>
          </a:p>
          <a:p>
            <a:pPr eaLnBrk="1" hangingPunct="1">
              <a:tabLst>
                <a:tab pos="519113" algn="l"/>
              </a:tabLst>
              <a:defRPr/>
            </a:pPr>
            <a:r>
              <a:rPr lang="en-US" sz="2000" dirty="0">
                <a:solidFill>
                  <a:schemeClr val="bg1"/>
                </a:solidFill>
                <a:cs typeface="Times New Roman" pitchFamily="18" charset="0"/>
              </a:rPr>
              <a:t> Kodiak Road Zone: C&amp;R</a:t>
            </a:r>
          </a:p>
          <a:p>
            <a:pPr marL="342900" indent="-342900" eaLnBrk="1" hangingPunct="1">
              <a:buFont typeface="Arial" panose="020B0604020202020204" pitchFamily="34" charset="0"/>
              <a:buChar char="•"/>
              <a:tabLst>
                <a:tab pos="519113" algn="l"/>
              </a:tabLst>
              <a:defRPr/>
            </a:pPr>
            <a:r>
              <a:rPr lang="en-US" sz="2000" dirty="0">
                <a:solidFill>
                  <a:schemeClr val="bg1"/>
                </a:solidFill>
                <a:cs typeface="Times New Roman" pitchFamily="18" charset="0"/>
              </a:rPr>
              <a:t> Trout: 2 per day ( &lt;16) in combination with cutthroat </a:t>
            </a:r>
          </a:p>
          <a:p>
            <a:pPr eaLnBrk="1" hangingPunct="1">
              <a:tabLst>
                <a:tab pos="519113" algn="l"/>
              </a:tabLst>
              <a:defRPr/>
            </a:pPr>
            <a:endParaRPr lang="en-US" sz="2000" b="1" dirty="0">
              <a:solidFill>
                <a:srgbClr val="FFFF00"/>
              </a:solidFill>
              <a:effectLst>
                <a:outerShdw blurRad="38100" dist="38100" dir="2700000" algn="tl">
                  <a:srgbClr val="000000"/>
                </a:outerShdw>
              </a:effectLst>
              <a:cs typeface="Times New Roman" pitchFamily="18" charset="0"/>
            </a:endParaRPr>
          </a:p>
          <a:p>
            <a:pPr eaLnBrk="1" hangingPunct="1">
              <a:tabLst>
                <a:tab pos="519113" algn="l"/>
              </a:tabLst>
              <a:defRPr/>
            </a:pPr>
            <a:endParaRPr lang="en-US" sz="2000" b="1" dirty="0">
              <a:solidFill>
                <a:srgbClr val="FFFF00"/>
              </a:solidFill>
              <a:effectLst>
                <a:outerShdw blurRad="38100" dist="38100" dir="2700000" algn="tl">
                  <a:srgbClr val="000000"/>
                </a:outerShdw>
              </a:effectLst>
              <a:cs typeface="Times New Roman" pitchFamily="18" charset="0"/>
            </a:endParaRPr>
          </a:p>
        </p:txBody>
      </p:sp>
      <p:sp>
        <p:nvSpPr>
          <p:cNvPr id="6" name="Text Box 3">
            <a:extLst>
              <a:ext uri="{FF2B5EF4-FFF2-40B4-BE49-F238E27FC236}">
                <a16:creationId xmlns:a16="http://schemas.microsoft.com/office/drawing/2014/main" id="{89AB6C9A-666A-92D1-6076-D2C13697848B}"/>
              </a:ext>
            </a:extLst>
          </p:cNvPr>
          <p:cNvSpPr txBox="1">
            <a:spLocks noChangeArrowheads="1"/>
          </p:cNvSpPr>
          <p:nvPr/>
        </p:nvSpPr>
        <p:spPr bwMode="auto">
          <a:xfrm>
            <a:off x="137558" y="4021931"/>
            <a:ext cx="3901042" cy="2554545"/>
          </a:xfrm>
          <a:prstGeom prst="rect">
            <a:avLst/>
          </a:prstGeom>
          <a:solidFill>
            <a:schemeClr val="tx2">
              <a:lumMod val="60000"/>
              <a:lumOff val="40000"/>
              <a:alpha val="50000"/>
            </a:schemeClr>
          </a:solidFill>
          <a:ln w="9525">
            <a:noFill/>
            <a:miter lim="800000"/>
            <a:headEnd/>
            <a:tailEnd/>
          </a:ln>
          <a:effectLst/>
        </p:spPr>
        <p:txBody>
          <a:bodyPr wrap="square">
            <a:spAutoFit/>
          </a:bodyPr>
          <a:lstStyle/>
          <a:p>
            <a:pPr eaLnBrk="1" hangingPunct="1">
              <a:spcBef>
                <a:spcPct val="50000"/>
              </a:spcBef>
              <a:tabLst>
                <a:tab pos="519113" algn="l"/>
              </a:tabLst>
              <a:defRPr/>
            </a:pPr>
            <a:r>
              <a:rPr lang="en-US" sz="2000" b="1" u="sng" dirty="0">
                <a:solidFill>
                  <a:schemeClr val="bg1"/>
                </a:solidFill>
                <a:cs typeface="Times New Roman" pitchFamily="18" charset="0"/>
              </a:rPr>
              <a:t>Southeast Alaska</a:t>
            </a:r>
            <a:endParaRPr lang="en-US" sz="2800" b="1" u="sng" dirty="0">
              <a:solidFill>
                <a:schemeClr val="bg1"/>
              </a:solidFill>
              <a:cs typeface="Times New Roman" pitchFamily="18" charset="0"/>
            </a:endParaRPr>
          </a:p>
          <a:p>
            <a:pPr eaLnBrk="1" hangingPunct="1">
              <a:tabLst>
                <a:tab pos="519113" algn="l"/>
              </a:tabLst>
              <a:defRPr/>
            </a:pPr>
            <a:r>
              <a:rPr lang="en-US" sz="2000" b="1"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000" dirty="0">
                <a:solidFill>
                  <a:schemeClr val="bg1"/>
                </a:solidFill>
                <a:cs typeface="Times New Roman" pitchFamily="18" charset="0"/>
              </a:rPr>
              <a:t>Harvest Limit: 1 per day </a:t>
            </a:r>
          </a:p>
          <a:p>
            <a:pPr marL="342900" indent="-342900" eaLnBrk="1" hangingPunct="1">
              <a:buFont typeface="Arial" panose="020B0604020202020204" pitchFamily="34" charset="0"/>
              <a:buChar char="•"/>
              <a:tabLst>
                <a:tab pos="519113" algn="l"/>
              </a:tabLst>
              <a:defRPr/>
            </a:pPr>
            <a:r>
              <a:rPr lang="en-US" sz="2000" b="1" dirty="0">
                <a:solidFill>
                  <a:schemeClr val="bg1"/>
                </a:solidFill>
                <a:cs typeface="Times New Roman" pitchFamily="18" charset="0"/>
              </a:rPr>
              <a:t>  2 annually </a:t>
            </a:r>
            <a:r>
              <a:rPr lang="en-US" sz="2000" dirty="0">
                <a:solidFill>
                  <a:schemeClr val="bg1"/>
                </a:solidFill>
                <a:cs typeface="Times New Roman" pitchFamily="18" charset="0"/>
              </a:rPr>
              <a:t>(</a:t>
            </a:r>
            <a:r>
              <a:rPr lang="en-US" sz="2000" dirty="0">
                <a:solidFill>
                  <a:schemeClr val="bg1"/>
                </a:solidFill>
              </a:rPr>
              <a:t>&gt; 36 inches minimum)</a:t>
            </a:r>
            <a:endParaRPr lang="en-US" sz="2000" dirty="0">
              <a:solidFill>
                <a:schemeClr val="bg1"/>
              </a:solidFill>
              <a:cs typeface="Times New Roman" pitchFamily="18" charset="0"/>
            </a:endParaRPr>
          </a:p>
          <a:p>
            <a:pPr marL="342900" indent="-342900" eaLnBrk="1" hangingPunct="1">
              <a:buFont typeface="Arial" panose="020B0604020202020204" pitchFamily="34" charset="0"/>
              <a:buChar char="•"/>
              <a:tabLst>
                <a:tab pos="519113" algn="l"/>
              </a:tabLst>
              <a:defRPr/>
            </a:pPr>
            <a:r>
              <a:rPr lang="en-US" sz="2000" dirty="0">
                <a:solidFill>
                  <a:schemeClr val="bg1"/>
                </a:solidFill>
                <a:cs typeface="Times New Roman" pitchFamily="18" charset="0"/>
              </a:rPr>
              <a:t>  Catch and release</a:t>
            </a:r>
          </a:p>
          <a:p>
            <a:pPr marL="342900" indent="-342900" eaLnBrk="1" hangingPunct="1">
              <a:buFont typeface="Arial" panose="020B0604020202020204" pitchFamily="34" charset="0"/>
              <a:buChar char="•"/>
              <a:tabLst>
                <a:tab pos="519113" algn="l"/>
              </a:tabLst>
              <a:defRPr/>
            </a:pPr>
            <a:r>
              <a:rPr lang="en-US" sz="2000" dirty="0">
                <a:solidFill>
                  <a:schemeClr val="bg1"/>
                </a:solidFill>
                <a:cs typeface="Times New Roman" pitchFamily="18" charset="0"/>
              </a:rPr>
              <a:t>  Spawning area closures</a:t>
            </a:r>
          </a:p>
          <a:p>
            <a:pPr marL="342900" indent="-342900" eaLnBrk="1" hangingPunct="1">
              <a:buFont typeface="Arial" panose="020B0604020202020204" pitchFamily="34" charset="0"/>
              <a:buChar char="•"/>
              <a:tabLst>
                <a:tab pos="519113" algn="l"/>
              </a:tabLst>
              <a:defRPr/>
            </a:pPr>
            <a:r>
              <a:rPr lang="en-US" sz="2000" dirty="0">
                <a:solidFill>
                  <a:schemeClr val="bg1"/>
                </a:solidFill>
                <a:cs typeface="Times New Roman" pitchFamily="18" charset="0"/>
              </a:rPr>
              <a:t>   Trout: 2 per day (11-22) in      	combination with cutthroat </a:t>
            </a:r>
          </a:p>
        </p:txBody>
      </p:sp>
      <p:sp>
        <p:nvSpPr>
          <p:cNvPr id="7" name="Text Box 13">
            <a:extLst>
              <a:ext uri="{FF2B5EF4-FFF2-40B4-BE49-F238E27FC236}">
                <a16:creationId xmlns:a16="http://schemas.microsoft.com/office/drawing/2014/main" id="{6B507419-0DEB-8916-4AF2-4B29735913D6}"/>
              </a:ext>
            </a:extLst>
          </p:cNvPr>
          <p:cNvSpPr txBox="1">
            <a:spLocks noChangeArrowheads="1"/>
          </p:cNvSpPr>
          <p:nvPr/>
        </p:nvSpPr>
        <p:spPr bwMode="auto">
          <a:xfrm>
            <a:off x="5486400" y="1159609"/>
            <a:ext cx="3657600" cy="1446550"/>
          </a:xfrm>
          <a:prstGeom prst="rect">
            <a:avLst/>
          </a:prstGeom>
          <a:solidFill>
            <a:schemeClr val="tx2">
              <a:lumMod val="60000"/>
              <a:lumOff val="40000"/>
              <a:alpha val="50000"/>
            </a:schemeClr>
          </a:solidFill>
          <a:ln w="9525">
            <a:noFill/>
            <a:miter lim="800000"/>
            <a:headEnd/>
            <a:tailEnd/>
          </a:ln>
          <a:effectLst/>
        </p:spPr>
        <p:txBody>
          <a:bodyPr>
            <a:spAutoFit/>
          </a:bodyPr>
          <a:lstStyle/>
          <a:p>
            <a:pPr>
              <a:defRPr/>
            </a:pPr>
            <a:r>
              <a:rPr lang="en-US" sz="2800" b="1" dirty="0">
                <a:effectLst>
                  <a:outerShdw blurRad="38100" dist="38100" dir="2700000" algn="tl">
                    <a:srgbClr val="000000"/>
                  </a:outerShdw>
                </a:effectLst>
              </a:rPr>
              <a:t> </a:t>
            </a:r>
            <a:r>
              <a:rPr lang="en-US" sz="2000" b="1" u="sng" dirty="0">
                <a:solidFill>
                  <a:schemeClr val="bg1"/>
                </a:solidFill>
              </a:rPr>
              <a:t>Upper Copper River</a:t>
            </a:r>
          </a:p>
          <a:p>
            <a:pPr>
              <a:defRPr/>
            </a:pPr>
            <a:r>
              <a:rPr lang="en-US" sz="2000" dirty="0">
                <a:solidFill>
                  <a:schemeClr val="bg1"/>
                </a:solidFill>
                <a:latin typeface="Times New Roman" pitchFamily="18" charset="0"/>
              </a:rPr>
              <a:t>      </a:t>
            </a:r>
            <a:r>
              <a:rPr lang="en-US" sz="2000" dirty="0">
                <a:solidFill>
                  <a:schemeClr val="bg1"/>
                </a:solidFill>
              </a:rPr>
              <a:t>2 per day, 1 </a:t>
            </a:r>
            <a:r>
              <a:rPr lang="en-US" sz="2000" dirty="0">
                <a:solidFill>
                  <a:schemeClr val="bg1"/>
                </a:solidFill>
                <a:effectLst>
                  <a:outerShdw blurRad="38100" dist="38100" dir="2700000" algn="tl">
                    <a:srgbClr val="000000">
                      <a:alpha val="43137"/>
                    </a:srgbClr>
                  </a:outerShdw>
                </a:effectLst>
              </a:rPr>
              <a:t>(&gt; 20 inches)</a:t>
            </a:r>
          </a:p>
          <a:p>
            <a:pPr marL="800100" lvl="1" indent="-342900">
              <a:buFont typeface="Arial" panose="020B0604020202020204" pitchFamily="34" charset="0"/>
              <a:buChar char="•"/>
              <a:defRPr/>
            </a:pPr>
            <a:r>
              <a:rPr lang="en-US" sz="2000" dirty="0">
                <a:solidFill>
                  <a:schemeClr val="bg1"/>
                </a:solidFill>
              </a:rPr>
              <a:t> Catch and release</a:t>
            </a:r>
          </a:p>
          <a:p>
            <a:pPr marL="800100" lvl="1" indent="-342900">
              <a:buFont typeface="Arial" panose="020B0604020202020204" pitchFamily="34" charset="0"/>
              <a:buChar char="•"/>
              <a:defRPr/>
            </a:pPr>
            <a:r>
              <a:rPr lang="en-US" sz="2000" dirty="0">
                <a:solidFill>
                  <a:schemeClr val="bg1"/>
                </a:solidFill>
              </a:rPr>
              <a:t> Spawning closures </a:t>
            </a:r>
          </a:p>
        </p:txBody>
      </p:sp>
      <p:pic>
        <p:nvPicPr>
          <p:cNvPr id="8" name="Content Placeholder 5">
            <a:extLst>
              <a:ext uri="{FF2B5EF4-FFF2-40B4-BE49-F238E27FC236}">
                <a16:creationId xmlns:a16="http://schemas.microsoft.com/office/drawing/2014/main" id="{B41E59F8-BB31-C208-D2F7-CFA80232E8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8600" y="3403600"/>
            <a:ext cx="5087846" cy="2713518"/>
          </a:xfrm>
          <a:prstGeom prst="rect">
            <a:avLst/>
          </a:prstGeom>
        </p:spPr>
      </p:pic>
    </p:spTree>
    <p:extLst>
      <p:ext uri="{BB962C8B-B14F-4D97-AF65-F5344CB8AC3E}">
        <p14:creationId xmlns:p14="http://schemas.microsoft.com/office/powerpoint/2010/main" val="864717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4C351E2-1D34-B777-9F2A-259C7C01B324}"/>
              </a:ext>
            </a:extLst>
          </p:cNvPr>
          <p:cNvSpPr>
            <a:spLocks noGrp="1"/>
          </p:cNvSpPr>
          <p:nvPr>
            <p:ph type="subTitle" idx="1"/>
          </p:nvPr>
        </p:nvSpPr>
        <p:spPr/>
        <p:txBody>
          <a:bodyPr/>
          <a:lstStyle/>
          <a:p>
            <a:endParaRPr lang="en-US"/>
          </a:p>
        </p:txBody>
      </p:sp>
      <p:graphicFrame>
        <p:nvGraphicFramePr>
          <p:cNvPr id="6" name="Chart 5">
            <a:extLst>
              <a:ext uri="{FF2B5EF4-FFF2-40B4-BE49-F238E27FC236}">
                <a16:creationId xmlns:a16="http://schemas.microsoft.com/office/drawing/2014/main" id="{87906A49-D774-454A-8075-170B332F362F}"/>
              </a:ext>
            </a:extLst>
          </p:cNvPr>
          <p:cNvGraphicFramePr>
            <a:graphicFrameLocks/>
          </p:cNvGraphicFramePr>
          <p:nvPr>
            <p:extLst>
              <p:ext uri="{D42A27DB-BD31-4B8C-83A1-F6EECF244321}">
                <p14:modId xmlns:p14="http://schemas.microsoft.com/office/powerpoint/2010/main" val="4111150648"/>
              </p:ext>
            </p:extLst>
          </p:nvPr>
        </p:nvGraphicFramePr>
        <p:xfrm>
          <a:off x="0" y="-6927"/>
          <a:ext cx="9144000" cy="36004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5D544AFC-C21D-40B6-A904-EBBF89F69010}"/>
              </a:ext>
            </a:extLst>
          </p:cNvPr>
          <p:cNvGraphicFramePr>
            <a:graphicFrameLocks/>
          </p:cNvGraphicFramePr>
          <p:nvPr>
            <p:extLst>
              <p:ext uri="{D42A27DB-BD31-4B8C-83A1-F6EECF244321}">
                <p14:modId xmlns:p14="http://schemas.microsoft.com/office/powerpoint/2010/main" val="3014189305"/>
              </p:ext>
            </p:extLst>
          </p:nvPr>
        </p:nvGraphicFramePr>
        <p:xfrm>
          <a:off x="-6927" y="3706091"/>
          <a:ext cx="9144000" cy="3124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65482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02E38E-081A-4F0D-8339-6B1BAB4F08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539" y="-52892"/>
            <a:ext cx="8401454" cy="6689055"/>
          </a:xfrm>
          <a:prstGeom prst="rect">
            <a:avLst/>
          </a:prstGeom>
        </p:spPr>
      </p:pic>
      <p:sp>
        <p:nvSpPr>
          <p:cNvPr id="5" name="TextBox 4">
            <a:extLst>
              <a:ext uri="{FF2B5EF4-FFF2-40B4-BE49-F238E27FC236}">
                <a16:creationId xmlns:a16="http://schemas.microsoft.com/office/drawing/2014/main" id="{76446568-6754-4759-AD0A-61E07F3A2BCD}"/>
              </a:ext>
            </a:extLst>
          </p:cNvPr>
          <p:cNvSpPr txBox="1"/>
          <p:nvPr/>
        </p:nvSpPr>
        <p:spPr>
          <a:xfrm>
            <a:off x="0" y="60288"/>
            <a:ext cx="2667000" cy="1200329"/>
          </a:xfrm>
          <a:prstGeom prst="rect">
            <a:avLst/>
          </a:prstGeom>
          <a:solidFill>
            <a:schemeClr val="tx1">
              <a:lumMod val="8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Steelhead in Alaska</a:t>
            </a:r>
          </a:p>
        </p:txBody>
      </p:sp>
      <p:sp>
        <p:nvSpPr>
          <p:cNvPr id="7" name="TextBox 6">
            <a:extLst>
              <a:ext uri="{FF2B5EF4-FFF2-40B4-BE49-F238E27FC236}">
                <a16:creationId xmlns:a16="http://schemas.microsoft.com/office/drawing/2014/main" id="{A7D823E8-854C-4BB6-AA91-3D457C81E4A0}"/>
              </a:ext>
            </a:extLst>
          </p:cNvPr>
          <p:cNvSpPr txBox="1"/>
          <p:nvPr/>
        </p:nvSpPr>
        <p:spPr>
          <a:xfrm>
            <a:off x="2996474" y="68615"/>
            <a:ext cx="5611613" cy="3422182"/>
          </a:xfrm>
          <a:prstGeom prst="rect">
            <a:avLst/>
          </a:prstGeom>
          <a:solidFill>
            <a:schemeClr val="tx1">
              <a:lumMod val="85000"/>
              <a:alpha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Assessment Methods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Steelhead Streams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Weirs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Situk River,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Sashin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Creek</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Litnik</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Karluk,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Ayakulik</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Dog Salmon Rivers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Snorkel Surveys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SEAK Index Streams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Fishery Information</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Oval 7">
            <a:extLst>
              <a:ext uri="{FF2B5EF4-FFF2-40B4-BE49-F238E27FC236}">
                <a16:creationId xmlns:a16="http://schemas.microsoft.com/office/drawing/2014/main" id="{E775C0EF-BEA2-4CEA-AEDA-A9123D92D596}"/>
              </a:ext>
            </a:extLst>
          </p:cNvPr>
          <p:cNvSpPr/>
          <p:nvPr/>
        </p:nvSpPr>
        <p:spPr>
          <a:xfrm>
            <a:off x="4529866" y="990600"/>
            <a:ext cx="152400" cy="152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 name="Oval 8">
            <a:extLst>
              <a:ext uri="{FF2B5EF4-FFF2-40B4-BE49-F238E27FC236}">
                <a16:creationId xmlns:a16="http://schemas.microsoft.com/office/drawing/2014/main" id="{65186F2E-0FD5-4D7C-820D-70DE65BEBFD9}"/>
              </a:ext>
            </a:extLst>
          </p:cNvPr>
          <p:cNvSpPr/>
          <p:nvPr/>
        </p:nvSpPr>
        <p:spPr>
          <a:xfrm>
            <a:off x="3787990" y="4743527"/>
            <a:ext cx="152400" cy="152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0" name="Oval 9">
            <a:extLst>
              <a:ext uri="{FF2B5EF4-FFF2-40B4-BE49-F238E27FC236}">
                <a16:creationId xmlns:a16="http://schemas.microsoft.com/office/drawing/2014/main" id="{3DA90465-85CC-414C-885C-D07CD840D7DA}"/>
              </a:ext>
            </a:extLst>
          </p:cNvPr>
          <p:cNvSpPr/>
          <p:nvPr/>
        </p:nvSpPr>
        <p:spPr>
          <a:xfrm>
            <a:off x="3913295" y="4600652"/>
            <a:ext cx="152400" cy="152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1" name="Oval 10">
            <a:extLst>
              <a:ext uri="{FF2B5EF4-FFF2-40B4-BE49-F238E27FC236}">
                <a16:creationId xmlns:a16="http://schemas.microsoft.com/office/drawing/2014/main" id="{552C21BF-7BF1-41F4-99C3-90A83B067803}"/>
              </a:ext>
            </a:extLst>
          </p:cNvPr>
          <p:cNvSpPr/>
          <p:nvPr/>
        </p:nvSpPr>
        <p:spPr>
          <a:xfrm>
            <a:off x="4267200" y="4487238"/>
            <a:ext cx="152400" cy="152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2" name="Oval 11">
            <a:extLst>
              <a:ext uri="{FF2B5EF4-FFF2-40B4-BE49-F238E27FC236}">
                <a16:creationId xmlns:a16="http://schemas.microsoft.com/office/drawing/2014/main" id="{2D207555-35E7-4031-B906-928E8A5C942F}"/>
              </a:ext>
            </a:extLst>
          </p:cNvPr>
          <p:cNvSpPr/>
          <p:nvPr/>
        </p:nvSpPr>
        <p:spPr>
          <a:xfrm>
            <a:off x="6780516" y="4464201"/>
            <a:ext cx="152400" cy="152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 name="Rectangle: Rounded Corners 12">
            <a:extLst>
              <a:ext uri="{FF2B5EF4-FFF2-40B4-BE49-F238E27FC236}">
                <a16:creationId xmlns:a16="http://schemas.microsoft.com/office/drawing/2014/main" id="{7E5AB3C2-B54F-434B-9774-B2F3A3D18CCC}"/>
              </a:ext>
            </a:extLst>
          </p:cNvPr>
          <p:cNvSpPr/>
          <p:nvPr/>
        </p:nvSpPr>
        <p:spPr>
          <a:xfrm>
            <a:off x="6513816" y="2743200"/>
            <a:ext cx="838200" cy="304800"/>
          </a:xfrm>
          <a:prstGeom prst="roundRect">
            <a:avLst/>
          </a:prstGeom>
          <a:solidFill>
            <a:schemeClr val="accent1">
              <a:lumMod val="40000"/>
              <a:lumOff val="6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Rockwell" panose="02060603020205020403"/>
              </a:rPr>
              <a:t>n</a:t>
            </a:r>
            <a:r>
              <a:rPr kumimoji="0" lang="en-US" sz="1800" b="0" i="0" u="none" strike="noStrike" kern="1200" cap="none" spc="0" normalizeH="0" baseline="0" noProof="0" dirty="0">
                <a:ln>
                  <a:noFill/>
                </a:ln>
                <a:solidFill>
                  <a:schemeClr val="bg1"/>
                </a:solidFill>
                <a:effectLst/>
                <a:uLnTx/>
                <a:uFillTx/>
                <a:latin typeface="Rockwell" panose="02060603020205020403"/>
                <a:ea typeface="+mn-ea"/>
                <a:cs typeface="+mn-cs"/>
              </a:rPr>
              <a:t>=10</a:t>
            </a:r>
          </a:p>
        </p:txBody>
      </p:sp>
      <p:sp>
        <p:nvSpPr>
          <p:cNvPr id="14" name="Rectangle: Rounded Corners 13">
            <a:extLst>
              <a:ext uri="{FF2B5EF4-FFF2-40B4-BE49-F238E27FC236}">
                <a16:creationId xmlns:a16="http://schemas.microsoft.com/office/drawing/2014/main" id="{A254903C-7626-4E6C-B263-220AC76267DF}"/>
              </a:ext>
            </a:extLst>
          </p:cNvPr>
          <p:cNvSpPr/>
          <p:nvPr/>
        </p:nvSpPr>
        <p:spPr>
          <a:xfrm rot="2805188">
            <a:off x="6862580" y="4965561"/>
            <a:ext cx="2072984" cy="978509"/>
          </a:xfrm>
          <a:prstGeom prst="roundRect">
            <a:avLst/>
          </a:prstGeom>
          <a:solidFill>
            <a:schemeClr val="accent1">
              <a:lumMod val="40000"/>
              <a:lumOff val="60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6" name="Oval 15">
            <a:extLst>
              <a:ext uri="{FF2B5EF4-FFF2-40B4-BE49-F238E27FC236}">
                <a16:creationId xmlns:a16="http://schemas.microsoft.com/office/drawing/2014/main" id="{89C955AD-0CD3-4B3F-B2FD-BB1AC3A195A7}"/>
              </a:ext>
            </a:extLst>
          </p:cNvPr>
          <p:cNvSpPr/>
          <p:nvPr/>
        </p:nvSpPr>
        <p:spPr>
          <a:xfrm>
            <a:off x="7620000" y="5562600"/>
            <a:ext cx="152400" cy="152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8" name="Oval 17">
            <a:extLst>
              <a:ext uri="{FF2B5EF4-FFF2-40B4-BE49-F238E27FC236}">
                <a16:creationId xmlns:a16="http://schemas.microsoft.com/office/drawing/2014/main" id="{A0C91A45-E569-4205-BEFF-1B9BD1EE0BEC}"/>
              </a:ext>
            </a:extLst>
          </p:cNvPr>
          <p:cNvSpPr/>
          <p:nvPr/>
        </p:nvSpPr>
        <p:spPr>
          <a:xfrm>
            <a:off x="3929385" y="4791152"/>
            <a:ext cx="152400" cy="152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cxnSp>
        <p:nvCxnSpPr>
          <p:cNvPr id="3" name="Connector: Curved 2">
            <a:extLst>
              <a:ext uri="{FF2B5EF4-FFF2-40B4-BE49-F238E27FC236}">
                <a16:creationId xmlns:a16="http://schemas.microsoft.com/office/drawing/2014/main" id="{E8CD15A1-CEEB-4C06-BF70-FFCDE2386335}"/>
              </a:ext>
            </a:extLst>
          </p:cNvPr>
          <p:cNvCxnSpPr>
            <a:cxnSpLocks/>
          </p:cNvCxnSpPr>
          <p:nvPr/>
        </p:nvCxnSpPr>
        <p:spPr>
          <a:xfrm>
            <a:off x="6176230" y="656324"/>
            <a:ext cx="595942" cy="121492"/>
          </a:xfrm>
          <a:prstGeom prst="curvedConnector3">
            <a:avLst>
              <a:gd name="adj1" fmla="val 50000"/>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203DF0C-263B-4E95-B80F-C40CD3C88C13}"/>
              </a:ext>
            </a:extLst>
          </p:cNvPr>
          <p:cNvSpPr txBox="1"/>
          <p:nvPr/>
        </p:nvSpPr>
        <p:spPr>
          <a:xfrm>
            <a:off x="5747198" y="4464201"/>
            <a:ext cx="108535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Situk River</a:t>
            </a:r>
          </a:p>
        </p:txBody>
      </p:sp>
      <p:sp>
        <p:nvSpPr>
          <p:cNvPr id="17" name="TextBox 16">
            <a:extLst>
              <a:ext uri="{FF2B5EF4-FFF2-40B4-BE49-F238E27FC236}">
                <a16:creationId xmlns:a16="http://schemas.microsoft.com/office/drawing/2014/main" id="{EB967EBC-1A6A-4C98-9555-E6975B924767}"/>
              </a:ext>
            </a:extLst>
          </p:cNvPr>
          <p:cNvSpPr txBox="1"/>
          <p:nvPr/>
        </p:nvSpPr>
        <p:spPr>
          <a:xfrm>
            <a:off x="6400477" y="5562600"/>
            <a:ext cx="130655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Sashin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Creek</a:t>
            </a:r>
          </a:p>
        </p:txBody>
      </p:sp>
      <p:sp>
        <p:nvSpPr>
          <p:cNvPr id="20" name="TextBox 19">
            <a:extLst>
              <a:ext uri="{FF2B5EF4-FFF2-40B4-BE49-F238E27FC236}">
                <a16:creationId xmlns:a16="http://schemas.microsoft.com/office/drawing/2014/main" id="{42054EB0-D2BA-4121-BF0E-228CCCE249AE}"/>
              </a:ext>
            </a:extLst>
          </p:cNvPr>
          <p:cNvSpPr txBox="1"/>
          <p:nvPr/>
        </p:nvSpPr>
        <p:spPr>
          <a:xfrm>
            <a:off x="4510439" y="4364616"/>
            <a:ext cx="130655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Litnik</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River</a:t>
            </a:r>
          </a:p>
        </p:txBody>
      </p:sp>
      <p:sp>
        <p:nvSpPr>
          <p:cNvPr id="21" name="TextBox 20">
            <a:extLst>
              <a:ext uri="{FF2B5EF4-FFF2-40B4-BE49-F238E27FC236}">
                <a16:creationId xmlns:a16="http://schemas.microsoft.com/office/drawing/2014/main" id="{DBDC1470-D198-463D-8A92-79E017ED859C}"/>
              </a:ext>
            </a:extLst>
          </p:cNvPr>
          <p:cNvSpPr txBox="1"/>
          <p:nvPr/>
        </p:nvSpPr>
        <p:spPr>
          <a:xfrm>
            <a:off x="4050224" y="4867352"/>
            <a:ext cx="169697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Dog Salmon River</a:t>
            </a:r>
          </a:p>
        </p:txBody>
      </p:sp>
      <p:sp>
        <p:nvSpPr>
          <p:cNvPr id="22" name="TextBox 21">
            <a:extLst>
              <a:ext uri="{FF2B5EF4-FFF2-40B4-BE49-F238E27FC236}">
                <a16:creationId xmlns:a16="http://schemas.microsoft.com/office/drawing/2014/main" id="{B42CEAD2-1BEF-465F-8087-AC8B97307BF9}"/>
              </a:ext>
            </a:extLst>
          </p:cNvPr>
          <p:cNvSpPr txBox="1"/>
          <p:nvPr/>
        </p:nvSpPr>
        <p:spPr>
          <a:xfrm>
            <a:off x="2551145" y="4769929"/>
            <a:ext cx="138924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Ayakulik</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River</a:t>
            </a:r>
          </a:p>
        </p:txBody>
      </p:sp>
      <p:sp>
        <p:nvSpPr>
          <p:cNvPr id="23" name="TextBox 22">
            <a:extLst>
              <a:ext uri="{FF2B5EF4-FFF2-40B4-BE49-F238E27FC236}">
                <a16:creationId xmlns:a16="http://schemas.microsoft.com/office/drawing/2014/main" id="{687E3C2F-8CF1-480A-BED5-6369B623FA07}"/>
              </a:ext>
            </a:extLst>
          </p:cNvPr>
          <p:cNvSpPr txBox="1"/>
          <p:nvPr/>
        </p:nvSpPr>
        <p:spPr>
          <a:xfrm>
            <a:off x="2934509" y="4330862"/>
            <a:ext cx="130655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Karluk River</a:t>
            </a:r>
          </a:p>
        </p:txBody>
      </p:sp>
    </p:spTree>
    <p:extLst>
      <p:ext uri="{BB962C8B-B14F-4D97-AF65-F5344CB8AC3E}">
        <p14:creationId xmlns:p14="http://schemas.microsoft.com/office/powerpoint/2010/main" val="964662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B4520CC-CCA5-4400-8B8A-D2C6C4EF2E87}"/>
              </a:ext>
            </a:extLst>
          </p:cNvPr>
          <p:cNvGraphicFramePr>
            <a:graphicFrameLocks/>
          </p:cNvGraphicFramePr>
          <p:nvPr>
            <p:extLst>
              <p:ext uri="{D42A27DB-BD31-4B8C-83A1-F6EECF244321}">
                <p14:modId xmlns:p14="http://schemas.microsoft.com/office/powerpoint/2010/main" val="3329105754"/>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5B6B2BC-4B7F-EA69-2D0B-FDBC13D9F590}"/>
              </a:ext>
            </a:extLst>
          </p:cNvPr>
          <p:cNvSpPr txBox="1"/>
          <p:nvPr/>
        </p:nvSpPr>
        <p:spPr>
          <a:xfrm>
            <a:off x="1371600" y="3486834"/>
            <a:ext cx="2057391" cy="646331"/>
          </a:xfrm>
          <a:prstGeom prst="rect">
            <a:avLst/>
          </a:prstGeom>
          <a:noFill/>
        </p:spPr>
        <p:txBody>
          <a:bodyPr wrap="square" rtlCol="0">
            <a:spAutoFit/>
          </a:bodyPr>
          <a:lstStyle/>
          <a:p>
            <a:r>
              <a:rPr lang="en-US" b="1" dirty="0">
                <a:solidFill>
                  <a:srgbClr val="FF0000"/>
                </a:solidFill>
              </a:rPr>
              <a:t>Commercial Sale Prohibited in 1994</a:t>
            </a:r>
          </a:p>
        </p:txBody>
      </p:sp>
      <p:cxnSp>
        <p:nvCxnSpPr>
          <p:cNvPr id="6" name="Straight Arrow Connector 5">
            <a:extLst>
              <a:ext uri="{FF2B5EF4-FFF2-40B4-BE49-F238E27FC236}">
                <a16:creationId xmlns:a16="http://schemas.microsoft.com/office/drawing/2014/main" id="{4CCFA230-73A2-AE1A-73C8-36700CB048FF}"/>
              </a:ext>
            </a:extLst>
          </p:cNvPr>
          <p:cNvCxnSpPr>
            <a:cxnSpLocks/>
          </p:cNvCxnSpPr>
          <p:nvPr/>
        </p:nvCxnSpPr>
        <p:spPr>
          <a:xfrm>
            <a:off x="1828800" y="4114800"/>
            <a:ext cx="0" cy="838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95125F0-DE0D-AB7C-A92A-B2E8A7500AC8}"/>
              </a:ext>
            </a:extLst>
          </p:cNvPr>
          <p:cNvSpPr txBox="1"/>
          <p:nvPr/>
        </p:nvSpPr>
        <p:spPr>
          <a:xfrm>
            <a:off x="5486400" y="4038600"/>
            <a:ext cx="1981197" cy="646331"/>
          </a:xfrm>
          <a:prstGeom prst="rect">
            <a:avLst/>
          </a:prstGeom>
          <a:noFill/>
        </p:spPr>
        <p:txBody>
          <a:bodyPr wrap="square" rtlCol="0">
            <a:spAutoFit/>
          </a:bodyPr>
          <a:lstStyle/>
          <a:p>
            <a:r>
              <a:rPr lang="en-US" b="1" dirty="0">
                <a:solidFill>
                  <a:srgbClr val="FF0000"/>
                </a:solidFill>
              </a:rPr>
              <a:t>Mandatory Reporting in 2012</a:t>
            </a:r>
          </a:p>
        </p:txBody>
      </p:sp>
      <p:cxnSp>
        <p:nvCxnSpPr>
          <p:cNvPr id="9" name="Straight Arrow Connector 8">
            <a:extLst>
              <a:ext uri="{FF2B5EF4-FFF2-40B4-BE49-F238E27FC236}">
                <a16:creationId xmlns:a16="http://schemas.microsoft.com/office/drawing/2014/main" id="{011C780E-0E17-D203-4F04-A32FF96374B0}"/>
              </a:ext>
            </a:extLst>
          </p:cNvPr>
          <p:cNvCxnSpPr>
            <a:cxnSpLocks/>
          </p:cNvCxnSpPr>
          <p:nvPr/>
        </p:nvCxnSpPr>
        <p:spPr>
          <a:xfrm>
            <a:off x="6324600" y="4800600"/>
            <a:ext cx="0" cy="8981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F8E871B9-F00A-4A4D-91D6-5D19AA017BF6}"/>
              </a:ext>
            </a:extLst>
          </p:cNvPr>
          <p:cNvGraphicFramePr>
            <a:graphicFrameLocks/>
          </p:cNvGraphicFramePr>
          <p:nvPr>
            <p:extLst>
              <p:ext uri="{D42A27DB-BD31-4B8C-83A1-F6EECF244321}">
                <p14:modId xmlns:p14="http://schemas.microsoft.com/office/powerpoint/2010/main" val="4258717858"/>
              </p:ext>
            </p:extLst>
          </p:nvPr>
        </p:nvGraphicFramePr>
        <p:xfrm>
          <a:off x="3733800" y="425850"/>
          <a:ext cx="5214937" cy="3060983"/>
        </p:xfrm>
        <a:graphic>
          <a:graphicData uri="http://schemas.openxmlformats.org/drawingml/2006/chart">
            <c:chart xmlns:c="http://schemas.openxmlformats.org/drawingml/2006/chart" xmlns:r="http://schemas.openxmlformats.org/officeDocument/2006/relationships" r:id="rId4"/>
          </a:graphicData>
        </a:graphic>
      </p:graphicFrame>
      <p:sp>
        <p:nvSpPr>
          <p:cNvPr id="11" name="Title 2">
            <a:extLst>
              <a:ext uri="{FF2B5EF4-FFF2-40B4-BE49-F238E27FC236}">
                <a16:creationId xmlns:a16="http://schemas.microsoft.com/office/drawing/2014/main" id="{043F44CA-30CA-4356-D8D0-0299FDE065DB}"/>
              </a:ext>
            </a:extLst>
          </p:cNvPr>
          <p:cNvSpPr>
            <a:spLocks noGrp="1"/>
          </p:cNvSpPr>
          <p:nvPr/>
        </p:nvSpPr>
        <p:spPr bwMode="auto">
          <a:xfrm>
            <a:off x="1143000" y="84639"/>
            <a:ext cx="7239030" cy="561692"/>
          </a:xfrm>
          <a:prstGeom prst="rect">
            <a:avLst/>
          </a:prstGeom>
          <a:solidFill>
            <a:srgbClr val="6699FF">
              <a:alpha val="50000"/>
            </a:srgbClr>
          </a:solidFill>
          <a:ln w="19050">
            <a:solidFill>
              <a:schemeClr val="bg1"/>
            </a:solidFill>
            <a:miter lim="800000"/>
            <a:headEnd/>
            <a:tailEnd/>
          </a:ln>
        </p:spPr>
        <p:txBody>
          <a:bodyPr vert="horz" wrap="square" lIns="68580" tIns="34290" rIns="68580" bIns="34290" numCol="1" rtlCol="0" anchor="ctr"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2128" b="1" i="0" u="none" strike="noStrike" kern="1200" spc="100" baseline="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en-US" sz="3200" dirty="0"/>
              <a:t>Commercial Steelhead Harvest</a:t>
            </a:r>
          </a:p>
        </p:txBody>
      </p:sp>
    </p:spTree>
    <p:extLst>
      <p:ext uri="{BB962C8B-B14F-4D97-AF65-F5344CB8AC3E}">
        <p14:creationId xmlns:p14="http://schemas.microsoft.com/office/powerpoint/2010/main" val="888017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914400" y="990600"/>
            <a:ext cx="7315200" cy="396875"/>
          </a:xfrm>
          <a:prstGeom prst="rect">
            <a:avLst/>
          </a:prstGeom>
          <a:noFill/>
          <a:ln w="9525">
            <a:noFill/>
            <a:miter lim="800000"/>
            <a:headEnd/>
            <a:tailEnd/>
          </a:ln>
        </p:spPr>
        <p:txBody>
          <a:bodyPr>
            <a:spAutoFit/>
          </a:bodyPr>
          <a:lstStyle/>
          <a:p>
            <a:pPr eaLnBrk="1" hangingPunct="1">
              <a:spcBef>
                <a:spcPct val="50000"/>
              </a:spcBef>
              <a:tabLst>
                <a:tab pos="519113" algn="l"/>
              </a:tabLst>
            </a:pPr>
            <a:endParaRPr lang="en-US" sz="2000" b="1">
              <a:solidFill>
                <a:schemeClr val="tx2"/>
              </a:solidFill>
              <a:latin typeface="Times New Roman" pitchFamily="18" charset="0"/>
            </a:endParaRPr>
          </a:p>
        </p:txBody>
      </p:sp>
      <p:graphicFrame>
        <p:nvGraphicFramePr>
          <p:cNvPr id="7" name="Chart 6">
            <a:extLst>
              <a:ext uri="{FF2B5EF4-FFF2-40B4-BE49-F238E27FC236}">
                <a16:creationId xmlns:a16="http://schemas.microsoft.com/office/drawing/2014/main" id="{502A2789-D512-4A3D-A7E1-F733F0E695AE}"/>
              </a:ext>
            </a:extLst>
          </p:cNvPr>
          <p:cNvGraphicFramePr>
            <a:graphicFrameLocks/>
          </p:cNvGraphicFramePr>
          <p:nvPr>
            <p:extLst>
              <p:ext uri="{D42A27DB-BD31-4B8C-83A1-F6EECF244321}">
                <p14:modId xmlns:p14="http://schemas.microsoft.com/office/powerpoint/2010/main" val="328720077"/>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2">
            <a:extLst>
              <a:ext uri="{FF2B5EF4-FFF2-40B4-BE49-F238E27FC236}">
                <a16:creationId xmlns:a16="http://schemas.microsoft.com/office/drawing/2014/main" id="{01FBA2C8-F436-8AEC-A6B0-B598A09BDF7C}"/>
              </a:ext>
            </a:extLst>
          </p:cNvPr>
          <p:cNvSpPr>
            <a:spLocks noGrp="1"/>
          </p:cNvSpPr>
          <p:nvPr>
            <p:ph type="title"/>
          </p:nvPr>
        </p:nvSpPr>
        <p:spPr bwMode="auto">
          <a:xfrm>
            <a:off x="457200" y="152400"/>
            <a:ext cx="2286000" cy="1398844"/>
          </a:xfrm>
          <a:prstGeom prst="rect">
            <a:avLst/>
          </a:prstGeom>
          <a:solidFill>
            <a:srgbClr val="6699FF">
              <a:alpha val="50000"/>
            </a:srgbClr>
          </a:solidFill>
          <a:ln w="19050">
            <a:solidFill>
              <a:schemeClr val="bg1"/>
            </a:solidFill>
            <a:miter lim="800000"/>
            <a:headEnd/>
            <a:tailEnd/>
          </a:ln>
        </p:spPr>
        <p:txBody>
          <a:bodyPr vert="horz" wrap="square" lIns="68580" tIns="34290" rIns="68580" bIns="34290" numCol="1" rtlCol="0" anchor="ctr"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2128" b="1" i="0" u="none" strike="noStrike" kern="1200" spc="100" baseline="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en-US" sz="3200" dirty="0"/>
              <a:t>Federal Subsistence Harvest</a:t>
            </a:r>
          </a:p>
        </p:txBody>
      </p:sp>
      <p:graphicFrame>
        <p:nvGraphicFramePr>
          <p:cNvPr id="10" name="Chart 9">
            <a:extLst>
              <a:ext uri="{FF2B5EF4-FFF2-40B4-BE49-F238E27FC236}">
                <a16:creationId xmlns:a16="http://schemas.microsoft.com/office/drawing/2014/main" id="{8EB99544-5059-470E-B4F2-0D670E786195}"/>
              </a:ext>
            </a:extLst>
          </p:cNvPr>
          <p:cNvGraphicFramePr>
            <a:graphicFrameLocks/>
          </p:cNvGraphicFramePr>
          <p:nvPr>
            <p:extLst>
              <p:ext uri="{D42A27DB-BD31-4B8C-83A1-F6EECF244321}">
                <p14:modId xmlns:p14="http://schemas.microsoft.com/office/powerpoint/2010/main" val="1798883147"/>
              </p:ext>
            </p:extLst>
          </p:nvPr>
        </p:nvGraphicFramePr>
        <p:xfrm>
          <a:off x="4343400" y="20783"/>
          <a:ext cx="4724402" cy="26462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8D30570F-BB7C-493D-D669-AFC57584C0C1}"/>
              </a:ext>
            </a:extLst>
          </p:cNvPr>
          <p:cNvGraphicFramePr>
            <a:graphicFrameLocks/>
          </p:cNvGraphicFramePr>
          <p:nvPr>
            <p:extLst>
              <p:ext uri="{D42A27DB-BD31-4B8C-83A1-F6EECF244321}">
                <p14:modId xmlns:p14="http://schemas.microsoft.com/office/powerpoint/2010/main" val="2534719582"/>
              </p:ext>
            </p:extLst>
          </p:nvPr>
        </p:nvGraphicFramePr>
        <p:xfrm>
          <a:off x="4419600" y="27710"/>
          <a:ext cx="4876802" cy="278476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191C1F7-2FCB-4D50-8B79-9BEAA6F6F9C0}"/>
              </a:ext>
            </a:extLst>
          </p:cNvPr>
          <p:cNvGraphicFramePr>
            <a:graphicFrameLocks/>
          </p:cNvGraphicFramePr>
          <p:nvPr>
            <p:extLst>
              <p:ext uri="{D42A27DB-BD31-4B8C-83A1-F6EECF244321}">
                <p14:modId xmlns:p14="http://schemas.microsoft.com/office/powerpoint/2010/main" val="3409433936"/>
              </p:ext>
            </p:extLst>
          </p:nvPr>
        </p:nvGraphicFramePr>
        <p:xfrm>
          <a:off x="0" y="914400"/>
          <a:ext cx="9144000" cy="5943601"/>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2">
            <a:extLst>
              <a:ext uri="{FF2B5EF4-FFF2-40B4-BE49-F238E27FC236}">
                <a16:creationId xmlns:a16="http://schemas.microsoft.com/office/drawing/2014/main" id="{66665BF8-361D-3F33-85F5-D47B26040A28}"/>
              </a:ext>
            </a:extLst>
          </p:cNvPr>
          <p:cNvSpPr>
            <a:spLocks noGrp="1"/>
          </p:cNvSpPr>
          <p:nvPr/>
        </p:nvSpPr>
        <p:spPr bwMode="auto">
          <a:xfrm>
            <a:off x="1143000" y="152400"/>
            <a:ext cx="7239030" cy="561692"/>
          </a:xfrm>
          <a:prstGeom prst="rect">
            <a:avLst/>
          </a:prstGeom>
          <a:solidFill>
            <a:srgbClr val="6699FF">
              <a:alpha val="50000"/>
            </a:srgbClr>
          </a:solidFill>
          <a:ln w="19050">
            <a:solidFill>
              <a:schemeClr val="bg1"/>
            </a:solidFill>
            <a:miter lim="800000"/>
            <a:headEnd/>
            <a:tailEnd/>
          </a:ln>
        </p:spPr>
        <p:txBody>
          <a:bodyPr vert="horz" wrap="square" lIns="68580" tIns="34290" rIns="68580" bIns="34290" numCol="1" rtlCol="0" anchor="ctr"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200" dirty="0">
                <a:solidFill>
                  <a:schemeClr val="bg1"/>
                </a:solidFill>
                <a:cs typeface="Times New Roman" panose="02020603050405020304" pitchFamily="18" charset="0"/>
              </a:rPr>
              <a:t>Total Removals of Alaskan Steelhead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 y="13855"/>
            <a:ext cx="4876800" cy="7478970"/>
          </a:xfrm>
          <a:prstGeom prst="rect">
            <a:avLst/>
          </a:prstGeom>
          <a:solidFill>
            <a:schemeClr val="tx2">
              <a:lumMod val="60000"/>
              <a:lumOff val="40000"/>
              <a:alpha val="50000"/>
            </a:schemeClr>
          </a:solidFill>
          <a:ln w="9525">
            <a:noFill/>
            <a:miter lim="800000"/>
            <a:headEnd/>
            <a:tailEnd/>
          </a:ln>
        </p:spPr>
        <p:txBody>
          <a:bodyPr wrap="square">
            <a:spAutoFit/>
          </a:bodyPr>
          <a:lstStyle/>
          <a:p>
            <a:pPr algn="ctr"/>
            <a:r>
              <a:rPr lang="en-US" sz="3600" b="1" u="sng" dirty="0">
                <a:solidFill>
                  <a:schemeClr val="bg1"/>
                </a:solidFill>
              </a:rPr>
              <a:t>Conclusions</a:t>
            </a:r>
          </a:p>
          <a:p>
            <a:pPr algn="ctr"/>
            <a:endParaRPr lang="en-US" sz="3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solidFill>
                  <a:schemeClr val="bg1"/>
                </a:solidFill>
                <a:cs typeface="Times New Roman" panose="02020603050405020304" pitchFamily="18" charset="0"/>
              </a:rPr>
              <a:t>Sport fishery continues to trend towards catch and release with very low harvest rates. </a:t>
            </a:r>
          </a:p>
          <a:p>
            <a:endParaRPr lang="en-US" sz="2000" dirty="0">
              <a:solidFill>
                <a:schemeClr val="bg1"/>
              </a:solidFill>
              <a:cs typeface="Times New Roman" panose="02020603050405020304" pitchFamily="18" charset="0"/>
            </a:endParaRPr>
          </a:p>
          <a:p>
            <a:pPr marL="342900" indent="-342900">
              <a:buFont typeface="Arial" panose="020B0604020202020204" pitchFamily="34" charset="0"/>
              <a:buChar char="•"/>
            </a:pPr>
            <a:r>
              <a:rPr lang="en-US" sz="2000" dirty="0">
                <a:solidFill>
                  <a:schemeClr val="bg1"/>
                </a:solidFill>
                <a:cs typeface="Times New Roman" panose="02020603050405020304" pitchFamily="18" charset="0"/>
              </a:rPr>
              <a:t>Abundance trends in Southeast Alaska are historically low and stable in Southcentral Alaska. </a:t>
            </a:r>
          </a:p>
          <a:p>
            <a:pPr marL="342900" indent="-342900">
              <a:buFont typeface="Arial" panose="020B0604020202020204" pitchFamily="34" charset="0"/>
              <a:buChar char="•"/>
            </a:pPr>
            <a:endParaRPr lang="en-US" sz="2000" dirty="0">
              <a:solidFill>
                <a:schemeClr val="bg1"/>
              </a:solidFill>
              <a:cs typeface="Times New Roman" panose="02020603050405020304" pitchFamily="18" charset="0"/>
            </a:endParaRPr>
          </a:p>
          <a:p>
            <a:pPr marL="342900" indent="-342900">
              <a:buFont typeface="Arial" panose="020B0604020202020204" pitchFamily="34" charset="0"/>
              <a:buChar char="•"/>
            </a:pPr>
            <a:r>
              <a:rPr lang="en-US" sz="2000" dirty="0">
                <a:solidFill>
                  <a:schemeClr val="bg1"/>
                </a:solidFill>
                <a:cs typeface="Times New Roman" panose="02020603050405020304" pitchFamily="18" charset="0"/>
              </a:rPr>
              <a:t>Size composition has shifted to smaller fish on </a:t>
            </a:r>
            <a:r>
              <a:rPr lang="en-US" sz="2000" dirty="0" err="1">
                <a:solidFill>
                  <a:schemeClr val="bg1"/>
                </a:solidFill>
                <a:cs typeface="Times New Roman" panose="02020603050405020304" pitchFamily="18" charset="0"/>
              </a:rPr>
              <a:t>Situk</a:t>
            </a:r>
            <a:r>
              <a:rPr lang="en-US" sz="2000" dirty="0">
                <a:solidFill>
                  <a:schemeClr val="bg1"/>
                </a:solidFill>
                <a:cs typeface="Times New Roman" panose="02020603050405020304" pitchFamily="18" charset="0"/>
              </a:rPr>
              <a:t> River.</a:t>
            </a:r>
          </a:p>
          <a:p>
            <a:pPr marL="342900" indent="-342900">
              <a:buFont typeface="Arial" panose="020B0604020202020204" pitchFamily="34" charset="0"/>
              <a:buChar char="•"/>
            </a:pPr>
            <a:endParaRPr lang="en-US" sz="2000" dirty="0">
              <a:solidFill>
                <a:schemeClr val="bg1"/>
              </a:solidFill>
              <a:cs typeface="Times New Roman" panose="02020603050405020304" pitchFamily="18" charset="0"/>
            </a:endParaRPr>
          </a:p>
          <a:p>
            <a:pPr marL="342900" indent="-342900">
              <a:buFont typeface="Arial" panose="020B0604020202020204" pitchFamily="34" charset="0"/>
              <a:buChar char="•"/>
            </a:pPr>
            <a:r>
              <a:rPr lang="en-US" sz="2000" dirty="0">
                <a:solidFill>
                  <a:schemeClr val="bg1"/>
                </a:solidFill>
                <a:cs typeface="Times New Roman" panose="02020603050405020304" pitchFamily="18" charset="0"/>
              </a:rPr>
              <a:t>Continued opportunities for steelhead research in Alaska.</a:t>
            </a:r>
          </a:p>
          <a:p>
            <a:pPr lvl="1"/>
            <a:endParaRPr lang="en-US" sz="2000" dirty="0">
              <a:solidFill>
                <a:schemeClr val="bg1"/>
              </a:solidFill>
              <a:cs typeface="Times New Roman" panose="02020603050405020304" pitchFamily="18" charset="0"/>
            </a:endParaRPr>
          </a:p>
          <a:p>
            <a:pPr marL="342900" indent="-342900">
              <a:buFont typeface="Arial" panose="020B0604020202020204" pitchFamily="34" charset="0"/>
              <a:buChar char="•"/>
            </a:pPr>
            <a:r>
              <a:rPr lang="en-US" sz="2000" dirty="0">
                <a:solidFill>
                  <a:schemeClr val="bg1"/>
                </a:solidFill>
                <a:cs typeface="Times New Roman" panose="02020603050405020304" pitchFamily="18" charset="0"/>
              </a:rPr>
              <a:t>Continued stock monitoring and conservative management are priorities statewide.</a:t>
            </a:r>
          </a:p>
          <a:p>
            <a:pPr marL="342900" indent="-342900">
              <a:buFont typeface="Arial" panose="020B0604020202020204" pitchFamily="34" charset="0"/>
              <a:buChar char="•"/>
            </a:pPr>
            <a:endParaRPr lang="en-US" sz="2000" b="1" dirty="0">
              <a:solidFill>
                <a:schemeClr val="bg1"/>
              </a:solidFill>
              <a:latin typeface="Times New Roman" pitchFamily="18" charset="0"/>
              <a:cs typeface="Times New Roman" panose="02020603050405020304" pitchFamily="18" charset="0"/>
            </a:endParaRPr>
          </a:p>
          <a:p>
            <a:pPr marL="342900" indent="-342900">
              <a:buFont typeface="Arial" panose="020B0604020202020204" pitchFamily="34" charset="0"/>
              <a:buChar char="•"/>
            </a:pPr>
            <a:endParaRPr lang="en-US" sz="2000" b="1" dirty="0">
              <a:solidFill>
                <a:schemeClr val="bg1"/>
              </a:solidFill>
              <a:latin typeface="Times New Roman" pitchFamily="18" charset="0"/>
              <a:cs typeface="Times New Roman" panose="02020603050405020304" pitchFamily="18" charset="0"/>
            </a:endParaRPr>
          </a:p>
          <a:p>
            <a:pPr marL="342900" indent="-342900">
              <a:buFont typeface="Arial" panose="020B0604020202020204" pitchFamily="34" charset="0"/>
              <a:buChar char="•"/>
            </a:pPr>
            <a:endParaRPr lang="en-US" sz="2800" b="1" dirty="0">
              <a:solidFill>
                <a:schemeClr val="bg1"/>
              </a:solidFill>
              <a:latin typeface="Times New Roman" pitchFamily="18" charset="0"/>
            </a:endParaRPr>
          </a:p>
        </p:txBody>
      </p:sp>
      <p:pic>
        <p:nvPicPr>
          <p:cNvPr id="5" name="Picture 4">
            <a:extLst>
              <a:ext uri="{FF2B5EF4-FFF2-40B4-BE49-F238E27FC236}">
                <a16:creationId xmlns:a16="http://schemas.microsoft.com/office/drawing/2014/main" id="{C6C21C8F-B0ED-4574-9D52-E8CB577661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1015" y="685800"/>
            <a:ext cx="3968711" cy="2645807"/>
          </a:xfrm>
          <a:prstGeom prst="rect">
            <a:avLst/>
          </a:prstGeom>
        </p:spPr>
      </p:pic>
      <p:pic>
        <p:nvPicPr>
          <p:cNvPr id="3" name="Picture 2" descr="A fish in the water&#10;&#10;Description automatically generated with low confidence">
            <a:extLst>
              <a:ext uri="{FF2B5EF4-FFF2-40B4-BE49-F238E27FC236}">
                <a16:creationId xmlns:a16="http://schemas.microsoft.com/office/drawing/2014/main" id="{08CD5434-2715-6E71-6B2C-86A289679C3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724400" y="3543300"/>
            <a:ext cx="4419600" cy="33147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4E5F11D-D6BA-5C7E-5F1C-1E83F0008581}"/>
              </a:ext>
            </a:extLst>
          </p:cNvPr>
          <p:cNvSpPr>
            <a:spLocks noGrp="1"/>
          </p:cNvSpPr>
          <p:nvPr>
            <p:ph type="ctrTitle"/>
          </p:nvPr>
        </p:nvSpPr>
        <p:spPr/>
        <p:txBody>
          <a:bodyPr/>
          <a:lstStyle/>
          <a:p>
            <a:endParaRPr lang="en-US" dirty="0"/>
          </a:p>
        </p:txBody>
      </p:sp>
      <p:sp>
        <p:nvSpPr>
          <p:cNvPr id="11" name="Subtitle 10">
            <a:extLst>
              <a:ext uri="{FF2B5EF4-FFF2-40B4-BE49-F238E27FC236}">
                <a16:creationId xmlns:a16="http://schemas.microsoft.com/office/drawing/2014/main" id="{2A287C7F-F3AE-F0AD-F6C6-E660510C5A0B}"/>
              </a:ext>
            </a:extLst>
          </p:cNvPr>
          <p:cNvSpPr>
            <a:spLocks noGrp="1"/>
          </p:cNvSpPr>
          <p:nvPr>
            <p:ph type="subTitle" idx="1"/>
          </p:nvPr>
        </p:nvSpPr>
        <p:spPr/>
        <p:txBody>
          <a:bodyPr/>
          <a:lstStyle/>
          <a:p>
            <a:endParaRPr lang="en-US" dirty="0"/>
          </a:p>
        </p:txBody>
      </p:sp>
      <p:pic>
        <p:nvPicPr>
          <p:cNvPr id="7" name="Content Placeholder 6" descr="A picture containing fish&#10;&#10;Description automatically generated">
            <a:extLst>
              <a:ext uri="{FF2B5EF4-FFF2-40B4-BE49-F238E27FC236}">
                <a16:creationId xmlns:a16="http://schemas.microsoft.com/office/drawing/2014/main" id="{1541D585-05EB-9627-C21C-4172AFFB0B3F}"/>
              </a:ext>
            </a:extLst>
          </p:cNvPr>
          <p:cNvPicPr>
            <a:picLocks noGrp="1" noChangeAspect="1"/>
          </p:cNvPicPr>
          <p:nvPr>
            <p:ph idx="4294967295"/>
          </p:nvPr>
        </p:nvPicPr>
        <p:blipFill>
          <a:blip r:embed="rId2" cstate="screen">
            <a:extLst>
              <a:ext uri="{28A0092B-C50C-407E-A947-70E740481C1C}">
                <a14:useLocalDpi xmlns:a14="http://schemas.microsoft.com/office/drawing/2010/main" val="0"/>
              </a:ext>
            </a:extLst>
          </a:blip>
          <a:stretch>
            <a:fillRect/>
          </a:stretch>
        </p:blipFill>
        <p:spPr>
          <a:xfrm rot="5400000">
            <a:off x="2504281" y="564501"/>
            <a:ext cx="4352925" cy="3265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3157FC0B-E431-4EBD-AAF7-C7A32449EE19}"/>
              </a:ext>
            </a:extLst>
          </p:cNvPr>
          <p:cNvSpPr txBox="1"/>
          <p:nvPr/>
        </p:nvSpPr>
        <p:spPr>
          <a:xfrm>
            <a:off x="54282" y="5410200"/>
            <a:ext cx="9089718" cy="1323439"/>
          </a:xfrm>
          <a:prstGeom prst="rect">
            <a:avLst/>
          </a:prstGeom>
          <a:solidFill>
            <a:schemeClr val="tx2">
              <a:lumMod val="60000"/>
              <a:lumOff val="40000"/>
              <a:alpha val="50000"/>
            </a:schemeClr>
          </a:solidFill>
        </p:spPr>
        <p:txBody>
          <a:bodyPr wrap="square" rtlCol="0">
            <a:spAutoFit/>
          </a:bodyPr>
          <a:lstStyle/>
          <a:p>
            <a:r>
              <a:rPr lang="en-US" sz="2000" u="sng" dirty="0">
                <a:solidFill>
                  <a:schemeClr val="bg1"/>
                </a:solidFill>
              </a:rPr>
              <a:t>Acknowledgements</a:t>
            </a:r>
            <a:r>
              <a:rPr lang="en-US" sz="2000" dirty="0">
                <a:solidFill>
                  <a:schemeClr val="bg1"/>
                </a:solidFill>
              </a:rPr>
              <a:t>- ADFG Colleagues: Matt Catterson, Kelly Reppert, Troy Tydingco, Patrick Fowler, Dan Teske, Richard Chapell, David Love, Jason Pawluk, Tyler Polum, Brian Marston, Jeff Nichols, Ivy Schultz, Andy Piston; Charlie Waters (NOAA), Nate Catterson (USFS) and Jake Musslewhite (USFS)</a:t>
            </a:r>
          </a:p>
        </p:txBody>
      </p:sp>
      <p:pic>
        <p:nvPicPr>
          <p:cNvPr id="5" name="Picture 4">
            <a:extLst>
              <a:ext uri="{FF2B5EF4-FFF2-40B4-BE49-F238E27FC236}">
                <a16:creationId xmlns:a16="http://schemas.microsoft.com/office/drawing/2014/main" id="{4BBA15A5-21A6-4F96-B75C-4DEF129DFDBE}"/>
              </a:ext>
            </a:extLst>
          </p:cNvPr>
          <p:cNvPicPr>
            <a:picLocks noChangeAspect="1"/>
          </p:cNvPicPr>
          <p:nvPr/>
        </p:nvPicPr>
        <p:blipFill>
          <a:blip r:embed="rId3"/>
          <a:stretch>
            <a:fillRect/>
          </a:stretch>
        </p:blipFill>
        <p:spPr>
          <a:xfrm>
            <a:off x="142476" y="3718515"/>
            <a:ext cx="4596696" cy="16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A picture containing close, dirty&#10;&#10;Description automatically generated">
            <a:extLst>
              <a:ext uri="{FF2B5EF4-FFF2-40B4-BE49-F238E27FC236}">
                <a16:creationId xmlns:a16="http://schemas.microsoft.com/office/drawing/2014/main" id="{59CCDC29-317D-E310-D0BF-50DFBD87775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0800000">
            <a:off x="5791200" y="2921048"/>
            <a:ext cx="3315693" cy="2486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descr="A picture containing grass, fish, soft-finned fish&#10;&#10;Description automatically generated">
            <a:extLst>
              <a:ext uri="{FF2B5EF4-FFF2-40B4-BE49-F238E27FC236}">
                <a16:creationId xmlns:a16="http://schemas.microsoft.com/office/drawing/2014/main" id="{0D72F166-41E8-1E5A-8404-86317D0384F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83853" y="-53255"/>
            <a:ext cx="3841453" cy="2881089"/>
          </a:xfrm>
          <a:prstGeom prst="ellipse">
            <a:avLst/>
          </a:prstGeom>
          <a:ln>
            <a:noFill/>
          </a:ln>
          <a:effectLst>
            <a:softEdge rad="112500"/>
          </a:effectLst>
        </p:spPr>
      </p:pic>
      <p:pic>
        <p:nvPicPr>
          <p:cNvPr id="18" name="Picture 17" descr="A fish in the water&#10;&#10;Description automatically generated with low confidence">
            <a:extLst>
              <a:ext uri="{FF2B5EF4-FFF2-40B4-BE49-F238E27FC236}">
                <a16:creationId xmlns:a16="http://schemas.microsoft.com/office/drawing/2014/main" id="{F4B61B90-6E8F-B830-7302-A0B1FEF8A46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715000" y="-53255"/>
            <a:ext cx="3490481" cy="2617861"/>
          </a:xfrm>
          <a:prstGeom prst="ellipse">
            <a:avLst/>
          </a:prstGeom>
          <a:ln>
            <a:noFill/>
          </a:ln>
          <a:effectLst>
            <a:softEdge rad="112500"/>
          </a:effectLst>
        </p:spPr>
      </p:pic>
      <p:sp>
        <p:nvSpPr>
          <p:cNvPr id="19" name="Title 2">
            <a:extLst>
              <a:ext uri="{FF2B5EF4-FFF2-40B4-BE49-F238E27FC236}">
                <a16:creationId xmlns:a16="http://schemas.microsoft.com/office/drawing/2014/main" id="{A6E05196-6362-3CF9-A4EC-6F2ED5F66106}"/>
              </a:ext>
            </a:extLst>
          </p:cNvPr>
          <p:cNvSpPr txBox="1">
            <a:spLocks/>
          </p:cNvSpPr>
          <p:nvPr/>
        </p:nvSpPr>
        <p:spPr bwMode="auto">
          <a:xfrm>
            <a:off x="3837141" y="124361"/>
            <a:ext cx="1524000" cy="346249"/>
          </a:xfrm>
          <a:prstGeom prst="rect">
            <a:avLst/>
          </a:prstGeom>
          <a:solidFill>
            <a:srgbClr val="6699FF">
              <a:alpha val="50000"/>
            </a:srgbClr>
          </a:solidFill>
          <a:ln w="19050">
            <a:solidFill>
              <a:schemeClr val="bg1"/>
            </a:solidFill>
            <a:miter lim="800000"/>
            <a:headEnd/>
            <a:tailEnd/>
          </a:ln>
        </p:spPr>
        <p:txBody>
          <a:bodyPr vert="horz" wrap="square" lIns="68580" tIns="34290" rIns="68580" bIns="34290" numCol="1" rtlCol="0" anchor="ctr" anchorCtr="0" compatLnSpc="1">
            <a:prstTxWarp prst="textNoShape">
              <a:avLst/>
            </a:prstTxWarp>
            <a:spAutoFit/>
          </a:bodyPr>
          <a:lst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defRPr sz="2128" b="1" i="0" u="none" strike="noStrike" kern="1200" spc="100" baseline="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en-US" sz="1800" b="1" spc="100" dirty="0">
                <a:solidFill>
                  <a:prstClr val="white">
                    <a:lumMod val="95000"/>
                  </a:prstClr>
                </a:solidFill>
                <a:effectLst>
                  <a:outerShdw blurRad="50800" dist="38100" dir="5400000" algn="t" rotWithShape="0">
                    <a:prstClr val="black">
                      <a:alpha val="40000"/>
                    </a:prstClr>
                  </a:outerShdw>
                </a:effectLst>
                <a:latin typeface="+mn-lt"/>
                <a:ea typeface="+mn-ea"/>
                <a:cs typeface="+mn-cs"/>
              </a:rPr>
              <a:t>Questions?</a:t>
            </a:r>
          </a:p>
        </p:txBody>
      </p:sp>
    </p:spTree>
    <p:extLst>
      <p:ext uri="{BB962C8B-B14F-4D97-AF65-F5344CB8AC3E}">
        <p14:creationId xmlns:p14="http://schemas.microsoft.com/office/powerpoint/2010/main" val="15248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17DE0E4-9540-B826-B531-E87E5FB0C13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DD31D2CD-E445-41C7-586C-C733EED7E061}"/>
              </a:ext>
            </a:extLst>
          </p:cNvPr>
          <p:cNvSpPr txBox="1"/>
          <p:nvPr/>
        </p:nvSpPr>
        <p:spPr>
          <a:xfrm>
            <a:off x="5715000" y="228600"/>
            <a:ext cx="2914650" cy="1338828"/>
          </a:xfrm>
          <a:prstGeom prst="rect">
            <a:avLst/>
          </a:prstGeom>
          <a:solidFill>
            <a:schemeClr val="accent1">
              <a:alpha val="50000"/>
            </a:schemeClr>
          </a:solidFill>
          <a:ln>
            <a:solidFill>
              <a:schemeClr val="bg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effectLst/>
                <a:uLnTx/>
                <a:uFillTx/>
                <a:latin typeface="Times New Roman" pitchFamily="18" charset="0"/>
                <a:ea typeface="+mn-ea"/>
                <a:cs typeface="Times New Roman" pitchFamily="18" charset="0"/>
              </a:rPr>
              <a:t>Southeast Alaska Steelhead Distribution</a:t>
            </a:r>
          </a:p>
        </p:txBody>
      </p:sp>
    </p:spTree>
    <p:extLst>
      <p:ext uri="{BB962C8B-B14F-4D97-AF65-F5344CB8AC3E}">
        <p14:creationId xmlns:p14="http://schemas.microsoft.com/office/powerpoint/2010/main" val="3976980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833259" y="1489412"/>
            <a:ext cx="1399317" cy="3989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pic>
        <p:nvPicPr>
          <p:cNvPr id="25" name="Picture 4"/>
          <p:cNvPicPr>
            <a:picLocks noChangeAspect="1" noChangeArrowheads="1"/>
          </p:cNvPicPr>
          <p:nvPr/>
        </p:nvPicPr>
        <p:blipFill>
          <a:blip r:embed="rId3" cstate="screen"/>
          <a:srcRect/>
          <a:stretch>
            <a:fillRect/>
          </a:stretch>
        </p:blipFill>
        <p:spPr bwMode="auto">
          <a:xfrm>
            <a:off x="499137" y="558599"/>
            <a:ext cx="7887673" cy="6085816"/>
          </a:xfrm>
          <a:prstGeom prst="rect">
            <a:avLst/>
          </a:prstGeom>
          <a:solidFill>
            <a:schemeClr val="bg1"/>
          </a:solidFill>
          <a:ln w="25400">
            <a:solidFill>
              <a:schemeClr val="tx1"/>
            </a:solidFill>
            <a:miter lim="800000"/>
            <a:headEnd/>
            <a:tailEnd/>
          </a:ln>
          <a:effectLst/>
        </p:spPr>
      </p:pic>
      <p:sp>
        <p:nvSpPr>
          <p:cNvPr id="12" name="TextBox 11"/>
          <p:cNvSpPr txBox="1"/>
          <p:nvPr/>
        </p:nvSpPr>
        <p:spPr>
          <a:xfrm>
            <a:off x="802946" y="6192967"/>
            <a:ext cx="3011871" cy="430887"/>
          </a:xfrm>
          <a:prstGeom prst="rect">
            <a:avLst/>
          </a:prstGeom>
          <a:noFill/>
        </p:spPr>
        <p:txBody>
          <a:bodyPr wrap="square" rtlCol="0">
            <a:spAutoFit/>
          </a:bodyPr>
          <a:lstStyle/>
          <a:p>
            <a:r>
              <a:rPr lang="en-US" sz="1100" dirty="0">
                <a:solidFill>
                  <a:prstClr val="black"/>
                </a:solidFill>
              </a:rPr>
              <a:t>Map adapted from Marston et al. 2008.</a:t>
            </a:r>
          </a:p>
          <a:p>
            <a:r>
              <a:rPr lang="en-US" sz="1100" dirty="0"/>
              <a:t>Images courtesy of Nate Catterson, USFS</a:t>
            </a:r>
            <a:endParaRPr lang="en-US" dirty="0">
              <a:solidFill>
                <a:prstClr val="black"/>
              </a:solidFill>
            </a:endParaRPr>
          </a:p>
        </p:txBody>
      </p:sp>
      <p:sp>
        <p:nvSpPr>
          <p:cNvPr id="6" name="TextBox 5"/>
          <p:cNvSpPr txBox="1"/>
          <p:nvPr/>
        </p:nvSpPr>
        <p:spPr>
          <a:xfrm>
            <a:off x="4724400" y="457200"/>
            <a:ext cx="4343400" cy="369332"/>
          </a:xfrm>
          <a:prstGeom prst="rect">
            <a:avLst/>
          </a:prstGeom>
          <a:noFill/>
        </p:spPr>
        <p:txBody>
          <a:bodyPr wrap="square" rtlCol="0">
            <a:spAutoFit/>
          </a:bodyPr>
          <a:lstStyle/>
          <a:p>
            <a:endParaRPr lang="en-US" dirty="0"/>
          </a:p>
        </p:txBody>
      </p:sp>
      <p:sp>
        <p:nvSpPr>
          <p:cNvPr id="8" name="Rectangle 7"/>
          <p:cNvSpPr/>
          <p:nvPr/>
        </p:nvSpPr>
        <p:spPr>
          <a:xfrm>
            <a:off x="2325900" y="1295402"/>
            <a:ext cx="493501" cy="39350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flipV="1">
            <a:off x="2819402" y="1688909"/>
            <a:ext cx="1622452" cy="2054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2" descr="Situk Wei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274" t="6369" r="2408" b="2652"/>
          <a:stretch/>
        </p:blipFill>
        <p:spPr bwMode="auto">
          <a:xfrm>
            <a:off x="4465319" y="295090"/>
            <a:ext cx="4419600" cy="343722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08451" y="4709645"/>
            <a:ext cx="3202114" cy="1934770"/>
          </a:xfrm>
          <a:prstGeom prst="rect">
            <a:avLst/>
          </a:prstGeom>
          <a:ln w="6350">
            <a:noFill/>
          </a:ln>
        </p:spPr>
      </p:pic>
      <p:cxnSp>
        <p:nvCxnSpPr>
          <p:cNvPr id="19" name="Straight Connector 18"/>
          <p:cNvCxnSpPr/>
          <p:nvPr/>
        </p:nvCxnSpPr>
        <p:spPr>
          <a:xfrm flipH="1">
            <a:off x="2819402" y="295090"/>
            <a:ext cx="1622452" cy="10003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0387" y="2156748"/>
            <a:ext cx="2735533" cy="3631380"/>
          </a:xfrm>
          <a:prstGeom prst="rect">
            <a:avLst/>
          </a:prstGeom>
        </p:spPr>
      </p:pic>
      <p:sp>
        <p:nvSpPr>
          <p:cNvPr id="9" name="Oval 8">
            <a:extLst>
              <a:ext uri="{FF2B5EF4-FFF2-40B4-BE49-F238E27FC236}">
                <a16:creationId xmlns:a16="http://schemas.microsoft.com/office/drawing/2014/main" id="{2986A413-3136-464A-B923-839CB0779DF6}"/>
              </a:ext>
            </a:extLst>
          </p:cNvPr>
          <p:cNvSpPr/>
          <p:nvPr/>
        </p:nvSpPr>
        <p:spPr>
          <a:xfrm>
            <a:off x="5715000" y="2438400"/>
            <a:ext cx="762000" cy="4436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ABFA0F-8E12-4A89-B0F1-1343C19E6D6A}"/>
              </a:ext>
            </a:extLst>
          </p:cNvPr>
          <p:cNvSpPr txBox="1"/>
          <p:nvPr/>
        </p:nvSpPr>
        <p:spPr>
          <a:xfrm>
            <a:off x="64962" y="36963"/>
            <a:ext cx="3592638" cy="646331"/>
          </a:xfrm>
          <a:prstGeom prst="rect">
            <a:avLst/>
          </a:prstGeom>
          <a:solidFill>
            <a:schemeClr val="tx2">
              <a:lumMod val="60000"/>
              <a:lumOff val="40000"/>
              <a:alpha val="84000"/>
            </a:schemeClr>
          </a:solidFill>
          <a:ln>
            <a:solidFill>
              <a:schemeClr val="bg2"/>
            </a:solidFill>
          </a:ln>
        </p:spPr>
        <p:txBody>
          <a:bodyPr wrap="square" rtlCol="0">
            <a:spAutoFit/>
          </a:bodyPr>
          <a:lstStyle/>
          <a:p>
            <a:r>
              <a:rPr lang="en-US" sz="3600" dirty="0">
                <a:solidFill>
                  <a:schemeClr val="bg1"/>
                </a:solidFill>
              </a:rPr>
              <a:t>Situk River Weir</a:t>
            </a:r>
          </a:p>
        </p:txBody>
      </p:sp>
    </p:spTree>
    <p:extLst>
      <p:ext uri="{BB962C8B-B14F-4D97-AF65-F5344CB8AC3E}">
        <p14:creationId xmlns:p14="http://schemas.microsoft.com/office/powerpoint/2010/main" val="36484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EEEA0C-2882-408A-9BA9-5DBB9E8422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
            <a:ext cx="5770259" cy="3254425"/>
          </a:xfrm>
          <a:prstGeom prst="rect">
            <a:avLst/>
          </a:prstGeom>
        </p:spPr>
      </p:pic>
      <p:pic>
        <p:nvPicPr>
          <p:cNvPr id="11" name="Picture 10">
            <a:extLst>
              <a:ext uri="{FF2B5EF4-FFF2-40B4-BE49-F238E27FC236}">
                <a16:creationId xmlns:a16="http://schemas.microsoft.com/office/drawing/2014/main" id="{384C7146-B6BA-4AF1-A698-AF0E842F2B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5643" y="0"/>
            <a:ext cx="4339235" cy="3254426"/>
          </a:xfrm>
          <a:prstGeom prst="rect">
            <a:avLst/>
          </a:prstGeom>
        </p:spPr>
      </p:pic>
      <p:pic>
        <p:nvPicPr>
          <p:cNvPr id="5" name="Content Placeholder 4">
            <a:extLst>
              <a:ext uri="{FF2B5EF4-FFF2-40B4-BE49-F238E27FC236}">
                <a16:creationId xmlns:a16="http://schemas.microsoft.com/office/drawing/2014/main" id="{564531DE-7F30-4E1E-A600-208DD3262262}"/>
              </a:ext>
            </a:extLst>
          </p:cNvPr>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a:stretch/>
        </p:blipFill>
        <p:spPr>
          <a:xfrm>
            <a:off x="-122365" y="2997157"/>
            <a:ext cx="5098479" cy="3860843"/>
          </a:xfrm>
        </p:spPr>
      </p:pic>
      <p:pic>
        <p:nvPicPr>
          <p:cNvPr id="7" name="Picture 6">
            <a:extLst>
              <a:ext uri="{FF2B5EF4-FFF2-40B4-BE49-F238E27FC236}">
                <a16:creationId xmlns:a16="http://schemas.microsoft.com/office/drawing/2014/main" id="{AF1932F6-448F-4138-93C3-4C29A0DC94B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780" b="-1"/>
          <a:stretch/>
        </p:blipFill>
        <p:spPr>
          <a:xfrm>
            <a:off x="4808753" y="3125790"/>
            <a:ext cx="4478654" cy="3732210"/>
          </a:xfrm>
          <a:prstGeom prst="rect">
            <a:avLst/>
          </a:prstGeom>
        </p:spPr>
      </p:pic>
    </p:spTree>
    <p:extLst>
      <p:ext uri="{BB962C8B-B14F-4D97-AF65-F5344CB8AC3E}">
        <p14:creationId xmlns:p14="http://schemas.microsoft.com/office/powerpoint/2010/main" val="3395467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F51B7-90B2-412A-B8FE-65324734E676}"/>
              </a:ext>
            </a:extLst>
          </p:cNvPr>
          <p:cNvSpPr/>
          <p:nvPr/>
        </p:nvSpPr>
        <p:spPr>
          <a:xfrm>
            <a:off x="3362325" y="1143000"/>
            <a:ext cx="2124075" cy="137160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
            <a:extLst>
              <a:ext uri="{FF2B5EF4-FFF2-40B4-BE49-F238E27FC236}">
                <a16:creationId xmlns:a16="http://schemas.microsoft.com/office/drawing/2014/main" id="{2FDE4520-CD50-464E-A397-6943F2356D39}"/>
              </a:ext>
            </a:extLst>
          </p:cNvPr>
          <p:cNvSpPr txBox="1"/>
          <p:nvPr/>
        </p:nvSpPr>
        <p:spPr>
          <a:xfrm>
            <a:off x="5486400" y="1219200"/>
            <a:ext cx="32766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rgbClr val="FF0000"/>
                </a:solidFill>
              </a:rPr>
              <a:t>High Productivity Period: 2004-2007</a:t>
            </a:r>
          </a:p>
        </p:txBody>
      </p:sp>
      <p:graphicFrame>
        <p:nvGraphicFramePr>
          <p:cNvPr id="8" name="Chart 7">
            <a:extLst>
              <a:ext uri="{FF2B5EF4-FFF2-40B4-BE49-F238E27FC236}">
                <a16:creationId xmlns:a16="http://schemas.microsoft.com/office/drawing/2014/main" id="{013B458B-90BB-426E-9561-713A1A393B55}"/>
              </a:ext>
            </a:extLst>
          </p:cNvPr>
          <p:cNvGraphicFramePr>
            <a:graphicFrameLocks/>
          </p:cNvGraphicFramePr>
          <p:nvPr>
            <p:extLst>
              <p:ext uri="{D42A27DB-BD31-4B8C-83A1-F6EECF244321}">
                <p14:modId xmlns:p14="http://schemas.microsoft.com/office/powerpoint/2010/main" val="1798947657"/>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5814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4DCBA73-9FAC-4FEF-815E-4CD8C03E8A32}"/>
              </a:ext>
            </a:extLst>
          </p:cNvPr>
          <p:cNvGraphicFramePr>
            <a:graphicFrameLocks/>
          </p:cNvGraphicFramePr>
          <p:nvPr>
            <p:extLst>
              <p:ext uri="{D42A27DB-BD31-4B8C-83A1-F6EECF244321}">
                <p14:modId xmlns:p14="http://schemas.microsoft.com/office/powerpoint/2010/main" val="1556335827"/>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5837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9E2828A-9DA4-4D12-A589-363F59D8C97F}"/>
              </a:ext>
            </a:extLst>
          </p:cNvPr>
          <p:cNvGraphicFramePr>
            <a:graphicFrameLocks/>
          </p:cNvGraphicFramePr>
          <p:nvPr>
            <p:extLst>
              <p:ext uri="{D42A27DB-BD31-4B8C-83A1-F6EECF244321}">
                <p14:modId xmlns:p14="http://schemas.microsoft.com/office/powerpoint/2010/main" val="98788105"/>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5" name="Picture 14" descr="PSMFC_2010_all steelhead index streams SC.jpg"/>
          <p:cNvPicPr>
            <a:picLocks noChangeAspect="1"/>
          </p:cNvPicPr>
          <p:nvPr/>
        </p:nvPicPr>
        <p:blipFill>
          <a:blip r:embed="rId3" cstate="email">
            <a:clrChange>
              <a:clrFrom>
                <a:srgbClr val="F0F0F0"/>
              </a:clrFrom>
              <a:clrTo>
                <a:srgbClr val="F0F0F0">
                  <a:alpha val="0"/>
                </a:srgbClr>
              </a:clrTo>
            </a:clrChange>
            <a:extLst>
              <a:ext uri="{28A0092B-C50C-407E-A947-70E740481C1C}">
                <a14:useLocalDpi xmlns:a14="http://schemas.microsoft.com/office/drawing/2010/main"/>
              </a:ext>
            </a:extLst>
          </a:blip>
          <a:stretch>
            <a:fillRect/>
          </a:stretch>
        </p:blipFill>
        <p:spPr>
          <a:xfrm>
            <a:off x="134470" y="0"/>
            <a:ext cx="8875059" cy="6858000"/>
          </a:xfrm>
          <a:prstGeom prst="rect">
            <a:avLst/>
          </a:prstGeom>
          <a:solidFill>
            <a:schemeClr val="bg1">
              <a:lumMod val="95000"/>
            </a:schemeClr>
          </a:solidFill>
        </p:spPr>
      </p:pic>
      <p:sp>
        <p:nvSpPr>
          <p:cNvPr id="9" name="Donut 8"/>
          <p:cNvSpPr/>
          <p:nvPr/>
        </p:nvSpPr>
        <p:spPr>
          <a:xfrm>
            <a:off x="3276600" y="2438400"/>
            <a:ext cx="152400" cy="152400"/>
          </a:xfrm>
          <a:prstGeom prst="donu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6400800" y="1676400"/>
            <a:ext cx="152400" cy="152400"/>
          </a:xfrm>
          <a:prstGeom prst="donu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2743200" y="3505200"/>
            <a:ext cx="152400" cy="152400"/>
          </a:xfrm>
          <a:prstGeom prst="donu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3505200" y="3962400"/>
            <a:ext cx="152400" cy="152400"/>
          </a:xfrm>
          <a:prstGeom prst="donu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4698753" y="5562600"/>
            <a:ext cx="4275722" cy="1200329"/>
          </a:xfrm>
          <a:prstGeom prst="rect">
            <a:avLst/>
          </a:prstGeom>
          <a:solidFill>
            <a:schemeClr val="bg1">
              <a:lumMod val="50000"/>
              <a:alpha val="50000"/>
            </a:schemeClr>
          </a:solidFill>
        </p:spPr>
        <p:txBody>
          <a:bodyPr wrap="none" rtlCol="0">
            <a:spAutoFit/>
          </a:bodyPr>
          <a:lstStyle/>
          <a:p>
            <a:pPr algn="ctr"/>
            <a:r>
              <a:rPr lang="en-US" sz="3600" dirty="0">
                <a:solidFill>
                  <a:schemeClr val="bg1"/>
                </a:solidFill>
                <a:latin typeface="Times New Roman" pitchFamily="18" charset="0"/>
                <a:cs typeface="Times New Roman" pitchFamily="18" charset="0"/>
              </a:rPr>
              <a:t>Index Streams on</a:t>
            </a:r>
          </a:p>
          <a:p>
            <a:pPr algn="ctr"/>
            <a:r>
              <a:rPr lang="en-US" sz="3600" dirty="0">
                <a:solidFill>
                  <a:schemeClr val="bg1"/>
                </a:solidFill>
                <a:latin typeface="Times New Roman" pitchFamily="18" charset="0"/>
                <a:cs typeface="Times New Roman" pitchFamily="18" charset="0"/>
              </a:rPr>
              <a:t> Kodiak Island Alaska</a:t>
            </a:r>
          </a:p>
        </p:txBody>
      </p:sp>
      <p:sp>
        <p:nvSpPr>
          <p:cNvPr id="2" name="TextBox 1">
            <a:extLst>
              <a:ext uri="{FF2B5EF4-FFF2-40B4-BE49-F238E27FC236}">
                <a16:creationId xmlns:a16="http://schemas.microsoft.com/office/drawing/2014/main" id="{F2FA176A-802A-4759-BB7C-0F7FA95E88EF}"/>
              </a:ext>
            </a:extLst>
          </p:cNvPr>
          <p:cNvSpPr txBox="1"/>
          <p:nvPr/>
        </p:nvSpPr>
        <p:spPr>
          <a:xfrm>
            <a:off x="7201950" y="1931432"/>
            <a:ext cx="1752600" cy="461665"/>
          </a:xfrm>
          <a:prstGeom prst="rect">
            <a:avLst/>
          </a:prstGeom>
          <a:noFill/>
        </p:spPr>
        <p:txBody>
          <a:bodyPr wrap="square" rtlCol="0">
            <a:spAutoFit/>
          </a:bodyPr>
          <a:lstStyle/>
          <a:p>
            <a:r>
              <a:rPr lang="en-US" sz="2400" dirty="0" err="1"/>
              <a:t>Litnik</a:t>
            </a:r>
            <a:r>
              <a:rPr lang="en-US" sz="2400" dirty="0"/>
              <a:t> River</a:t>
            </a:r>
          </a:p>
        </p:txBody>
      </p:sp>
      <p:sp>
        <p:nvSpPr>
          <p:cNvPr id="14" name="TextBox 13">
            <a:extLst>
              <a:ext uri="{FF2B5EF4-FFF2-40B4-BE49-F238E27FC236}">
                <a16:creationId xmlns:a16="http://schemas.microsoft.com/office/drawing/2014/main" id="{087A80DC-24D7-4B38-8616-A47C91F5EB0F}"/>
              </a:ext>
            </a:extLst>
          </p:cNvPr>
          <p:cNvSpPr txBox="1"/>
          <p:nvPr/>
        </p:nvSpPr>
        <p:spPr>
          <a:xfrm>
            <a:off x="1143000" y="1982655"/>
            <a:ext cx="1752600" cy="461665"/>
          </a:xfrm>
          <a:prstGeom prst="rect">
            <a:avLst/>
          </a:prstGeom>
          <a:noFill/>
        </p:spPr>
        <p:txBody>
          <a:bodyPr wrap="square" rtlCol="0">
            <a:spAutoFit/>
          </a:bodyPr>
          <a:lstStyle/>
          <a:p>
            <a:r>
              <a:rPr lang="en-US" sz="2400" dirty="0"/>
              <a:t>Karluk River</a:t>
            </a:r>
          </a:p>
        </p:txBody>
      </p:sp>
      <p:sp>
        <p:nvSpPr>
          <p:cNvPr id="16" name="TextBox 15">
            <a:extLst>
              <a:ext uri="{FF2B5EF4-FFF2-40B4-BE49-F238E27FC236}">
                <a16:creationId xmlns:a16="http://schemas.microsoft.com/office/drawing/2014/main" id="{D690101A-8378-451F-A282-3DB4241B362C}"/>
              </a:ext>
            </a:extLst>
          </p:cNvPr>
          <p:cNvSpPr txBox="1"/>
          <p:nvPr/>
        </p:nvSpPr>
        <p:spPr>
          <a:xfrm>
            <a:off x="4443202" y="4872334"/>
            <a:ext cx="2422772" cy="461665"/>
          </a:xfrm>
          <a:prstGeom prst="rect">
            <a:avLst/>
          </a:prstGeom>
          <a:noFill/>
        </p:spPr>
        <p:txBody>
          <a:bodyPr wrap="square" rtlCol="0">
            <a:spAutoFit/>
          </a:bodyPr>
          <a:lstStyle/>
          <a:p>
            <a:r>
              <a:rPr lang="en-US" sz="2400" dirty="0"/>
              <a:t>Dog Salmon River</a:t>
            </a:r>
          </a:p>
        </p:txBody>
      </p:sp>
      <p:sp>
        <p:nvSpPr>
          <p:cNvPr id="17" name="TextBox 16">
            <a:extLst>
              <a:ext uri="{FF2B5EF4-FFF2-40B4-BE49-F238E27FC236}">
                <a16:creationId xmlns:a16="http://schemas.microsoft.com/office/drawing/2014/main" id="{6A7F90F8-48A8-4F5E-BAE8-24C7F8B2ED9A}"/>
              </a:ext>
            </a:extLst>
          </p:cNvPr>
          <p:cNvSpPr txBox="1"/>
          <p:nvPr/>
        </p:nvSpPr>
        <p:spPr>
          <a:xfrm>
            <a:off x="381000" y="3389020"/>
            <a:ext cx="2057400" cy="461665"/>
          </a:xfrm>
          <a:prstGeom prst="rect">
            <a:avLst/>
          </a:prstGeom>
          <a:noFill/>
        </p:spPr>
        <p:txBody>
          <a:bodyPr wrap="square" rtlCol="0">
            <a:spAutoFit/>
          </a:bodyPr>
          <a:lstStyle/>
          <a:p>
            <a:r>
              <a:rPr lang="en-US" sz="2400" dirty="0" err="1"/>
              <a:t>Ayakulik</a:t>
            </a:r>
            <a:r>
              <a:rPr lang="en-US" sz="2400" dirty="0"/>
              <a:t> River</a:t>
            </a:r>
          </a:p>
        </p:txBody>
      </p:sp>
      <p:cxnSp>
        <p:nvCxnSpPr>
          <p:cNvPr id="4" name="Straight Arrow Connector 3">
            <a:extLst>
              <a:ext uri="{FF2B5EF4-FFF2-40B4-BE49-F238E27FC236}">
                <a16:creationId xmlns:a16="http://schemas.microsoft.com/office/drawing/2014/main" id="{67E85F8D-975B-4CB0-8BCB-32BA9B3FDDF8}"/>
              </a:ext>
            </a:extLst>
          </p:cNvPr>
          <p:cNvCxnSpPr>
            <a:cxnSpLocks/>
          </p:cNvCxnSpPr>
          <p:nvPr/>
        </p:nvCxnSpPr>
        <p:spPr>
          <a:xfrm flipH="1" flipV="1">
            <a:off x="6629400" y="1828800"/>
            <a:ext cx="605085" cy="2859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83E7A86-4FD9-4562-BEE2-1269A5519F4B}"/>
              </a:ext>
            </a:extLst>
          </p:cNvPr>
          <p:cNvCxnSpPr>
            <a:cxnSpLocks/>
          </p:cNvCxnSpPr>
          <p:nvPr/>
        </p:nvCxnSpPr>
        <p:spPr>
          <a:xfrm>
            <a:off x="2767744" y="2257694"/>
            <a:ext cx="432656" cy="1807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BDCFFA0-F0E0-4256-8271-168111D36C3A}"/>
              </a:ext>
            </a:extLst>
          </p:cNvPr>
          <p:cNvCxnSpPr>
            <a:cxnSpLocks/>
          </p:cNvCxnSpPr>
          <p:nvPr/>
        </p:nvCxnSpPr>
        <p:spPr>
          <a:xfrm flipV="1">
            <a:off x="2288259" y="3619852"/>
            <a:ext cx="396671" cy="313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96C1A21-6513-4708-8D42-E5A758E88920}"/>
              </a:ext>
            </a:extLst>
          </p:cNvPr>
          <p:cNvCxnSpPr>
            <a:cxnSpLocks/>
          </p:cNvCxnSpPr>
          <p:nvPr/>
        </p:nvCxnSpPr>
        <p:spPr>
          <a:xfrm flipH="1" flipV="1">
            <a:off x="3657600" y="4114800"/>
            <a:ext cx="842697" cy="8359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62869</TotalTime>
  <Words>2628</Words>
  <Application>Microsoft Office PowerPoint</Application>
  <PresentationFormat>On-screen Show (4:3)</PresentationFormat>
  <Paragraphs>528</Paragraphs>
  <Slides>24</Slides>
  <Notes>23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Arial</vt:lpstr>
      <vt:lpstr>Arial Unicode MS</vt:lpstr>
      <vt:lpstr>Bookman Old Style</vt:lpstr>
      <vt:lpstr>Calibri</vt:lpstr>
      <vt:lpstr>Calibri Light</vt:lpstr>
      <vt:lpstr>Nunito Sans</vt:lpstr>
      <vt:lpstr>Rockwell</vt:lpstr>
      <vt:lpstr>Times New Roman</vt:lpstr>
      <vt:lpstr>Wingdings</vt:lpstr>
      <vt:lpstr>Office Theme</vt:lpstr>
      <vt:lpstr>Damask</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Weir Counts – Southcentral Alaska</vt:lpstr>
      <vt:lpstr>PowerPoint Presentation</vt:lpstr>
      <vt:lpstr>PowerPoint Presentation</vt:lpstr>
      <vt:lpstr>Historic Counts</vt:lpstr>
      <vt:lpstr>Standardized Southeast Alaska Peak Snorkel Steelhead Counts</vt:lpstr>
      <vt:lpstr>PowerPoint Presentation</vt:lpstr>
      <vt:lpstr>Standardized Southeast Alaska Peak/High Snorkel &amp; Situk Weir Steelhead Counts</vt:lpstr>
      <vt:lpstr>PowerPoint Presentation</vt:lpstr>
      <vt:lpstr>PowerPoint Presentation</vt:lpstr>
      <vt:lpstr>PowerPoint Presentation</vt:lpstr>
      <vt:lpstr>PowerPoint Presentation</vt:lpstr>
      <vt:lpstr>Federal Subsistence Harvest</vt:lpstr>
      <vt:lpstr>PowerPoint Presentation</vt:lpstr>
      <vt:lpstr>PowerPoint Presentation</vt:lpstr>
      <vt:lpstr>PowerPoint Presentation</vt:lpstr>
    </vt:vector>
  </TitlesOfParts>
  <Company>Department of Fish and Game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Alaska Steelhead Stock Status</dc:title>
  <dc:creator>BHM</dc:creator>
  <cp:lastModifiedBy>Schwanke, Craig J (DFG)</cp:lastModifiedBy>
  <cp:revision>1384</cp:revision>
  <dcterms:created xsi:type="dcterms:W3CDTF">2006-02-06T18:24:27Z</dcterms:created>
  <dcterms:modified xsi:type="dcterms:W3CDTF">2023-03-09T20:52:16Z</dcterms:modified>
</cp:coreProperties>
</file>