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31" r:id="rId5"/>
    <p:sldId id="263" r:id="rId6"/>
    <p:sldId id="293" r:id="rId7"/>
    <p:sldId id="332" r:id="rId8"/>
    <p:sldId id="333" r:id="rId9"/>
    <p:sldId id="334" r:id="rId10"/>
    <p:sldId id="335" r:id="rId11"/>
    <p:sldId id="336" r:id="rId12"/>
    <p:sldId id="337" r:id="rId13"/>
    <p:sldId id="326" r:id="rId14"/>
    <p:sldId id="338" r:id="rId15"/>
    <p:sldId id="33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C1DA"/>
    <a:srgbClr val="0F7BAA"/>
    <a:srgbClr val="FFD046"/>
    <a:srgbClr val="169B7E"/>
    <a:srgbClr val="067B54"/>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ED4C6-C18E-4AE5-9E23-99A5F6FF29C8}" v="39" dt="2023-03-07T21:17:27.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37" autoAdjust="0"/>
  </p:normalViewPr>
  <p:slideViewPr>
    <p:cSldViewPr>
      <p:cViewPr varScale="1">
        <p:scale>
          <a:sx n="112" d="100"/>
          <a:sy n="112" d="100"/>
        </p:scale>
        <p:origin x="516"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928"/>
        <p:guide pos="2208"/>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all, Neala W (DFW)" userId="3ed64d8d-be1f-4bed-848d-df1adb3154d8" providerId="ADAL" clId="{1ECED4C6-C18E-4AE5-9E23-99A5F6FF29C8}"/>
    <pc:docChg chg="undo custSel addSld modSld">
      <pc:chgData name="Kendall, Neala W (DFW)" userId="3ed64d8d-be1f-4bed-848d-df1adb3154d8" providerId="ADAL" clId="{1ECED4C6-C18E-4AE5-9E23-99A5F6FF29C8}" dt="2023-03-07T21:18:02.414" v="1656" actId="6549"/>
      <pc:docMkLst>
        <pc:docMk/>
      </pc:docMkLst>
      <pc:sldChg chg="modSp mod">
        <pc:chgData name="Kendall, Neala W (DFW)" userId="3ed64d8d-be1f-4bed-848d-df1adb3154d8" providerId="ADAL" clId="{1ECED4C6-C18E-4AE5-9E23-99A5F6FF29C8}" dt="2023-03-07T18:19:22.256" v="7" actId="1038"/>
        <pc:sldMkLst>
          <pc:docMk/>
          <pc:sldMk cId="0" sldId="263"/>
        </pc:sldMkLst>
        <pc:spChg chg="mod">
          <ac:chgData name="Kendall, Neala W (DFW)" userId="3ed64d8d-be1f-4bed-848d-df1adb3154d8" providerId="ADAL" clId="{1ECED4C6-C18E-4AE5-9E23-99A5F6FF29C8}" dt="2023-03-07T18:19:05.604" v="1" actId="14100"/>
          <ac:spMkLst>
            <pc:docMk/>
            <pc:sldMk cId="0" sldId="263"/>
            <ac:spMk id="8" creationId="{33206E8A-CBAD-B773-FF82-66C67F00156C}"/>
          </ac:spMkLst>
        </pc:spChg>
        <pc:spChg chg="mod">
          <ac:chgData name="Kendall, Neala W (DFW)" userId="3ed64d8d-be1f-4bed-848d-df1adb3154d8" providerId="ADAL" clId="{1ECED4C6-C18E-4AE5-9E23-99A5F6FF29C8}" dt="2023-03-07T18:19:12.826" v="5" actId="1036"/>
          <ac:spMkLst>
            <pc:docMk/>
            <pc:sldMk cId="0" sldId="263"/>
            <ac:spMk id="10" creationId="{31B89268-6602-9D91-3050-0DB2C29BD963}"/>
          </ac:spMkLst>
        </pc:spChg>
        <pc:spChg chg="mod">
          <ac:chgData name="Kendall, Neala W (DFW)" userId="3ed64d8d-be1f-4bed-848d-df1adb3154d8" providerId="ADAL" clId="{1ECED4C6-C18E-4AE5-9E23-99A5F6FF29C8}" dt="2023-03-07T18:19:12.826" v="5" actId="1036"/>
          <ac:spMkLst>
            <pc:docMk/>
            <pc:sldMk cId="0" sldId="263"/>
            <ac:spMk id="23" creationId="{C90FFA7A-C7FE-9F33-DD5D-F5DE85EA0CB7}"/>
          </ac:spMkLst>
        </pc:spChg>
        <pc:spChg chg="mod">
          <ac:chgData name="Kendall, Neala W (DFW)" userId="3ed64d8d-be1f-4bed-848d-df1adb3154d8" providerId="ADAL" clId="{1ECED4C6-C18E-4AE5-9E23-99A5F6FF29C8}" dt="2023-03-07T18:19:22.256" v="7" actId="1038"/>
          <ac:spMkLst>
            <pc:docMk/>
            <pc:sldMk cId="0" sldId="263"/>
            <ac:spMk id="24" creationId="{DA279F90-F2B8-B1CF-927D-354AB4FA6C50}"/>
          </ac:spMkLst>
        </pc:spChg>
        <pc:picChg chg="mod">
          <ac:chgData name="Kendall, Neala W (DFW)" userId="3ed64d8d-be1f-4bed-848d-df1adb3154d8" providerId="ADAL" clId="{1ECED4C6-C18E-4AE5-9E23-99A5F6FF29C8}" dt="2023-03-07T18:19:12.826" v="5" actId="1036"/>
          <ac:picMkLst>
            <pc:docMk/>
            <pc:sldMk cId="0" sldId="263"/>
            <ac:picMk id="5" creationId="{3987BE0E-F0C7-DEC4-5C14-74AA3391649E}"/>
          </ac:picMkLst>
        </pc:picChg>
      </pc:sldChg>
      <pc:sldChg chg="addSp modSp mod">
        <pc:chgData name="Kendall, Neala W (DFW)" userId="3ed64d8d-be1f-4bed-848d-df1adb3154d8" providerId="ADAL" clId="{1ECED4C6-C18E-4AE5-9E23-99A5F6FF29C8}" dt="2023-03-07T18:52:02.237" v="530" actId="1038"/>
        <pc:sldMkLst>
          <pc:docMk/>
          <pc:sldMk cId="0" sldId="293"/>
        </pc:sldMkLst>
        <pc:spChg chg="add mod">
          <ac:chgData name="Kendall, Neala W (DFW)" userId="3ed64d8d-be1f-4bed-848d-df1adb3154d8" providerId="ADAL" clId="{1ECED4C6-C18E-4AE5-9E23-99A5F6FF29C8}" dt="2023-03-07T18:52:02.237" v="530" actId="1038"/>
          <ac:spMkLst>
            <pc:docMk/>
            <pc:sldMk cId="0" sldId="293"/>
            <ac:spMk id="2" creationId="{A8C10F27-584D-8520-88F3-C07F8D943641}"/>
          </ac:spMkLst>
        </pc:spChg>
        <pc:spChg chg="add mod">
          <ac:chgData name="Kendall, Neala W (DFW)" userId="3ed64d8d-be1f-4bed-848d-df1adb3154d8" providerId="ADAL" clId="{1ECED4C6-C18E-4AE5-9E23-99A5F6FF29C8}" dt="2023-03-07T18:27:18.844" v="348" actId="1035"/>
          <ac:spMkLst>
            <pc:docMk/>
            <pc:sldMk cId="0" sldId="293"/>
            <ac:spMk id="4" creationId="{C267053B-80A4-1E95-47CD-290671763929}"/>
          </ac:spMkLst>
        </pc:spChg>
        <pc:spChg chg="mod">
          <ac:chgData name="Kendall, Neala W (DFW)" userId="3ed64d8d-be1f-4bed-848d-df1adb3154d8" providerId="ADAL" clId="{1ECED4C6-C18E-4AE5-9E23-99A5F6FF29C8}" dt="2023-03-07T18:19:31.123" v="11" actId="1036"/>
          <ac:spMkLst>
            <pc:docMk/>
            <pc:sldMk cId="0" sldId="293"/>
            <ac:spMk id="5" creationId="{C01D7893-12E8-9C90-6684-37CE0AA79FC9}"/>
          </ac:spMkLst>
        </pc:spChg>
        <pc:spChg chg="mod">
          <ac:chgData name="Kendall, Neala W (DFW)" userId="3ed64d8d-be1f-4bed-848d-df1adb3154d8" providerId="ADAL" clId="{1ECED4C6-C18E-4AE5-9E23-99A5F6FF29C8}" dt="2023-03-07T18:19:31.123" v="11" actId="1036"/>
          <ac:spMkLst>
            <pc:docMk/>
            <pc:sldMk cId="0" sldId="293"/>
            <ac:spMk id="7" creationId="{00000000-0000-0000-0000-000000000000}"/>
          </ac:spMkLst>
        </pc:spChg>
        <pc:spChg chg="add mod">
          <ac:chgData name="Kendall, Neala W (DFW)" userId="3ed64d8d-be1f-4bed-848d-df1adb3154d8" providerId="ADAL" clId="{1ECED4C6-C18E-4AE5-9E23-99A5F6FF29C8}" dt="2023-03-07T18:51:31.524" v="485" actId="20577"/>
          <ac:spMkLst>
            <pc:docMk/>
            <pc:sldMk cId="0" sldId="293"/>
            <ac:spMk id="13" creationId="{6A1DAD5D-528A-9833-35E1-4B0009BCCD59}"/>
          </ac:spMkLst>
        </pc:spChg>
        <pc:spChg chg="add mod">
          <ac:chgData name="Kendall, Neala W (DFW)" userId="3ed64d8d-be1f-4bed-848d-df1adb3154d8" providerId="ADAL" clId="{1ECED4C6-C18E-4AE5-9E23-99A5F6FF29C8}" dt="2023-03-07T18:51:44.955" v="507" actId="6549"/>
          <ac:spMkLst>
            <pc:docMk/>
            <pc:sldMk cId="0" sldId="293"/>
            <ac:spMk id="14" creationId="{C1056B1E-EC10-93E2-B195-ECC3BB3D73EA}"/>
          </ac:spMkLst>
        </pc:spChg>
        <pc:spChg chg="add mod">
          <ac:chgData name="Kendall, Neala W (DFW)" userId="3ed64d8d-be1f-4bed-848d-df1adb3154d8" providerId="ADAL" clId="{1ECED4C6-C18E-4AE5-9E23-99A5F6FF29C8}" dt="2023-03-07T18:51:54.707" v="527" actId="20577"/>
          <ac:spMkLst>
            <pc:docMk/>
            <pc:sldMk cId="0" sldId="293"/>
            <ac:spMk id="15" creationId="{A944A6B3-F342-A48B-3E67-23C0F27C5D23}"/>
          </ac:spMkLst>
        </pc:spChg>
      </pc:sldChg>
      <pc:sldChg chg="modSp mod">
        <pc:chgData name="Kendall, Neala W (DFW)" userId="3ed64d8d-be1f-4bed-848d-df1adb3154d8" providerId="ADAL" clId="{1ECED4C6-C18E-4AE5-9E23-99A5F6FF29C8}" dt="2023-03-07T18:21:19.503" v="43" actId="207"/>
        <pc:sldMkLst>
          <pc:docMk/>
          <pc:sldMk cId="0" sldId="326"/>
        </pc:sldMkLst>
        <pc:spChg chg="mod">
          <ac:chgData name="Kendall, Neala W (DFW)" userId="3ed64d8d-be1f-4bed-848d-df1adb3154d8" providerId="ADAL" clId="{1ECED4C6-C18E-4AE5-9E23-99A5F6FF29C8}" dt="2023-03-07T18:21:19.503" v="43" actId="207"/>
          <ac:spMkLst>
            <pc:docMk/>
            <pc:sldMk cId="0" sldId="326"/>
            <ac:spMk id="3" creationId="{F8F975D4-429B-ECE9-594F-1A597AF13645}"/>
          </ac:spMkLst>
        </pc:spChg>
      </pc:sldChg>
      <pc:sldChg chg="addSp modSp mod">
        <pc:chgData name="Kendall, Neala W (DFW)" userId="3ed64d8d-be1f-4bed-848d-df1adb3154d8" providerId="ADAL" clId="{1ECED4C6-C18E-4AE5-9E23-99A5F6FF29C8}" dt="2023-03-07T18:51:16.388" v="475" actId="120"/>
        <pc:sldMkLst>
          <pc:docMk/>
          <pc:sldMk cId="3198103913" sldId="332"/>
        </pc:sldMkLst>
        <pc:spChg chg="mod">
          <ac:chgData name="Kendall, Neala W (DFW)" userId="3ed64d8d-be1f-4bed-848d-df1adb3154d8" providerId="ADAL" clId="{1ECED4C6-C18E-4AE5-9E23-99A5F6FF29C8}" dt="2023-03-07T18:19:41.770" v="14" actId="1036"/>
          <ac:spMkLst>
            <pc:docMk/>
            <pc:sldMk cId="3198103913" sldId="332"/>
            <ac:spMk id="2" creationId="{83B39B69-953C-DAD7-DF3E-CD580FDFD0F9}"/>
          </ac:spMkLst>
        </pc:spChg>
        <pc:spChg chg="add mod">
          <ac:chgData name="Kendall, Neala W (DFW)" userId="3ed64d8d-be1f-4bed-848d-df1adb3154d8" providerId="ADAL" clId="{1ECED4C6-C18E-4AE5-9E23-99A5F6FF29C8}" dt="2023-03-07T18:27:34.456" v="358" actId="1037"/>
          <ac:spMkLst>
            <pc:docMk/>
            <pc:sldMk cId="3198103913" sldId="332"/>
            <ac:spMk id="3" creationId="{363DFC57-8F57-12C4-3930-B88DD7ECB165}"/>
          </ac:spMkLst>
        </pc:spChg>
        <pc:spChg chg="add mod">
          <ac:chgData name="Kendall, Neala W (DFW)" userId="3ed64d8d-be1f-4bed-848d-df1adb3154d8" providerId="ADAL" clId="{1ECED4C6-C18E-4AE5-9E23-99A5F6FF29C8}" dt="2023-03-07T18:28:09.273" v="383"/>
          <ac:spMkLst>
            <pc:docMk/>
            <pc:sldMk cId="3198103913" sldId="332"/>
            <ac:spMk id="5" creationId="{B93A82C6-51B5-C72F-6CE3-B721B25595E2}"/>
          </ac:spMkLst>
        </pc:spChg>
        <pc:spChg chg="mod">
          <ac:chgData name="Kendall, Neala W (DFW)" userId="3ed64d8d-be1f-4bed-848d-df1adb3154d8" providerId="ADAL" clId="{1ECED4C6-C18E-4AE5-9E23-99A5F6FF29C8}" dt="2023-03-07T18:19:37.633" v="13" actId="1035"/>
          <ac:spMkLst>
            <pc:docMk/>
            <pc:sldMk cId="3198103913" sldId="332"/>
            <ac:spMk id="7" creationId="{00000000-0000-0000-0000-000000000000}"/>
          </ac:spMkLst>
        </pc:spChg>
        <pc:spChg chg="add mod">
          <ac:chgData name="Kendall, Neala W (DFW)" userId="3ed64d8d-be1f-4bed-848d-df1adb3154d8" providerId="ADAL" clId="{1ECED4C6-C18E-4AE5-9E23-99A5F6FF29C8}" dt="2023-03-07T18:50:39.092" v="444" actId="6549"/>
          <ac:spMkLst>
            <pc:docMk/>
            <pc:sldMk cId="3198103913" sldId="332"/>
            <ac:spMk id="12" creationId="{D20EF6EF-DF4B-A069-86FE-D7A317526F29}"/>
          </ac:spMkLst>
        </pc:spChg>
        <pc:spChg chg="add mod">
          <ac:chgData name="Kendall, Neala W (DFW)" userId="3ed64d8d-be1f-4bed-848d-df1adb3154d8" providerId="ADAL" clId="{1ECED4C6-C18E-4AE5-9E23-99A5F6FF29C8}" dt="2023-03-07T18:51:11.960" v="473" actId="1037"/>
          <ac:spMkLst>
            <pc:docMk/>
            <pc:sldMk cId="3198103913" sldId="332"/>
            <ac:spMk id="13" creationId="{B48CCE12-6B68-78D8-C267-56BBDF008539}"/>
          </ac:spMkLst>
        </pc:spChg>
        <pc:spChg chg="add mod">
          <ac:chgData name="Kendall, Neala W (DFW)" userId="3ed64d8d-be1f-4bed-848d-df1adb3154d8" providerId="ADAL" clId="{1ECED4C6-C18E-4AE5-9E23-99A5F6FF29C8}" dt="2023-03-07T18:50:55.350" v="455" actId="20577"/>
          <ac:spMkLst>
            <pc:docMk/>
            <pc:sldMk cId="3198103913" sldId="332"/>
            <ac:spMk id="14" creationId="{7F57CBE9-7CFD-8388-DA9D-1A295A1F3035}"/>
          </ac:spMkLst>
        </pc:spChg>
        <pc:spChg chg="add mod">
          <ac:chgData name="Kendall, Neala W (DFW)" userId="3ed64d8d-be1f-4bed-848d-df1adb3154d8" providerId="ADAL" clId="{1ECED4C6-C18E-4AE5-9E23-99A5F6FF29C8}" dt="2023-03-07T18:51:16.388" v="475" actId="120"/>
          <ac:spMkLst>
            <pc:docMk/>
            <pc:sldMk cId="3198103913" sldId="332"/>
            <ac:spMk id="15" creationId="{77016BEE-0A94-96EB-FCFA-D5634853C62F}"/>
          </ac:spMkLst>
        </pc:spChg>
      </pc:sldChg>
      <pc:sldChg chg="addSp modSp mod">
        <pc:chgData name="Kendall, Neala W (DFW)" userId="3ed64d8d-be1f-4bed-848d-df1adb3154d8" providerId="ADAL" clId="{1ECED4C6-C18E-4AE5-9E23-99A5F6FF29C8}" dt="2023-03-07T19:05:30.942" v="1186" actId="1037"/>
        <pc:sldMkLst>
          <pc:docMk/>
          <pc:sldMk cId="2095721563" sldId="333"/>
        </pc:sldMkLst>
        <pc:spChg chg="add mod">
          <ac:chgData name="Kendall, Neala W (DFW)" userId="3ed64d8d-be1f-4bed-848d-df1adb3154d8" providerId="ADAL" clId="{1ECED4C6-C18E-4AE5-9E23-99A5F6FF29C8}" dt="2023-03-07T19:03:06.198" v="751" actId="1037"/>
          <ac:spMkLst>
            <pc:docMk/>
            <pc:sldMk cId="2095721563" sldId="333"/>
            <ac:spMk id="2" creationId="{1EB95050-F15A-C6B1-15E8-69A5AC92F3D6}"/>
          </ac:spMkLst>
        </pc:spChg>
        <pc:spChg chg="mod">
          <ac:chgData name="Kendall, Neala W (DFW)" userId="3ed64d8d-be1f-4bed-848d-df1adb3154d8" providerId="ADAL" clId="{1ECED4C6-C18E-4AE5-9E23-99A5F6FF29C8}" dt="2023-03-07T18:19:45.918" v="16" actId="1035"/>
          <ac:spMkLst>
            <pc:docMk/>
            <pc:sldMk cId="2095721563" sldId="333"/>
            <ac:spMk id="3" creationId="{F4FDA040-D534-66BD-849E-21C60F701952}"/>
          </ac:spMkLst>
        </pc:spChg>
        <pc:spChg chg="add mod">
          <ac:chgData name="Kendall, Neala W (DFW)" userId="3ed64d8d-be1f-4bed-848d-df1adb3154d8" providerId="ADAL" clId="{1ECED4C6-C18E-4AE5-9E23-99A5F6FF29C8}" dt="2023-03-07T19:03:06.198" v="751" actId="1037"/>
          <ac:spMkLst>
            <pc:docMk/>
            <pc:sldMk cId="2095721563" sldId="333"/>
            <ac:spMk id="5" creationId="{D9398CA2-D4E0-28E7-2DEF-C3F277D7C451}"/>
          </ac:spMkLst>
        </pc:spChg>
        <pc:spChg chg="mod">
          <ac:chgData name="Kendall, Neala W (DFW)" userId="3ed64d8d-be1f-4bed-848d-df1adb3154d8" providerId="ADAL" clId="{1ECED4C6-C18E-4AE5-9E23-99A5F6FF29C8}" dt="2023-03-07T18:20:07.787" v="24" actId="1076"/>
          <ac:spMkLst>
            <pc:docMk/>
            <pc:sldMk cId="2095721563" sldId="333"/>
            <ac:spMk id="7" creationId="{00000000-0000-0000-0000-000000000000}"/>
          </ac:spMkLst>
        </pc:spChg>
        <pc:spChg chg="mod">
          <ac:chgData name="Kendall, Neala W (DFW)" userId="3ed64d8d-be1f-4bed-848d-df1adb3154d8" providerId="ADAL" clId="{1ECED4C6-C18E-4AE5-9E23-99A5F6FF29C8}" dt="2023-03-07T19:03:06.198" v="751" actId="1037"/>
          <ac:spMkLst>
            <pc:docMk/>
            <pc:sldMk cId="2095721563" sldId="333"/>
            <ac:spMk id="8" creationId="{F37FB083-CB79-0C34-BC6E-61BD656BF858}"/>
          </ac:spMkLst>
        </pc:spChg>
        <pc:spChg chg="mod">
          <ac:chgData name="Kendall, Neala W (DFW)" userId="3ed64d8d-be1f-4bed-848d-df1adb3154d8" providerId="ADAL" clId="{1ECED4C6-C18E-4AE5-9E23-99A5F6FF29C8}" dt="2023-03-07T19:03:06.198" v="751" actId="1037"/>
          <ac:spMkLst>
            <pc:docMk/>
            <pc:sldMk cId="2095721563" sldId="333"/>
            <ac:spMk id="9" creationId="{E41CA079-ADF9-D26C-4925-1B890445BAC6}"/>
          </ac:spMkLst>
        </pc:spChg>
        <pc:spChg chg="mod">
          <ac:chgData name="Kendall, Neala W (DFW)" userId="3ed64d8d-be1f-4bed-848d-df1adb3154d8" providerId="ADAL" clId="{1ECED4C6-C18E-4AE5-9E23-99A5F6FF29C8}" dt="2023-03-07T19:03:06.198" v="751" actId="1037"/>
          <ac:spMkLst>
            <pc:docMk/>
            <pc:sldMk cId="2095721563" sldId="333"/>
            <ac:spMk id="10" creationId="{4970895A-A9EC-C16A-24D1-9BDA9BF4B0A3}"/>
          </ac:spMkLst>
        </pc:spChg>
        <pc:spChg chg="mod">
          <ac:chgData name="Kendall, Neala W (DFW)" userId="3ed64d8d-be1f-4bed-848d-df1adb3154d8" providerId="ADAL" clId="{1ECED4C6-C18E-4AE5-9E23-99A5F6FF29C8}" dt="2023-03-07T19:03:06.198" v="751" actId="1037"/>
          <ac:spMkLst>
            <pc:docMk/>
            <pc:sldMk cId="2095721563" sldId="333"/>
            <ac:spMk id="11" creationId="{F93116D1-DCFB-560E-18A2-D0B09BE9BDDA}"/>
          </ac:spMkLst>
        </pc:spChg>
        <pc:spChg chg="mod">
          <ac:chgData name="Kendall, Neala W (DFW)" userId="3ed64d8d-be1f-4bed-848d-df1adb3154d8" providerId="ADAL" clId="{1ECED4C6-C18E-4AE5-9E23-99A5F6FF29C8}" dt="2023-03-07T19:04:17.734" v="1038" actId="20577"/>
          <ac:spMkLst>
            <pc:docMk/>
            <pc:sldMk cId="2095721563" sldId="333"/>
            <ac:spMk id="12" creationId="{06B5E0B2-3310-F4D4-B622-F5188F1F1BDD}"/>
          </ac:spMkLst>
        </pc:spChg>
        <pc:spChg chg="mod">
          <ac:chgData name="Kendall, Neala W (DFW)" userId="3ed64d8d-be1f-4bed-848d-df1adb3154d8" providerId="ADAL" clId="{1ECED4C6-C18E-4AE5-9E23-99A5F6FF29C8}" dt="2023-03-07T19:03:06.198" v="751" actId="1037"/>
          <ac:spMkLst>
            <pc:docMk/>
            <pc:sldMk cId="2095721563" sldId="333"/>
            <ac:spMk id="13" creationId="{941511C1-F078-BE2B-093A-D6C7D646D18C}"/>
          </ac:spMkLst>
        </pc:spChg>
        <pc:spChg chg="mod">
          <ac:chgData name="Kendall, Neala W (DFW)" userId="3ed64d8d-be1f-4bed-848d-df1adb3154d8" providerId="ADAL" clId="{1ECED4C6-C18E-4AE5-9E23-99A5F6FF29C8}" dt="2023-03-07T19:03:06.198" v="751" actId="1037"/>
          <ac:spMkLst>
            <pc:docMk/>
            <pc:sldMk cId="2095721563" sldId="333"/>
            <ac:spMk id="14" creationId="{E9A7E926-34D2-D6A0-593F-BE1BB9767FC6}"/>
          </ac:spMkLst>
        </pc:spChg>
        <pc:spChg chg="mod">
          <ac:chgData name="Kendall, Neala W (DFW)" userId="3ed64d8d-be1f-4bed-848d-df1adb3154d8" providerId="ADAL" clId="{1ECED4C6-C18E-4AE5-9E23-99A5F6FF29C8}" dt="2023-03-07T19:03:06.198" v="751" actId="1037"/>
          <ac:spMkLst>
            <pc:docMk/>
            <pc:sldMk cId="2095721563" sldId="333"/>
            <ac:spMk id="15" creationId="{C0253B83-B84C-9D43-B28F-D82E88E771AF}"/>
          </ac:spMkLst>
        </pc:spChg>
        <pc:spChg chg="mod">
          <ac:chgData name="Kendall, Neala W (DFW)" userId="3ed64d8d-be1f-4bed-848d-df1adb3154d8" providerId="ADAL" clId="{1ECED4C6-C18E-4AE5-9E23-99A5F6FF29C8}" dt="2023-03-07T19:03:06.198" v="751" actId="1037"/>
          <ac:spMkLst>
            <pc:docMk/>
            <pc:sldMk cId="2095721563" sldId="333"/>
            <ac:spMk id="16" creationId="{4107DF1C-0269-68C2-39A7-022E648A9239}"/>
          </ac:spMkLst>
        </pc:spChg>
        <pc:spChg chg="mod">
          <ac:chgData name="Kendall, Neala W (DFW)" userId="3ed64d8d-be1f-4bed-848d-df1adb3154d8" providerId="ADAL" clId="{1ECED4C6-C18E-4AE5-9E23-99A5F6FF29C8}" dt="2023-03-07T19:03:06.198" v="751" actId="1037"/>
          <ac:spMkLst>
            <pc:docMk/>
            <pc:sldMk cId="2095721563" sldId="333"/>
            <ac:spMk id="17" creationId="{1B27D33F-1290-D06A-1305-DAD660F2E4A8}"/>
          </ac:spMkLst>
        </pc:spChg>
        <pc:spChg chg="mod">
          <ac:chgData name="Kendall, Neala W (DFW)" userId="3ed64d8d-be1f-4bed-848d-df1adb3154d8" providerId="ADAL" clId="{1ECED4C6-C18E-4AE5-9E23-99A5F6FF29C8}" dt="2023-03-07T19:03:06.198" v="751" actId="1037"/>
          <ac:spMkLst>
            <pc:docMk/>
            <pc:sldMk cId="2095721563" sldId="333"/>
            <ac:spMk id="18" creationId="{9350EBBE-7171-7F02-8090-9F30481775AF}"/>
          </ac:spMkLst>
        </pc:spChg>
        <pc:spChg chg="add mod">
          <ac:chgData name="Kendall, Neala W (DFW)" userId="3ed64d8d-be1f-4bed-848d-df1adb3154d8" providerId="ADAL" clId="{1ECED4C6-C18E-4AE5-9E23-99A5F6FF29C8}" dt="2023-03-07T19:04:59.822" v="1107" actId="1037"/>
          <ac:spMkLst>
            <pc:docMk/>
            <pc:sldMk cId="2095721563" sldId="333"/>
            <ac:spMk id="19" creationId="{15272310-8405-24A5-49A0-63E9FBABEF26}"/>
          </ac:spMkLst>
        </pc:spChg>
        <pc:spChg chg="add mod">
          <ac:chgData name="Kendall, Neala W (DFW)" userId="3ed64d8d-be1f-4bed-848d-df1adb3154d8" providerId="ADAL" clId="{1ECED4C6-C18E-4AE5-9E23-99A5F6FF29C8}" dt="2023-03-07T19:05:04.782" v="1121" actId="1037"/>
          <ac:spMkLst>
            <pc:docMk/>
            <pc:sldMk cId="2095721563" sldId="333"/>
            <ac:spMk id="20" creationId="{C00B9881-D249-C4A7-49BB-EA778CC27681}"/>
          </ac:spMkLst>
        </pc:spChg>
        <pc:spChg chg="add mod">
          <ac:chgData name="Kendall, Neala W (DFW)" userId="3ed64d8d-be1f-4bed-848d-df1adb3154d8" providerId="ADAL" clId="{1ECED4C6-C18E-4AE5-9E23-99A5F6FF29C8}" dt="2023-03-07T19:05:09.990" v="1135" actId="1037"/>
          <ac:spMkLst>
            <pc:docMk/>
            <pc:sldMk cId="2095721563" sldId="333"/>
            <ac:spMk id="21" creationId="{3D8F03B1-39DF-1EE5-32F4-9BCB99BB74AE}"/>
          </ac:spMkLst>
        </pc:spChg>
        <pc:spChg chg="add mod">
          <ac:chgData name="Kendall, Neala W (DFW)" userId="3ed64d8d-be1f-4bed-848d-df1adb3154d8" providerId="ADAL" clId="{1ECED4C6-C18E-4AE5-9E23-99A5F6FF29C8}" dt="2023-03-07T19:05:14.438" v="1149" actId="1037"/>
          <ac:spMkLst>
            <pc:docMk/>
            <pc:sldMk cId="2095721563" sldId="333"/>
            <ac:spMk id="22" creationId="{A20599F4-5B4F-4A22-590F-E8396872160E}"/>
          </ac:spMkLst>
        </pc:spChg>
        <pc:spChg chg="add mod">
          <ac:chgData name="Kendall, Neala W (DFW)" userId="3ed64d8d-be1f-4bed-848d-df1adb3154d8" providerId="ADAL" clId="{1ECED4C6-C18E-4AE5-9E23-99A5F6FF29C8}" dt="2023-03-07T19:05:18.901" v="1161" actId="1038"/>
          <ac:spMkLst>
            <pc:docMk/>
            <pc:sldMk cId="2095721563" sldId="333"/>
            <ac:spMk id="23" creationId="{0E3EAFD4-9784-41F4-D78B-E9F007E7A8AA}"/>
          </ac:spMkLst>
        </pc:spChg>
        <pc:spChg chg="add mod">
          <ac:chgData name="Kendall, Neala W (DFW)" userId="3ed64d8d-be1f-4bed-848d-df1adb3154d8" providerId="ADAL" clId="{1ECED4C6-C18E-4AE5-9E23-99A5F6FF29C8}" dt="2023-03-07T19:05:22.973" v="1171" actId="1037"/>
          <ac:spMkLst>
            <pc:docMk/>
            <pc:sldMk cId="2095721563" sldId="333"/>
            <ac:spMk id="24" creationId="{26B427D3-2E85-5336-00DB-986A9D7A6832}"/>
          </ac:spMkLst>
        </pc:spChg>
        <pc:spChg chg="add mod">
          <ac:chgData name="Kendall, Neala W (DFW)" userId="3ed64d8d-be1f-4bed-848d-df1adb3154d8" providerId="ADAL" clId="{1ECED4C6-C18E-4AE5-9E23-99A5F6FF29C8}" dt="2023-03-07T19:05:27.998" v="1185" actId="1037"/>
          <ac:spMkLst>
            <pc:docMk/>
            <pc:sldMk cId="2095721563" sldId="333"/>
            <ac:spMk id="25" creationId="{3D7FC6E4-D853-0BB0-37C7-297559816664}"/>
          </ac:spMkLst>
        </pc:spChg>
        <pc:spChg chg="add mod">
          <ac:chgData name="Kendall, Neala W (DFW)" userId="3ed64d8d-be1f-4bed-848d-df1adb3154d8" providerId="ADAL" clId="{1ECED4C6-C18E-4AE5-9E23-99A5F6FF29C8}" dt="2023-03-07T19:05:30.942" v="1186" actId="1037"/>
          <ac:spMkLst>
            <pc:docMk/>
            <pc:sldMk cId="2095721563" sldId="333"/>
            <ac:spMk id="26" creationId="{2816AF04-9895-826D-BD27-0FAF37E5E028}"/>
          </ac:spMkLst>
        </pc:spChg>
        <pc:picChg chg="mod">
          <ac:chgData name="Kendall, Neala W (DFW)" userId="3ed64d8d-be1f-4bed-848d-df1adb3154d8" providerId="ADAL" clId="{1ECED4C6-C18E-4AE5-9E23-99A5F6FF29C8}" dt="2023-03-07T19:03:06.198" v="751" actId="1037"/>
          <ac:picMkLst>
            <pc:docMk/>
            <pc:sldMk cId="2095721563" sldId="333"/>
            <ac:picMk id="4" creationId="{8191BFFC-05B4-B047-BE69-B2A02CA561E5}"/>
          </ac:picMkLst>
        </pc:picChg>
        <pc:picChg chg="mod">
          <ac:chgData name="Kendall, Neala W (DFW)" userId="3ed64d8d-be1f-4bed-848d-df1adb3154d8" providerId="ADAL" clId="{1ECED4C6-C18E-4AE5-9E23-99A5F6FF29C8}" dt="2023-03-07T19:03:06.198" v="751" actId="1037"/>
          <ac:picMkLst>
            <pc:docMk/>
            <pc:sldMk cId="2095721563" sldId="333"/>
            <ac:picMk id="6" creationId="{6A15443F-F803-BC4A-6588-B2CAF751C782}"/>
          </ac:picMkLst>
        </pc:picChg>
      </pc:sldChg>
      <pc:sldChg chg="addSp modSp mod">
        <pc:chgData name="Kendall, Neala W (DFW)" userId="3ed64d8d-be1f-4bed-848d-df1adb3154d8" providerId="ADAL" clId="{1ECED4C6-C18E-4AE5-9E23-99A5F6FF29C8}" dt="2023-03-07T19:09:33.509" v="1545" actId="1035"/>
        <pc:sldMkLst>
          <pc:docMk/>
          <pc:sldMk cId="3178855309" sldId="334"/>
        </pc:sldMkLst>
        <pc:spChg chg="add mod">
          <ac:chgData name="Kendall, Neala W (DFW)" userId="3ed64d8d-be1f-4bed-848d-df1adb3154d8" providerId="ADAL" clId="{1ECED4C6-C18E-4AE5-9E23-99A5F6FF29C8}" dt="2023-03-07T19:05:56.214" v="1200" actId="1037"/>
          <ac:spMkLst>
            <pc:docMk/>
            <pc:sldMk cId="3178855309" sldId="334"/>
            <ac:spMk id="2" creationId="{5EEAAA19-7C3B-4160-4F5B-BF4EEF0AE920}"/>
          </ac:spMkLst>
        </pc:spChg>
        <pc:spChg chg="mod">
          <ac:chgData name="Kendall, Neala W (DFW)" userId="3ed64d8d-be1f-4bed-848d-df1adb3154d8" providerId="ADAL" clId="{1ECED4C6-C18E-4AE5-9E23-99A5F6FF29C8}" dt="2023-03-07T18:20:12.596" v="25" actId="1076"/>
          <ac:spMkLst>
            <pc:docMk/>
            <pc:sldMk cId="3178855309" sldId="334"/>
            <ac:spMk id="3" creationId="{4C2891E4-DF63-DD04-05D9-2425BF239A76}"/>
          </ac:spMkLst>
        </pc:spChg>
        <pc:spChg chg="add mod">
          <ac:chgData name="Kendall, Neala W (DFW)" userId="3ed64d8d-be1f-4bed-848d-df1adb3154d8" providerId="ADAL" clId="{1ECED4C6-C18E-4AE5-9E23-99A5F6FF29C8}" dt="2023-03-07T19:05:56.214" v="1200" actId="1037"/>
          <ac:spMkLst>
            <pc:docMk/>
            <pc:sldMk cId="3178855309" sldId="334"/>
            <ac:spMk id="5" creationId="{047EABDA-5202-D381-5E3E-7CC0FA8140E1}"/>
          </ac:spMkLst>
        </pc:spChg>
        <pc:spChg chg="mod">
          <ac:chgData name="Kendall, Neala W (DFW)" userId="3ed64d8d-be1f-4bed-848d-df1adb3154d8" providerId="ADAL" clId="{1ECED4C6-C18E-4AE5-9E23-99A5F6FF29C8}" dt="2023-03-07T18:19:59.908" v="23" actId="27636"/>
          <ac:spMkLst>
            <pc:docMk/>
            <pc:sldMk cId="3178855309" sldId="334"/>
            <ac:spMk id="7" creationId="{00000000-0000-0000-0000-000000000000}"/>
          </ac:spMkLst>
        </pc:spChg>
        <pc:spChg chg="mod">
          <ac:chgData name="Kendall, Neala W (DFW)" userId="3ed64d8d-be1f-4bed-848d-df1adb3154d8" providerId="ADAL" clId="{1ECED4C6-C18E-4AE5-9E23-99A5F6FF29C8}" dt="2023-03-07T19:05:56.214" v="1200" actId="1037"/>
          <ac:spMkLst>
            <pc:docMk/>
            <pc:sldMk cId="3178855309" sldId="334"/>
            <ac:spMk id="8" creationId="{F1633ABA-7C40-D67F-D04D-FC0B738C273D}"/>
          </ac:spMkLst>
        </pc:spChg>
        <pc:spChg chg="add mod">
          <ac:chgData name="Kendall, Neala W (DFW)" userId="3ed64d8d-be1f-4bed-848d-df1adb3154d8" providerId="ADAL" clId="{1ECED4C6-C18E-4AE5-9E23-99A5F6FF29C8}" dt="2023-03-07T19:08:41.114" v="1479" actId="6549"/>
          <ac:spMkLst>
            <pc:docMk/>
            <pc:sldMk cId="3178855309" sldId="334"/>
            <ac:spMk id="9" creationId="{5DF99F64-0BC2-0FAC-2296-B58B182C77B8}"/>
          </ac:spMkLst>
        </pc:spChg>
        <pc:spChg chg="mod">
          <ac:chgData name="Kendall, Neala W (DFW)" userId="3ed64d8d-be1f-4bed-848d-df1adb3154d8" providerId="ADAL" clId="{1ECED4C6-C18E-4AE5-9E23-99A5F6FF29C8}" dt="2023-03-07T19:09:33.509" v="1545" actId="1035"/>
          <ac:spMkLst>
            <pc:docMk/>
            <pc:sldMk cId="3178855309" sldId="334"/>
            <ac:spMk id="10" creationId="{E5EBCFD5-4E0E-845A-55F3-6FC4EBC2349C}"/>
          </ac:spMkLst>
        </pc:spChg>
        <pc:picChg chg="mod">
          <ac:chgData name="Kendall, Neala W (DFW)" userId="3ed64d8d-be1f-4bed-848d-df1adb3154d8" providerId="ADAL" clId="{1ECED4C6-C18E-4AE5-9E23-99A5F6FF29C8}" dt="2023-03-07T19:05:56.214" v="1200" actId="1037"/>
          <ac:picMkLst>
            <pc:docMk/>
            <pc:sldMk cId="3178855309" sldId="334"/>
            <ac:picMk id="4" creationId="{EECAE0C6-E551-24FF-5F6E-C3B0BF0D68F5}"/>
          </ac:picMkLst>
        </pc:picChg>
        <pc:picChg chg="mod">
          <ac:chgData name="Kendall, Neala W (DFW)" userId="3ed64d8d-be1f-4bed-848d-df1adb3154d8" providerId="ADAL" clId="{1ECED4C6-C18E-4AE5-9E23-99A5F6FF29C8}" dt="2023-03-07T19:05:56.214" v="1200" actId="1037"/>
          <ac:picMkLst>
            <pc:docMk/>
            <pc:sldMk cId="3178855309" sldId="334"/>
            <ac:picMk id="6" creationId="{59BA4FD4-F67A-C72F-377C-3CCD84C407E3}"/>
          </ac:picMkLst>
        </pc:picChg>
      </pc:sldChg>
      <pc:sldChg chg="addSp modSp mod">
        <pc:chgData name="Kendall, Neala W (DFW)" userId="3ed64d8d-be1f-4bed-848d-df1adb3154d8" providerId="ADAL" clId="{1ECED4C6-C18E-4AE5-9E23-99A5F6FF29C8}" dt="2023-03-07T19:11:07.512" v="1557" actId="6549"/>
        <pc:sldMkLst>
          <pc:docMk/>
          <pc:sldMk cId="2795465755" sldId="335"/>
        </pc:sldMkLst>
        <pc:spChg chg="add mod">
          <ac:chgData name="Kendall, Neala W (DFW)" userId="3ed64d8d-be1f-4bed-848d-df1adb3154d8" providerId="ADAL" clId="{1ECED4C6-C18E-4AE5-9E23-99A5F6FF29C8}" dt="2023-03-07T18:52:34.740" v="557" actId="1037"/>
          <ac:spMkLst>
            <pc:docMk/>
            <pc:sldMk cId="2795465755" sldId="335"/>
            <ac:spMk id="2" creationId="{C0536D55-103B-D317-06FF-86EB54FD2B68}"/>
          </ac:spMkLst>
        </pc:spChg>
        <pc:spChg chg="mod">
          <ac:chgData name="Kendall, Neala W (DFW)" userId="3ed64d8d-be1f-4bed-848d-df1adb3154d8" providerId="ADAL" clId="{1ECED4C6-C18E-4AE5-9E23-99A5F6FF29C8}" dt="2023-03-07T18:20:19.379" v="27" actId="1076"/>
          <ac:spMkLst>
            <pc:docMk/>
            <pc:sldMk cId="2795465755" sldId="335"/>
            <ac:spMk id="3" creationId="{D50986FA-3511-4204-C65B-173D47E0BDAC}"/>
          </ac:spMkLst>
        </pc:spChg>
        <pc:spChg chg="add mod">
          <ac:chgData name="Kendall, Neala W (DFW)" userId="3ed64d8d-be1f-4bed-848d-df1adb3154d8" providerId="ADAL" clId="{1ECED4C6-C18E-4AE5-9E23-99A5F6FF29C8}" dt="2023-03-07T18:52:34.740" v="557" actId="1037"/>
          <ac:spMkLst>
            <pc:docMk/>
            <pc:sldMk cId="2795465755" sldId="335"/>
            <ac:spMk id="5" creationId="{63EC06DE-8145-C2DD-D17D-35432A4391D7}"/>
          </ac:spMkLst>
        </pc:spChg>
        <pc:spChg chg="mod">
          <ac:chgData name="Kendall, Neala W (DFW)" userId="3ed64d8d-be1f-4bed-848d-df1adb3154d8" providerId="ADAL" clId="{1ECED4C6-C18E-4AE5-9E23-99A5F6FF29C8}" dt="2023-03-07T18:20:17.604" v="26" actId="14100"/>
          <ac:spMkLst>
            <pc:docMk/>
            <pc:sldMk cId="2795465755" sldId="335"/>
            <ac:spMk id="7" creationId="{00000000-0000-0000-0000-000000000000}"/>
          </ac:spMkLst>
        </pc:spChg>
        <pc:spChg chg="mod">
          <ac:chgData name="Kendall, Neala W (DFW)" userId="3ed64d8d-be1f-4bed-848d-df1adb3154d8" providerId="ADAL" clId="{1ECED4C6-C18E-4AE5-9E23-99A5F6FF29C8}" dt="2023-03-07T18:54:12.389" v="615" actId="1037"/>
          <ac:spMkLst>
            <pc:docMk/>
            <pc:sldMk cId="2795465755" sldId="335"/>
            <ac:spMk id="8" creationId="{791B6B0A-58B2-9C38-5609-2CA846343C76}"/>
          </ac:spMkLst>
        </pc:spChg>
        <pc:spChg chg="mod">
          <ac:chgData name="Kendall, Neala W (DFW)" userId="3ed64d8d-be1f-4bed-848d-df1adb3154d8" providerId="ADAL" clId="{1ECED4C6-C18E-4AE5-9E23-99A5F6FF29C8}" dt="2023-03-07T18:53:10.798" v="569" actId="1076"/>
          <ac:spMkLst>
            <pc:docMk/>
            <pc:sldMk cId="2795465755" sldId="335"/>
            <ac:spMk id="9" creationId="{47FB882E-7777-006C-BAA4-C45763088860}"/>
          </ac:spMkLst>
        </pc:spChg>
        <pc:spChg chg="mod">
          <ac:chgData name="Kendall, Neala W (DFW)" userId="3ed64d8d-be1f-4bed-848d-df1adb3154d8" providerId="ADAL" clId="{1ECED4C6-C18E-4AE5-9E23-99A5F6FF29C8}" dt="2023-03-07T18:56:04.901" v="725" actId="1036"/>
          <ac:spMkLst>
            <pc:docMk/>
            <pc:sldMk cId="2795465755" sldId="335"/>
            <ac:spMk id="10" creationId="{21F66CF4-7FBE-55E9-5123-20082306A228}"/>
          </ac:spMkLst>
        </pc:spChg>
        <pc:spChg chg="add mod">
          <ac:chgData name="Kendall, Neala W (DFW)" userId="3ed64d8d-be1f-4bed-848d-df1adb3154d8" providerId="ADAL" clId="{1ECED4C6-C18E-4AE5-9E23-99A5F6FF29C8}" dt="2023-03-07T19:11:07.512" v="1557" actId="6549"/>
          <ac:spMkLst>
            <pc:docMk/>
            <pc:sldMk cId="2795465755" sldId="335"/>
            <ac:spMk id="11" creationId="{85462A2D-B4E4-7469-F4E1-5CA17F4490F4}"/>
          </ac:spMkLst>
        </pc:spChg>
        <pc:picChg chg="mod">
          <ac:chgData name="Kendall, Neala W (DFW)" userId="3ed64d8d-be1f-4bed-848d-df1adb3154d8" providerId="ADAL" clId="{1ECED4C6-C18E-4AE5-9E23-99A5F6FF29C8}" dt="2023-03-07T18:52:34.740" v="557" actId="1037"/>
          <ac:picMkLst>
            <pc:docMk/>
            <pc:sldMk cId="2795465755" sldId="335"/>
            <ac:picMk id="4" creationId="{EB35E2DC-9A56-9F3D-C185-D141988512D9}"/>
          </ac:picMkLst>
        </pc:picChg>
        <pc:picChg chg="mod">
          <ac:chgData name="Kendall, Neala W (DFW)" userId="3ed64d8d-be1f-4bed-848d-df1adb3154d8" providerId="ADAL" clId="{1ECED4C6-C18E-4AE5-9E23-99A5F6FF29C8}" dt="2023-03-07T18:52:34.740" v="557" actId="1037"/>
          <ac:picMkLst>
            <pc:docMk/>
            <pc:sldMk cId="2795465755" sldId="335"/>
            <ac:picMk id="6" creationId="{0AF7C7DA-5E8E-ABC1-94A5-DE062C66CE5F}"/>
          </ac:picMkLst>
        </pc:picChg>
      </pc:sldChg>
      <pc:sldChg chg="modSp mod">
        <pc:chgData name="Kendall, Neala W (DFW)" userId="3ed64d8d-be1f-4bed-848d-df1adb3154d8" providerId="ADAL" clId="{1ECED4C6-C18E-4AE5-9E23-99A5F6FF29C8}" dt="2023-03-07T18:20:45.573" v="42" actId="1038"/>
        <pc:sldMkLst>
          <pc:docMk/>
          <pc:sldMk cId="2356060746" sldId="337"/>
        </pc:sldMkLst>
        <pc:spChg chg="mod">
          <ac:chgData name="Kendall, Neala W (DFW)" userId="3ed64d8d-be1f-4bed-848d-df1adb3154d8" providerId="ADAL" clId="{1ECED4C6-C18E-4AE5-9E23-99A5F6FF29C8}" dt="2023-03-07T18:20:30.420" v="29" actId="1076"/>
          <ac:spMkLst>
            <pc:docMk/>
            <pc:sldMk cId="2356060746" sldId="337"/>
            <ac:spMk id="2" creationId="{3FBEAAE8-DD69-4698-ECCE-2F2B4D66437D}"/>
          </ac:spMkLst>
        </pc:spChg>
        <pc:spChg chg="mod">
          <ac:chgData name="Kendall, Neala W (DFW)" userId="3ed64d8d-be1f-4bed-848d-df1adb3154d8" providerId="ADAL" clId="{1ECED4C6-C18E-4AE5-9E23-99A5F6FF29C8}" dt="2023-03-07T18:20:45.573" v="42" actId="1038"/>
          <ac:spMkLst>
            <pc:docMk/>
            <pc:sldMk cId="2356060746" sldId="337"/>
            <ac:spMk id="3" creationId="{6B88C823-EA68-CF9A-9B5E-9A92B0118FFF}"/>
          </ac:spMkLst>
        </pc:spChg>
        <pc:spChg chg="mod">
          <ac:chgData name="Kendall, Neala W (DFW)" userId="3ed64d8d-be1f-4bed-848d-df1adb3154d8" providerId="ADAL" clId="{1ECED4C6-C18E-4AE5-9E23-99A5F6FF29C8}" dt="2023-03-07T18:20:28.301" v="28" actId="14100"/>
          <ac:spMkLst>
            <pc:docMk/>
            <pc:sldMk cId="2356060746" sldId="337"/>
            <ac:spMk id="7" creationId="{00000000-0000-0000-0000-000000000000}"/>
          </ac:spMkLst>
        </pc:spChg>
      </pc:sldChg>
      <pc:sldChg chg="modSp add mod">
        <pc:chgData name="Kendall, Neala W (DFW)" userId="3ed64d8d-be1f-4bed-848d-df1adb3154d8" providerId="ADAL" clId="{1ECED4C6-C18E-4AE5-9E23-99A5F6FF29C8}" dt="2023-03-07T21:18:02.414" v="1656" actId="6549"/>
        <pc:sldMkLst>
          <pc:docMk/>
          <pc:sldMk cId="2954854376" sldId="338"/>
        </pc:sldMkLst>
        <pc:spChg chg="mod">
          <ac:chgData name="Kendall, Neala W (DFW)" userId="3ed64d8d-be1f-4bed-848d-df1adb3154d8" providerId="ADAL" clId="{1ECED4C6-C18E-4AE5-9E23-99A5F6FF29C8}" dt="2023-03-07T21:18:02.414" v="1656" actId="6549"/>
          <ac:spMkLst>
            <pc:docMk/>
            <pc:sldMk cId="2954854376" sldId="338"/>
            <ac:spMk id="3" creationId="{F8F975D4-429B-ECE9-594F-1A597AF13645}"/>
          </ac:spMkLst>
        </pc:spChg>
        <pc:spChg chg="mod">
          <ac:chgData name="Kendall, Neala W (DFW)" userId="3ed64d8d-be1f-4bed-848d-df1adb3154d8" providerId="ADAL" clId="{1ECED4C6-C18E-4AE5-9E23-99A5F6FF29C8}" dt="2023-03-07T21:15:54.241" v="1592" actId="6549"/>
          <ac:spMkLst>
            <pc:docMk/>
            <pc:sldMk cId="2954854376" sldId="338"/>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3/7/2023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3/7/2023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7A53"/>
              </a:solidFill>
            </a:endParaRPr>
          </a:p>
        </p:txBody>
      </p:sp>
      <p:sp>
        <p:nvSpPr>
          <p:cNvPr id="2" name="Title 1"/>
          <p:cNvSpPr>
            <a:spLocks noGrp="1"/>
          </p:cNvSpPr>
          <p:nvPr>
            <p:ph type="title"/>
          </p:nvPr>
        </p:nvSpPr>
        <p:spPr>
          <a:xfrm>
            <a:off x="508000" y="1143000"/>
            <a:ext cx="11176000" cy="1143000"/>
          </a:xfrm>
        </p:spPr>
        <p:txBody>
          <a:bodyPr>
            <a:normAutofit/>
          </a:bodyPr>
          <a:lstStyle>
            <a:lvl1pPr>
              <a:defRPr sz="4200" b="1" baseline="0">
                <a:solidFill>
                  <a:schemeClr val="bg1"/>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3/7/2023</a:t>
            </a:fld>
            <a:endParaRPr lang="en-US" dirty="0"/>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5749" y="5485865"/>
            <a:ext cx="2160503" cy="1090170"/>
          </a:xfrm>
          <a:prstGeom prst="rect">
            <a:avLst/>
          </a:prstGeom>
        </p:spPr>
      </p:pic>
      <p:sp>
        <p:nvSpPr>
          <p:cNvPr id="10" name="Rectangle 9"/>
          <p:cNvSpPr/>
          <p:nvPr userDrawn="1"/>
        </p:nvSpPr>
        <p:spPr>
          <a:xfrm>
            <a:off x="0" y="3429000"/>
            <a:ext cx="12192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12192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2844800" y="2667000"/>
            <a:ext cx="85344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3/7/2023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2543175"/>
            <a:ext cx="173748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p:nvPr>
        </p:nvSpPr>
        <p:spPr>
          <a:xfrm>
            <a:off x="620584" y="4406901"/>
            <a:ext cx="10961816"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3" name="Text Placeholder 2"/>
          <p:cNvSpPr>
            <a:spLocks noGrp="1"/>
          </p:cNvSpPr>
          <p:nvPr>
            <p:ph type="body" idx="1"/>
          </p:nvPr>
        </p:nvSpPr>
        <p:spPr>
          <a:xfrm>
            <a:off x="620584" y="2906713"/>
            <a:ext cx="10961816"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3/7/2023</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593213" y="274638"/>
            <a:ext cx="10989187" cy="868362"/>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userDrawn="1">
            <p:ph idx="1"/>
          </p:nvPr>
        </p:nvSpPr>
        <p:spPr>
          <a:xfrm>
            <a:off x="593213" y="1582258"/>
            <a:ext cx="10989187"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3"/>
          <p:cNvSpPr>
            <a:spLocks noGrp="1"/>
          </p:cNvSpPr>
          <p:nvPr userDrawn="1">
            <p:ph type="ftr" sz="quarter" idx="4294967295"/>
          </p:nvPr>
        </p:nvSpPr>
        <p:spPr>
          <a:xfrm>
            <a:off x="1198283" y="6508791"/>
            <a:ext cx="3860800" cy="271054"/>
          </a:xfrm>
        </p:spPr>
        <p:txBody>
          <a:bodyPr/>
          <a:lstStyle>
            <a:lvl1pPr algn="l">
              <a:defRPr sz="1000">
                <a:solidFill>
                  <a:schemeClr val="bg1"/>
                </a:solidFill>
                <a:latin typeface="Roboto Slab" pitchFamily="2" charset="0"/>
                <a:ea typeface="Roboto Slab" pitchFamily="2" charset="0"/>
              </a:defRPr>
            </a:lvl1pPr>
          </a:lstStyle>
          <a:p>
            <a:r>
              <a:rPr lang="en-US" dirty="0"/>
              <a:t>Department of Fish and Wildlife</a:t>
            </a:r>
          </a:p>
        </p:txBody>
      </p:sp>
      <p:grpSp>
        <p:nvGrpSpPr>
          <p:cNvPr id="21" name="Group 20"/>
          <p:cNvGrpSpPr/>
          <p:nvPr userDrawn="1"/>
        </p:nvGrpSpPr>
        <p:grpSpPr>
          <a:xfrm>
            <a:off x="0" y="6126164"/>
            <a:ext cx="12192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Rockwell" panose="02060603020205020403" pitchFamily="18" charset="0"/>
                </a:rPr>
                <a:t>Department of Fish and Wildlife</a:t>
              </a:r>
            </a:p>
          </p:txBody>
        </p:sp>
      </p:grpSp>
      <p:sp>
        <p:nvSpPr>
          <p:cNvPr id="4" name="TextBox 3">
            <a:extLst>
              <a:ext uri="{FF2B5EF4-FFF2-40B4-BE49-F238E27FC236}">
                <a16:creationId xmlns:a16="http://schemas.microsoft.com/office/drawing/2014/main" id="{37DED896-8A52-46D3-AB35-09F206001B25}"/>
              </a:ext>
            </a:extLst>
          </p:cNvPr>
          <p:cNvSpPr txBox="1"/>
          <p:nvPr userDrawn="1"/>
        </p:nvSpPr>
        <p:spPr>
          <a:xfrm>
            <a:off x="11049000" y="6539240"/>
            <a:ext cx="711200" cy="261610"/>
          </a:xfrm>
          <a:prstGeom prst="rect">
            <a:avLst/>
          </a:prstGeom>
          <a:noFill/>
        </p:spPr>
        <p:txBody>
          <a:bodyPr wrap="square" rtlCol="0">
            <a:spAutoFit/>
          </a:bodyPr>
          <a:lstStyle/>
          <a:p>
            <a:pPr algn="r"/>
            <a:r>
              <a:rPr lang="en-US" sz="1100" b="1" dirty="0">
                <a:solidFill>
                  <a:schemeClr val="bg1"/>
                </a:solidFill>
                <a:latin typeface="Roboto Slab" pitchFamily="2" charset="0"/>
                <a:ea typeface="Roboto Slab" pitchFamily="2" charset="0"/>
              </a:rPr>
              <a:t>XX</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737600" y="6538476"/>
            <a:ext cx="2844800" cy="243324"/>
          </a:xfrm>
        </p:spPr>
        <p:txBody>
          <a:bodyPr/>
          <a:lstStyle>
            <a:lvl1pPr algn="r">
              <a:defRPr>
                <a:solidFill>
                  <a:schemeClr val="bg1"/>
                </a:solidFill>
              </a:defRPr>
            </a:lvl1pPr>
          </a:lstStyle>
          <a:p>
            <a:fld id="{6FD19E62-BC16-499C-BCF6-4003BBF36118}" type="datetime1">
              <a:rPr lang="en-US" smtClean="0"/>
              <a:t>3/7/2023</a:t>
            </a:fld>
            <a:endParaRPr lang="en-US" dirty="0"/>
          </a:p>
        </p:txBody>
      </p:sp>
      <p:sp>
        <p:nvSpPr>
          <p:cNvPr id="6" name="Footer Placeholder 5"/>
          <p:cNvSpPr>
            <a:spLocks noGrp="1"/>
          </p:cNvSpPr>
          <p:nvPr>
            <p:ph type="ftr" sz="quarter" idx="11"/>
          </p:nvPr>
        </p:nvSpPr>
        <p:spPr>
          <a:xfrm>
            <a:off x="1371600" y="6510746"/>
            <a:ext cx="3860800" cy="271054"/>
          </a:xfrm>
        </p:spPr>
        <p:txBody>
          <a:bodyPr/>
          <a:lstStyle>
            <a:lvl1pPr algn="l">
              <a:defRPr>
                <a:solidFill>
                  <a:schemeClr val="bg1"/>
                </a:solidFill>
                <a:latin typeface="Roboto Slab" pitchFamily="2" charset="0"/>
                <a:ea typeface="Roboto Slab" pitchFamily="2" charset="0"/>
              </a:defRPr>
            </a:lvl1pPr>
          </a:lstStyle>
          <a:p>
            <a:r>
              <a:rPr lang="en-US" dirty="0"/>
              <a:t>Department of Fish and Wildlife</a:t>
            </a:r>
          </a:p>
        </p:txBody>
      </p:sp>
      <p:sp>
        <p:nvSpPr>
          <p:cNvPr id="11" name="Rectangle 10"/>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6"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Rockwell" panose="02060603020205020403" pitchFamily="18" charset="0"/>
              </a:rPr>
              <a:t>Department of Fish and Wildlife</a:t>
            </a:r>
          </a:p>
        </p:txBody>
      </p:sp>
      <p:sp>
        <p:nvSpPr>
          <p:cNvPr id="12" name="TextBox 11">
            <a:extLst>
              <a:ext uri="{FF2B5EF4-FFF2-40B4-BE49-F238E27FC236}">
                <a16:creationId xmlns:a16="http://schemas.microsoft.com/office/drawing/2014/main" id="{39C69D68-F1A7-4492-9692-B6BDEA8A83DF}"/>
              </a:ext>
            </a:extLst>
          </p:cNvPr>
          <p:cNvSpPr txBox="1"/>
          <p:nvPr userDrawn="1"/>
        </p:nvSpPr>
        <p:spPr>
          <a:xfrm>
            <a:off x="11049000" y="6539240"/>
            <a:ext cx="711200" cy="261610"/>
          </a:xfrm>
          <a:prstGeom prst="rect">
            <a:avLst/>
          </a:prstGeom>
          <a:noFill/>
        </p:spPr>
        <p:txBody>
          <a:bodyPr wrap="square" rtlCol="0">
            <a:spAutoFit/>
          </a:bodyPr>
          <a:lstStyle/>
          <a:p>
            <a:pPr algn="r"/>
            <a:r>
              <a:rPr lang="en-US" sz="1100" b="1" dirty="0">
                <a:solidFill>
                  <a:schemeClr val="bg1"/>
                </a:solidFill>
                <a:latin typeface="Roboto Slab" pitchFamily="2" charset="0"/>
                <a:ea typeface="Roboto Slab" pitchFamily="2" charset="0"/>
              </a:rP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idx="1"/>
          </p:nvPr>
        </p:nvSpPr>
        <p:spPr>
          <a:xfrm>
            <a:off x="609600" y="1371601"/>
            <a:ext cx="109728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3/7/2023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126164"/>
            <a:ext cx="12192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Rockwell" panose="02060603020205020403" pitchFamily="18" charset="0"/>
                </a:rPr>
                <a:t>Department of Fish and Wildlife</a:t>
              </a:r>
            </a:p>
          </p:txBody>
        </p:sp>
      </p:grpSp>
      <p:sp>
        <p:nvSpPr>
          <p:cNvPr id="15" name="TextBox 14">
            <a:extLst>
              <a:ext uri="{FF2B5EF4-FFF2-40B4-BE49-F238E27FC236}">
                <a16:creationId xmlns:a16="http://schemas.microsoft.com/office/drawing/2014/main" id="{AF87BB4D-6C54-483E-B839-1645FF42D304}"/>
              </a:ext>
            </a:extLst>
          </p:cNvPr>
          <p:cNvSpPr txBox="1"/>
          <p:nvPr userDrawn="1"/>
        </p:nvSpPr>
        <p:spPr>
          <a:xfrm>
            <a:off x="11049000" y="6539240"/>
            <a:ext cx="711200" cy="261610"/>
          </a:xfrm>
          <a:prstGeom prst="rect">
            <a:avLst/>
          </a:prstGeom>
          <a:noFill/>
        </p:spPr>
        <p:txBody>
          <a:bodyPr wrap="square" rtlCol="0">
            <a:spAutoFit/>
          </a:bodyPr>
          <a:lstStyle/>
          <a:p>
            <a:pPr algn="r"/>
            <a:r>
              <a:rPr lang="en-US" sz="1100" b="1" dirty="0">
                <a:solidFill>
                  <a:schemeClr val="bg1"/>
                </a:solidFill>
                <a:latin typeface="Roboto Slab" pitchFamily="2" charset="0"/>
                <a:ea typeface="Roboto Slab" pitchFamily="2" charset="0"/>
              </a:rP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3/7/2023</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Rectangle 6"/>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9"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Rockwell" panose="02060603020205020403" pitchFamily="18" charset="0"/>
              </a:rPr>
              <a:t>Department of Fish and Wildlife</a:t>
            </a:r>
          </a:p>
        </p:txBody>
      </p:sp>
      <p:sp>
        <p:nvSpPr>
          <p:cNvPr id="10" name="TextBox 9">
            <a:extLst>
              <a:ext uri="{FF2B5EF4-FFF2-40B4-BE49-F238E27FC236}">
                <a16:creationId xmlns:a16="http://schemas.microsoft.com/office/drawing/2014/main" id="{165BD767-8D9D-48D4-A707-01D07DA9CB85}"/>
              </a:ext>
            </a:extLst>
          </p:cNvPr>
          <p:cNvSpPr txBox="1"/>
          <p:nvPr userDrawn="1"/>
        </p:nvSpPr>
        <p:spPr>
          <a:xfrm>
            <a:off x="11049000" y="6539240"/>
            <a:ext cx="711200" cy="261610"/>
          </a:xfrm>
          <a:prstGeom prst="rect">
            <a:avLst/>
          </a:prstGeom>
          <a:noFill/>
        </p:spPr>
        <p:txBody>
          <a:bodyPr wrap="square" rtlCol="0">
            <a:spAutoFit/>
          </a:bodyPr>
          <a:lstStyle/>
          <a:p>
            <a:pPr algn="r"/>
            <a:r>
              <a:rPr lang="en-US" sz="1100" b="1" dirty="0">
                <a:solidFill>
                  <a:schemeClr val="bg1"/>
                </a:solidFill>
                <a:latin typeface="Roboto Slab" pitchFamily="2" charset="0"/>
                <a:ea typeface="Roboto Slab" pitchFamily="2" charset="0"/>
              </a:rP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a:xfrm>
            <a:off x="9144000" y="6452575"/>
            <a:ext cx="2844800" cy="365125"/>
          </a:xfrm>
        </p:spPr>
        <p:txBody>
          <a:bodyPr/>
          <a:lstStyle>
            <a:lvl1pPr algn="r">
              <a:defRPr>
                <a:solidFill>
                  <a:schemeClr val="bg1"/>
                </a:solidFill>
              </a:defRPr>
            </a:lvl1pPr>
          </a:lstStyle>
          <a:p>
            <a:fld id="{89B539B5-AD2A-4CAB-A137-2BA90BE6C7D9}" type="datetime1">
              <a:rPr lang="en-US" smtClean="0"/>
              <a:t>3/7/2023</a:t>
            </a:fld>
            <a:endParaRPr lang="en-US" dirty="0"/>
          </a:p>
        </p:txBody>
      </p:sp>
      <p:sp>
        <p:nvSpPr>
          <p:cNvPr id="4" name="Footer Placeholder 3"/>
          <p:cNvSpPr>
            <a:spLocks noGrp="1"/>
          </p:cNvSpPr>
          <p:nvPr>
            <p:ph type="ftr" sz="quarter" idx="11"/>
          </p:nvPr>
        </p:nvSpPr>
        <p:spPr>
          <a:xfrm>
            <a:off x="1422400" y="6507502"/>
            <a:ext cx="38608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dirty="0"/>
              <a:t>Department of Fish and Wildlife</a:t>
            </a:r>
          </a:p>
        </p:txBody>
      </p:sp>
      <p:sp>
        <p:nvSpPr>
          <p:cNvPr id="9" name="Rectangle 8"/>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2"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Rockwell" panose="02060603020205020403" pitchFamily="18" charset="0"/>
              </a:rPr>
              <a:t>Department of Fish and Wildlife</a:t>
            </a:r>
          </a:p>
        </p:txBody>
      </p:sp>
      <p:sp>
        <p:nvSpPr>
          <p:cNvPr id="13" name="TextBox 12">
            <a:extLst>
              <a:ext uri="{FF2B5EF4-FFF2-40B4-BE49-F238E27FC236}">
                <a16:creationId xmlns:a16="http://schemas.microsoft.com/office/drawing/2014/main" id="{3C07C2CE-14D9-4013-90DB-9B041B929791}"/>
              </a:ext>
            </a:extLst>
          </p:cNvPr>
          <p:cNvSpPr txBox="1"/>
          <p:nvPr userDrawn="1"/>
        </p:nvSpPr>
        <p:spPr>
          <a:xfrm>
            <a:off x="11049000" y="6539240"/>
            <a:ext cx="711200" cy="261610"/>
          </a:xfrm>
          <a:prstGeom prst="rect">
            <a:avLst/>
          </a:prstGeom>
          <a:noFill/>
        </p:spPr>
        <p:txBody>
          <a:bodyPr wrap="square" rtlCol="0">
            <a:spAutoFit/>
          </a:bodyPr>
          <a:lstStyle/>
          <a:p>
            <a:pPr algn="r"/>
            <a:r>
              <a:rPr lang="en-US" sz="1100" b="1" dirty="0">
                <a:solidFill>
                  <a:schemeClr val="bg1"/>
                </a:solidFill>
                <a:latin typeface="Roboto Slab" pitchFamily="2" charset="0"/>
                <a:ea typeface="Roboto Slab" pitchFamily="2" charset="0"/>
              </a:rP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3/7/2023</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4"/>
            <a:ext cx="12192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Rockwell" panose="02060603020205020403" pitchFamily="18" charset="0"/>
                </a:rPr>
                <a:t>Department of Fish and Wildlife</a:t>
              </a:r>
            </a:p>
          </p:txBody>
        </p:sp>
      </p:grpSp>
      <p:sp>
        <p:nvSpPr>
          <p:cNvPr id="10" name="TextBox 9">
            <a:extLst>
              <a:ext uri="{FF2B5EF4-FFF2-40B4-BE49-F238E27FC236}">
                <a16:creationId xmlns:a16="http://schemas.microsoft.com/office/drawing/2014/main" id="{1A649AA5-93B8-4864-A71E-284AF92A3F8F}"/>
              </a:ext>
            </a:extLst>
          </p:cNvPr>
          <p:cNvSpPr txBox="1"/>
          <p:nvPr userDrawn="1"/>
        </p:nvSpPr>
        <p:spPr>
          <a:xfrm>
            <a:off x="11049000" y="6539240"/>
            <a:ext cx="711200" cy="261610"/>
          </a:xfrm>
          <a:prstGeom prst="rect">
            <a:avLst/>
          </a:prstGeom>
          <a:noFill/>
        </p:spPr>
        <p:txBody>
          <a:bodyPr wrap="square" rtlCol="0">
            <a:spAutoFit/>
          </a:bodyPr>
          <a:lstStyle/>
          <a:p>
            <a:pPr algn="r"/>
            <a:r>
              <a:rPr lang="en-US" sz="1100" b="1" dirty="0">
                <a:solidFill>
                  <a:schemeClr val="bg1"/>
                </a:solidFill>
                <a:latin typeface="Roboto Slab" pitchFamily="2" charset="0"/>
                <a:ea typeface="Roboto Slab" pitchFamily="2" charset="0"/>
              </a:rP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1890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17639"/>
            <a:ext cx="10972800" cy="4708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3/7/2023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gcc02.safelinks.protection.outlook.com/?url=https%3A%2F%2Fwdfw.wa.gov%2Fsites%2Fdefault%2Ffiles%2Fpublications%2F02360%2Fwdfw02360.pdf&amp;data=05%7C01%7CNeala.Kendall1%40dfw.wa.gov%7C7ccb270387b04e7a090f08db1b529111%7C11d0e217264e400a8ba057dcc127d72d%7C0%7C0%7C638133813654234875%7CUnknown%7CTWFpbGZsb3d8eyJWIjoiMC4wLjAwMDAiLCJQIjoiV2luMzIiLCJBTiI6Ik1haWwiLCJXVCI6Mn0%3D%7C3000%7C%7C%7C&amp;sdata=qoCk30Nis%2FiUz3w6%2BSEzd1s5mz1J2%2FFgPL73Y6pTF7Q%3D&amp;reserved=0" TargetMode="External"/><Relationship Id="rId2" Type="http://schemas.openxmlformats.org/officeDocument/2006/relationships/hyperlink" Target="https://stateofsalmon.wa.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Status of steelhead in Washington</a:t>
            </a:r>
          </a:p>
        </p:txBody>
      </p:sp>
      <p:sp>
        <p:nvSpPr>
          <p:cNvPr id="3" name="TextBox 2"/>
          <p:cNvSpPr txBox="1"/>
          <p:nvPr/>
        </p:nvSpPr>
        <p:spPr>
          <a:xfrm>
            <a:off x="2667000" y="3698350"/>
            <a:ext cx="6858000" cy="1569660"/>
          </a:xfrm>
          <a:prstGeom prst="rect">
            <a:avLst/>
          </a:prstGeom>
          <a:noFill/>
        </p:spPr>
        <p:txBody>
          <a:bodyPr wrap="square" rtlCol="0">
            <a:spAutoFit/>
          </a:bodyPr>
          <a:lstStyle/>
          <a:p>
            <a:pPr algn="ctr"/>
            <a:r>
              <a:rPr lang="en-US" sz="3200" dirty="0"/>
              <a:t>Neala Kendall</a:t>
            </a:r>
          </a:p>
          <a:p>
            <a:pPr algn="ctr"/>
            <a:r>
              <a:rPr lang="en-US" sz="3200" dirty="0"/>
              <a:t>Thomas Buehrens</a:t>
            </a:r>
          </a:p>
          <a:p>
            <a:pPr algn="ctr"/>
            <a:r>
              <a:rPr lang="en-US" sz="3200" dirty="0"/>
              <a:t>Dan Rawding</a:t>
            </a:r>
          </a:p>
        </p:txBody>
      </p:sp>
      <p:sp>
        <p:nvSpPr>
          <p:cNvPr id="4" name="TextBox 3">
            <a:extLst>
              <a:ext uri="{FF2B5EF4-FFF2-40B4-BE49-F238E27FC236}">
                <a16:creationId xmlns:a16="http://schemas.microsoft.com/office/drawing/2014/main" id="{4C13145F-4280-D35E-9BAA-6A9D3A5AAAD2}"/>
              </a:ext>
            </a:extLst>
          </p:cNvPr>
          <p:cNvSpPr txBox="1"/>
          <p:nvPr/>
        </p:nvSpPr>
        <p:spPr>
          <a:xfrm>
            <a:off x="838200" y="5886450"/>
            <a:ext cx="4033406" cy="830997"/>
          </a:xfrm>
          <a:prstGeom prst="rect">
            <a:avLst/>
          </a:prstGeom>
          <a:noFill/>
        </p:spPr>
        <p:txBody>
          <a:bodyPr wrap="square" rtlCol="0">
            <a:spAutoFit/>
          </a:bodyPr>
          <a:lstStyle/>
          <a:p>
            <a:pPr algn="ctr"/>
            <a:r>
              <a:rPr lang="en-US" sz="2400" dirty="0"/>
              <a:t>Steelhead Managers’ Meeting</a:t>
            </a:r>
          </a:p>
          <a:p>
            <a:pPr algn="ctr"/>
            <a:r>
              <a:rPr lang="en-US" sz="2400" dirty="0"/>
              <a:t>March 14,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228600"/>
            <a:ext cx="9372600" cy="914400"/>
          </a:xfrm>
        </p:spPr>
        <p:txBody>
          <a:bodyPr>
            <a:normAutofit fontScale="90000"/>
          </a:bodyPr>
          <a:lstStyle/>
          <a:p>
            <a:pPr algn="l"/>
            <a:r>
              <a:rPr lang="en-US" dirty="0"/>
              <a:t>Washington steelhead DPS summary     </a:t>
            </a:r>
            <a:r>
              <a:rPr lang="en-US" sz="3100" dirty="0"/>
              <a:t>(WA State of Salmon report)</a:t>
            </a:r>
            <a:endParaRPr lang="en-US" dirty="0">
              <a:solidFill>
                <a:srgbClr val="0070C0"/>
              </a:solidFill>
              <a:latin typeface="Rockwell" pitchFamily="18" charset="0"/>
            </a:endParaRPr>
          </a:p>
        </p:txBody>
      </p:sp>
      <p:sp>
        <p:nvSpPr>
          <p:cNvPr id="3" name="Content Placeholder 2">
            <a:extLst>
              <a:ext uri="{FF2B5EF4-FFF2-40B4-BE49-F238E27FC236}">
                <a16:creationId xmlns:a16="http://schemas.microsoft.com/office/drawing/2014/main" id="{F8F975D4-429B-ECE9-594F-1A597AF13645}"/>
              </a:ext>
            </a:extLst>
          </p:cNvPr>
          <p:cNvSpPr>
            <a:spLocks noGrp="1"/>
          </p:cNvSpPr>
          <p:nvPr>
            <p:ph idx="1"/>
          </p:nvPr>
        </p:nvSpPr>
        <p:spPr>
          <a:xfrm>
            <a:off x="593213" y="1428750"/>
            <a:ext cx="10989187" cy="4800601"/>
          </a:xfrm>
        </p:spPr>
        <p:txBody>
          <a:bodyPr>
            <a:normAutofit lnSpcReduction="10000"/>
          </a:bodyPr>
          <a:lstStyle/>
          <a:p>
            <a:pPr marL="571500" indent="-571500">
              <a:lnSpc>
                <a:spcPct val="120000"/>
              </a:lnSpc>
              <a:spcBef>
                <a:spcPts val="0"/>
              </a:spcBef>
              <a:spcAft>
                <a:spcPts val="1000"/>
              </a:spcAft>
              <a:buFont typeface="Arial" panose="020B0604020202020204" pitchFamily="34" charset="0"/>
              <a:buChar char="•"/>
            </a:pPr>
            <a:r>
              <a:rPr lang="en-US" sz="2400" dirty="0"/>
              <a:t>Puget Sound: “in crisis” </a:t>
            </a:r>
            <a:r>
              <a:rPr lang="en-US" sz="2000" dirty="0"/>
              <a:t>(projected future status in 5 </a:t>
            </a:r>
            <a:r>
              <a:rPr lang="en-US" sz="2000" dirty="0" err="1"/>
              <a:t>yrs</a:t>
            </a:r>
            <a:r>
              <a:rPr lang="en-US" sz="2000" dirty="0"/>
              <a:t> &lt; 25% of recovery goal) </a:t>
            </a:r>
            <a:endParaRPr lang="en-US" sz="2400" dirty="0"/>
          </a:p>
          <a:p>
            <a:pPr marL="571500" indent="-571500">
              <a:lnSpc>
                <a:spcPct val="120000"/>
              </a:lnSpc>
              <a:spcBef>
                <a:spcPts val="0"/>
              </a:spcBef>
              <a:spcAft>
                <a:spcPts val="1000"/>
              </a:spcAft>
              <a:buFont typeface="Arial" panose="020B0604020202020204" pitchFamily="34" charset="0"/>
              <a:buChar char="•"/>
            </a:pPr>
            <a:r>
              <a:rPr lang="en-US" sz="2400" dirty="0"/>
              <a:t>Snake River Basin, Middle Columbia, and Upper Columbia: not keeping pace </a:t>
            </a:r>
            <a:r>
              <a:rPr lang="en-US" sz="2000" dirty="0"/>
              <a:t>(future status &gt; 25% of recovery goal &amp; current status &lt; 50% of recovery goal) </a:t>
            </a:r>
          </a:p>
          <a:p>
            <a:pPr marL="937260" lvl="1" indent="-571500">
              <a:lnSpc>
                <a:spcPct val="120000"/>
              </a:lnSpc>
              <a:spcBef>
                <a:spcPts val="0"/>
              </a:spcBef>
              <a:spcAft>
                <a:spcPts val="1000"/>
              </a:spcAft>
              <a:buFont typeface="Arial" panose="020B0604020202020204" pitchFamily="34" charset="0"/>
              <a:buChar char="•"/>
            </a:pPr>
            <a:r>
              <a:rPr lang="en-US" sz="1800" dirty="0"/>
              <a:t>Snake River Basin shifted from “making progress” to “not keeping pace” from 2020 to 2022</a:t>
            </a:r>
          </a:p>
          <a:p>
            <a:pPr marL="937260" lvl="1" indent="-571500">
              <a:lnSpc>
                <a:spcPct val="120000"/>
              </a:lnSpc>
              <a:spcBef>
                <a:spcPts val="0"/>
              </a:spcBef>
              <a:spcAft>
                <a:spcPts val="1000"/>
              </a:spcAft>
              <a:buFont typeface="Arial" panose="020B0604020202020204" pitchFamily="34" charset="0"/>
              <a:buChar char="•"/>
            </a:pPr>
            <a:r>
              <a:rPr lang="en-US" sz="1800" dirty="0">
                <a:solidFill>
                  <a:schemeClr val="accent6">
                    <a:lumMod val="75000"/>
                  </a:schemeClr>
                </a:solidFill>
              </a:rPr>
              <a:t>NOAA: Upper Columbia at high extinction risk; other ESA-listed DPSs at moderate risk</a:t>
            </a:r>
          </a:p>
          <a:p>
            <a:pPr marL="571500" indent="-571500">
              <a:lnSpc>
                <a:spcPct val="120000"/>
              </a:lnSpc>
              <a:spcBef>
                <a:spcPts val="0"/>
              </a:spcBef>
              <a:spcAft>
                <a:spcPts val="1000"/>
              </a:spcAft>
              <a:buFont typeface="Arial" panose="020B0604020202020204" pitchFamily="34" charset="0"/>
              <a:buChar char="•"/>
            </a:pPr>
            <a:r>
              <a:rPr lang="en-US" sz="2400" dirty="0"/>
              <a:t>Lower Columbia: making progress </a:t>
            </a:r>
            <a:r>
              <a:rPr lang="en-US" sz="2000" dirty="0"/>
              <a:t>(future status&lt; 50% of recovery goal &amp; current status &lt; 100% of recovery goal) </a:t>
            </a:r>
            <a:endParaRPr lang="en-US" sz="2400" dirty="0"/>
          </a:p>
          <a:p>
            <a:pPr marL="571500" indent="-571500">
              <a:lnSpc>
                <a:spcPct val="120000"/>
              </a:lnSpc>
              <a:spcBef>
                <a:spcPts val="0"/>
              </a:spcBef>
              <a:spcAft>
                <a:spcPts val="1000"/>
              </a:spcAft>
              <a:buFont typeface="Arial" panose="020B0604020202020204" pitchFamily="34" charset="0"/>
              <a:buChar char="•"/>
            </a:pPr>
            <a:r>
              <a:rPr lang="en-US" sz="2400" dirty="0"/>
              <a:t>Olympic Peninsula: Not current ESA listed.  Recently petitioned to be listed; NOAA is exploring.</a:t>
            </a:r>
          </a:p>
          <a:p>
            <a:pPr marL="571500" indent="-571500">
              <a:lnSpc>
                <a:spcPct val="120000"/>
              </a:lnSpc>
              <a:spcBef>
                <a:spcPts val="0"/>
              </a:spcBef>
              <a:spcAft>
                <a:spcPts val="1000"/>
              </a:spcAft>
              <a:buFont typeface="Arial" panose="020B0604020202020204" pitchFamily="34" charset="0"/>
              <a:buChar char="•"/>
            </a:pPr>
            <a:r>
              <a:rPr lang="en-US" sz="2400" dirty="0"/>
              <a:t>Southwest Washington: Not ESA listed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228600"/>
            <a:ext cx="9372600" cy="914400"/>
          </a:xfrm>
        </p:spPr>
        <p:txBody>
          <a:bodyPr>
            <a:normAutofit/>
          </a:bodyPr>
          <a:lstStyle/>
          <a:p>
            <a:pPr algn="l"/>
            <a:r>
              <a:rPr lang="en-US" dirty="0"/>
              <a:t>Factors related to current status</a:t>
            </a:r>
            <a:endParaRPr lang="en-US" dirty="0">
              <a:solidFill>
                <a:srgbClr val="0070C0"/>
              </a:solidFill>
              <a:latin typeface="Rockwell" pitchFamily="18" charset="0"/>
            </a:endParaRPr>
          </a:p>
        </p:txBody>
      </p:sp>
      <p:sp>
        <p:nvSpPr>
          <p:cNvPr id="3" name="Content Placeholder 2">
            <a:extLst>
              <a:ext uri="{FF2B5EF4-FFF2-40B4-BE49-F238E27FC236}">
                <a16:creationId xmlns:a16="http://schemas.microsoft.com/office/drawing/2014/main" id="{F8F975D4-429B-ECE9-594F-1A597AF13645}"/>
              </a:ext>
            </a:extLst>
          </p:cNvPr>
          <p:cNvSpPr>
            <a:spLocks noGrp="1"/>
          </p:cNvSpPr>
          <p:nvPr>
            <p:ph idx="1"/>
          </p:nvPr>
        </p:nvSpPr>
        <p:spPr>
          <a:xfrm>
            <a:off x="601406" y="1257300"/>
            <a:ext cx="10989187" cy="4800601"/>
          </a:xfrm>
        </p:spPr>
        <p:txBody>
          <a:bodyPr>
            <a:normAutofit fontScale="92500"/>
          </a:bodyPr>
          <a:lstStyle/>
          <a:p>
            <a:pPr marL="342900" marR="0" lvl="0" indent="-342900">
              <a:lnSpc>
                <a:spcPct val="118000"/>
              </a:lnSpc>
              <a:spcBef>
                <a:spcPts val="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Habitat</a:t>
            </a:r>
            <a:endParaRPr lang="en-US" sz="1800" dirty="0">
              <a:effectLst/>
              <a:latin typeface="Calibri" panose="020F0502020204030204" pitchFamily="34" charset="0"/>
              <a:ea typeface="Calibri" panose="020F0502020204030204" pitchFamily="34" charset="0"/>
            </a:endParaRPr>
          </a:p>
          <a:p>
            <a:pPr marL="742950" marR="0" lvl="1" indent="-285750">
              <a:lnSpc>
                <a:spcPct val="118000"/>
              </a:lnSpc>
              <a:spcBef>
                <a:spcPts val="0"/>
              </a:spcBef>
              <a:spcAft>
                <a:spcPts val="300"/>
              </a:spcAft>
              <a:buFont typeface="Courier New" panose="02070309020205020404" pitchFamily="49" charset="0"/>
              <a:buChar char="o"/>
            </a:pPr>
            <a:r>
              <a:rPr lang="en-US" sz="1500" u="sng" dirty="0">
                <a:effectLst/>
                <a:latin typeface="Calibri" panose="020F0502020204030204" pitchFamily="34" charset="0"/>
                <a:ea typeface="Times New Roman" panose="02020603050405020304" pitchFamily="18" charset="0"/>
              </a:rPr>
              <a:t>Freshwater habitat</a:t>
            </a:r>
            <a:r>
              <a:rPr lang="en-US" sz="1500" dirty="0">
                <a:effectLst/>
                <a:latin typeface="Calibri" panose="020F0502020204030204" pitchFamily="34" charset="0"/>
                <a:ea typeface="Times New Roman" panose="02020603050405020304" pitchFamily="18" charset="0"/>
              </a:rPr>
              <a:t>: degradation is ubiquitous. Particularly acute in heavily developed and agricultural areas where land use changes are most pronounced. Olympic Peninsula DPS has neither type of land use conversion and highest proportion of conserved habitat.</a:t>
            </a:r>
            <a:endParaRPr lang="en-US" sz="1500" dirty="0">
              <a:effectLst/>
              <a:latin typeface="Calibri" panose="020F0502020204030204" pitchFamily="34" charset="0"/>
              <a:ea typeface="Calibri" panose="020F0502020204030204" pitchFamily="34" charset="0"/>
            </a:endParaRPr>
          </a:p>
          <a:p>
            <a:pPr marL="742950" marR="0" lvl="1" indent="-285750">
              <a:lnSpc>
                <a:spcPct val="118000"/>
              </a:lnSpc>
              <a:spcBef>
                <a:spcPts val="0"/>
              </a:spcBef>
              <a:spcAft>
                <a:spcPts val="300"/>
              </a:spcAft>
              <a:buFont typeface="Courier New" panose="02070309020205020404" pitchFamily="49" charset="0"/>
              <a:buChar char="o"/>
            </a:pPr>
            <a:r>
              <a:rPr lang="en-US" sz="1500" u="sng" dirty="0">
                <a:effectLst/>
                <a:latin typeface="Calibri" panose="020F0502020204030204" pitchFamily="34" charset="0"/>
                <a:ea typeface="Times New Roman" panose="02020603050405020304" pitchFamily="18" charset="0"/>
              </a:rPr>
              <a:t>Ocean habitat</a:t>
            </a:r>
            <a:r>
              <a:rPr lang="en-US" sz="1500" dirty="0">
                <a:effectLst/>
                <a:latin typeface="Calibri" panose="020F0502020204030204" pitchFamily="34" charset="0"/>
                <a:ea typeface="Times New Roman" panose="02020603050405020304" pitchFamily="18" charset="0"/>
              </a:rPr>
              <a:t>: clear evidence of persistent multidecadal declines in marine survival as well as </a:t>
            </a:r>
            <a:r>
              <a:rPr lang="en-US" sz="1500" dirty="0" err="1">
                <a:effectLst/>
                <a:latin typeface="Calibri" panose="020F0502020204030204" pitchFamily="34" charset="0"/>
                <a:ea typeface="Times New Roman" panose="02020603050405020304" pitchFamily="18" charset="0"/>
              </a:rPr>
              <a:t>kelt</a:t>
            </a:r>
            <a:r>
              <a:rPr lang="en-US" sz="1500" dirty="0">
                <a:effectLst/>
                <a:latin typeface="Calibri" panose="020F0502020204030204" pitchFamily="34" charset="0"/>
                <a:ea typeface="Times New Roman" panose="02020603050405020304" pitchFamily="18" charset="0"/>
              </a:rPr>
              <a:t> survival</a:t>
            </a:r>
            <a:endParaRPr lang="en-US" sz="1500" dirty="0">
              <a:effectLst/>
              <a:latin typeface="Calibri" panose="020F0502020204030204" pitchFamily="34" charset="0"/>
              <a:ea typeface="Calibri" panose="020F0502020204030204" pitchFamily="34" charset="0"/>
            </a:endParaRPr>
          </a:p>
          <a:p>
            <a:pPr marL="342900" marR="0" lvl="0" indent="-342900">
              <a:lnSpc>
                <a:spcPct val="118000"/>
              </a:lnSpc>
              <a:spcBef>
                <a:spcPts val="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Hydropower</a:t>
            </a:r>
            <a:endParaRPr lang="en-US" sz="1800" dirty="0">
              <a:effectLst/>
              <a:latin typeface="Calibri" panose="020F0502020204030204" pitchFamily="34" charset="0"/>
              <a:ea typeface="Calibri" panose="020F0502020204030204" pitchFamily="34" charset="0"/>
            </a:endParaRPr>
          </a:p>
          <a:p>
            <a:pPr marL="742950" marR="0" lvl="1" indent="-285750">
              <a:lnSpc>
                <a:spcPct val="118000"/>
              </a:lnSpc>
              <a:spcBef>
                <a:spcPts val="0"/>
              </a:spcBef>
              <a:spcAft>
                <a:spcPts val="300"/>
              </a:spcAft>
              <a:buFont typeface="Courier New" panose="02070309020205020404" pitchFamily="49" charset="0"/>
              <a:buChar char="o"/>
            </a:pPr>
            <a:r>
              <a:rPr lang="en-US" sz="1500" dirty="0">
                <a:latin typeface="Calibri" panose="020F0502020204030204" pitchFamily="34" charset="0"/>
                <a:ea typeface="Times New Roman" panose="02020603050405020304" pitchFamily="18" charset="0"/>
              </a:rPr>
              <a:t>Pronounced for </a:t>
            </a:r>
            <a:r>
              <a:rPr lang="en-US" sz="1500" dirty="0">
                <a:effectLst/>
                <a:latin typeface="Calibri" panose="020F0502020204030204" pitchFamily="34" charset="0"/>
                <a:ea typeface="Times New Roman" panose="02020603050405020304" pitchFamily="18" charset="0"/>
              </a:rPr>
              <a:t>interior Columbia (Columbia hydropower system), Puget Sound and Lower Columbia (numerous high head dams that either block passage or have trap and haul that doesn’t meet federal standards)</a:t>
            </a:r>
            <a:endParaRPr lang="en-US" sz="1500" dirty="0">
              <a:effectLst/>
              <a:latin typeface="Calibri" panose="020F0502020204030204" pitchFamily="34" charset="0"/>
              <a:ea typeface="Calibri" panose="020F0502020204030204" pitchFamily="34" charset="0"/>
            </a:endParaRPr>
          </a:p>
          <a:p>
            <a:pPr marL="342900" marR="0" lvl="0" indent="-342900">
              <a:lnSpc>
                <a:spcPct val="118000"/>
              </a:lnSpc>
              <a:spcBef>
                <a:spcPts val="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Hatcheries</a:t>
            </a:r>
            <a:endParaRPr lang="en-US" sz="1800" dirty="0">
              <a:effectLst/>
              <a:latin typeface="Calibri" panose="020F0502020204030204" pitchFamily="34" charset="0"/>
              <a:ea typeface="Calibri" panose="020F0502020204030204" pitchFamily="34" charset="0"/>
            </a:endParaRPr>
          </a:p>
          <a:p>
            <a:pPr marL="742950" marR="0" lvl="1" indent="-285750">
              <a:lnSpc>
                <a:spcPct val="118000"/>
              </a:lnSpc>
              <a:spcBef>
                <a:spcPts val="0"/>
              </a:spcBef>
              <a:spcAft>
                <a:spcPts val="300"/>
              </a:spcAft>
              <a:buFont typeface="Courier New" panose="02070309020205020404" pitchFamily="49" charset="0"/>
              <a:buChar char="o"/>
            </a:pPr>
            <a:r>
              <a:rPr lang="en-US" sz="1500" dirty="0">
                <a:effectLst/>
                <a:latin typeface="Calibri" panose="020F0502020204030204" pitchFamily="34" charset="0"/>
                <a:ea typeface="Times New Roman" panose="02020603050405020304" pitchFamily="18" charset="0"/>
              </a:rPr>
              <a:t>Identified as a threat during listings. Have undergone major reforms to reduce impacts in Puget Sound and Lower Columbia, with smaller changes in Upper Columbia and Snake. Less reform actions for unlisted DPSs so far.</a:t>
            </a:r>
            <a:endParaRPr lang="en-US" sz="1500" dirty="0">
              <a:effectLst/>
              <a:latin typeface="Calibri" panose="020F0502020204030204" pitchFamily="34" charset="0"/>
              <a:ea typeface="Calibri" panose="020F0502020204030204" pitchFamily="34" charset="0"/>
            </a:endParaRPr>
          </a:p>
          <a:p>
            <a:pPr marL="342900" marR="0" lvl="0" indent="-342900">
              <a:lnSpc>
                <a:spcPct val="118000"/>
              </a:lnSpc>
              <a:spcBef>
                <a:spcPts val="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Harvest</a:t>
            </a:r>
            <a:endParaRPr lang="en-US" sz="1800" dirty="0">
              <a:effectLst/>
              <a:latin typeface="Calibri" panose="020F0502020204030204" pitchFamily="34" charset="0"/>
              <a:ea typeface="Calibri" panose="020F0502020204030204" pitchFamily="34" charset="0"/>
            </a:endParaRPr>
          </a:p>
          <a:p>
            <a:pPr marL="742950" marR="0" lvl="1" indent="-285750">
              <a:lnSpc>
                <a:spcPct val="118000"/>
              </a:lnSpc>
              <a:spcBef>
                <a:spcPts val="0"/>
              </a:spcBef>
              <a:spcAft>
                <a:spcPts val="300"/>
              </a:spcAft>
              <a:buFont typeface="Courier New" panose="02070309020205020404" pitchFamily="49" charset="0"/>
              <a:buChar char="o"/>
            </a:pPr>
            <a:r>
              <a:rPr lang="en-US" sz="1500" dirty="0">
                <a:effectLst/>
                <a:latin typeface="Calibri" panose="020F0502020204030204" pitchFamily="34" charset="0"/>
                <a:ea typeface="Times New Roman" panose="02020603050405020304" pitchFamily="18" charset="0"/>
              </a:rPr>
              <a:t>Sport retention: ended statewide in 201</a:t>
            </a:r>
            <a:r>
              <a:rPr lang="en-US" sz="1500" dirty="0">
                <a:effectLst/>
                <a:highlight>
                  <a:srgbClr val="FF0000"/>
                </a:highlight>
                <a:latin typeface="Calibri" panose="020F0502020204030204" pitchFamily="34" charset="0"/>
                <a:ea typeface="Times New Roman" panose="02020603050405020304" pitchFamily="18" charset="0"/>
              </a:rPr>
              <a:t>X</a:t>
            </a:r>
            <a:r>
              <a:rPr lang="en-US" sz="1500" dirty="0">
                <a:effectLst/>
                <a:latin typeface="Calibri" panose="020F0502020204030204" pitchFamily="34" charset="0"/>
                <a:ea typeface="Times New Roman" panose="02020603050405020304" pitchFamily="18" charset="0"/>
              </a:rPr>
              <a:t>. All listed populations require federal permits to operate sport fisheries, non-retention impacts are monitored and are held to very low exploitation rate (e.g., 1-10% depending on population and year).</a:t>
            </a:r>
            <a:endParaRPr lang="en-US" sz="1500" dirty="0">
              <a:effectLst/>
              <a:latin typeface="Calibri" panose="020F0502020204030204" pitchFamily="34" charset="0"/>
              <a:ea typeface="Calibri" panose="020F0502020204030204" pitchFamily="34" charset="0"/>
            </a:endParaRPr>
          </a:p>
          <a:p>
            <a:pPr marL="742950" marR="0" lvl="1" indent="-285750">
              <a:lnSpc>
                <a:spcPct val="118000"/>
              </a:lnSpc>
              <a:spcBef>
                <a:spcPts val="0"/>
              </a:spcBef>
              <a:spcAft>
                <a:spcPts val="300"/>
              </a:spcAft>
              <a:buFont typeface="Courier New" panose="02070309020205020404" pitchFamily="49" charset="0"/>
              <a:buChar char="o"/>
            </a:pPr>
            <a:r>
              <a:rPr lang="en-US" sz="1500" dirty="0">
                <a:effectLst/>
                <a:latin typeface="Calibri" panose="020F0502020204030204" pitchFamily="34" charset="0"/>
                <a:ea typeface="Times New Roman" panose="02020603050405020304" pitchFamily="18" charset="0"/>
              </a:rPr>
              <a:t>Non-tribal commercial: closed for many decades</a:t>
            </a:r>
            <a:endParaRPr lang="en-US" sz="1500" dirty="0">
              <a:effectLst/>
              <a:latin typeface="Calibri" panose="020F0502020204030204" pitchFamily="34" charset="0"/>
              <a:ea typeface="Calibri" panose="020F0502020204030204" pitchFamily="34" charset="0"/>
            </a:endParaRPr>
          </a:p>
          <a:p>
            <a:pPr marL="742950" marR="0" lvl="1" indent="-285750">
              <a:lnSpc>
                <a:spcPct val="118000"/>
              </a:lnSpc>
              <a:spcBef>
                <a:spcPts val="0"/>
              </a:spcBef>
              <a:spcAft>
                <a:spcPts val="300"/>
              </a:spcAft>
              <a:buFont typeface="Courier New" panose="02070309020205020404" pitchFamily="49" charset="0"/>
              <a:buChar char="o"/>
            </a:pPr>
            <a:r>
              <a:rPr lang="en-US" sz="1500" dirty="0">
                <a:effectLst/>
                <a:latin typeface="Calibri" panose="020F0502020204030204" pitchFamily="34" charset="0"/>
                <a:ea typeface="Times New Roman" panose="02020603050405020304" pitchFamily="18" charset="0"/>
              </a:rPr>
              <a:t>Tribal</a:t>
            </a:r>
            <a:r>
              <a:rPr lang="en-US" sz="1500" dirty="0">
                <a:latin typeface="Calibri" panose="020F0502020204030204" pitchFamily="34" charset="0"/>
                <a:ea typeface="Times New Roman" panose="02020603050405020304" pitchFamily="18" charset="0"/>
              </a:rPr>
              <a:t>:</a:t>
            </a:r>
            <a:r>
              <a:rPr lang="en-US" sz="1500" dirty="0">
                <a:effectLst/>
                <a:latin typeface="Calibri" panose="020F0502020204030204" pitchFamily="34" charset="0"/>
                <a:ea typeface="Times New Roman" panose="02020603050405020304" pitchFamily="18" charset="0"/>
              </a:rPr>
              <a:t> greatly curtailed in Puget Sound and Columbia Basin tributaries. Mainstem Columbia ~5-15% for summer runs. Olympic peninsula and SW Washington ~0-30% depending on river.</a:t>
            </a:r>
            <a:endParaRPr lang="en-US" sz="1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5485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A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503553"/>
            <a:ext cx="8229600" cy="868362"/>
          </a:xfrm>
        </p:spPr>
        <p:txBody>
          <a:bodyPr/>
          <a:lstStyle/>
          <a:p>
            <a:pPr algn="ctr"/>
            <a:r>
              <a:rPr lang="en-US" dirty="0">
                <a:solidFill>
                  <a:schemeClr val="bg1"/>
                </a:solidFill>
              </a:rPr>
              <a:t>Questions?</a:t>
            </a:r>
          </a:p>
        </p:txBody>
      </p:sp>
      <p:sp>
        <p:nvSpPr>
          <p:cNvPr id="5" name="TextBox 4"/>
          <p:cNvSpPr txBox="1"/>
          <p:nvPr/>
        </p:nvSpPr>
        <p:spPr>
          <a:xfrm>
            <a:off x="2038350" y="1828800"/>
            <a:ext cx="8115300" cy="3477875"/>
          </a:xfrm>
          <a:prstGeom prst="rect">
            <a:avLst/>
          </a:prstGeom>
          <a:noFill/>
        </p:spPr>
        <p:txBody>
          <a:bodyPr wrap="square" rtlCol="0">
            <a:spAutoFit/>
          </a:bodyPr>
          <a:lstStyle/>
          <a:p>
            <a:pPr marL="0" indent="0" algn="ctr">
              <a:buNone/>
            </a:pPr>
            <a:r>
              <a:rPr lang="en-US" sz="4000" dirty="0"/>
              <a:t>State of Salmon in Watershed, 2022 </a:t>
            </a:r>
          </a:p>
          <a:p>
            <a:pPr marL="0" indent="0" algn="ctr">
              <a:buNone/>
            </a:pPr>
            <a:r>
              <a:rPr lang="en-US" sz="4000" dirty="0">
                <a:hlinkClick r:id="rId2"/>
              </a:rPr>
              <a:t>https://stateofsalmon.wa.gov/</a:t>
            </a:r>
            <a:endParaRPr lang="en-US" sz="4000" dirty="0"/>
          </a:p>
          <a:p>
            <a:pPr algn="ctr"/>
            <a:endParaRPr lang="en-US" sz="4000" dirty="0"/>
          </a:p>
          <a:p>
            <a:pPr algn="ctr"/>
            <a:r>
              <a:rPr lang="en-US" sz="4000" dirty="0"/>
              <a:t>Coastal Washington steelhead information</a:t>
            </a:r>
          </a:p>
          <a:p>
            <a:pPr algn="ctr"/>
            <a:r>
              <a:rPr lang="en-US" sz="2000" u="sng" dirty="0">
                <a:solidFill>
                  <a:srgbClr val="0563C1"/>
                </a:solidFill>
                <a:ea typeface="Calibri" panose="020F0502020204030204" pitchFamily="34" charset="0"/>
                <a:hlinkClick r:id="rId3"/>
              </a:rPr>
              <a:t>https://wdfw.wa.gov/sites/default/files/publications/02360/wdfw02360.pdf</a:t>
            </a:r>
            <a:endParaRPr lang="en-US" sz="2000" dirty="0">
              <a:ea typeface="Calibri" panose="020F0502020204030204" pitchFamily="34" charset="0"/>
            </a:endParaRPr>
          </a:p>
        </p:txBody>
      </p:sp>
    </p:spTree>
    <p:extLst>
      <p:ext uri="{BB962C8B-B14F-4D97-AF65-F5344CB8AC3E}">
        <p14:creationId xmlns:p14="http://schemas.microsoft.com/office/powerpoint/2010/main" val="19074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3206E8A-CBAD-B773-FF82-66C67F00156C}"/>
              </a:ext>
            </a:extLst>
          </p:cNvPr>
          <p:cNvSpPr>
            <a:spLocks noGrp="1"/>
          </p:cNvSpPr>
          <p:nvPr>
            <p:ph type="title"/>
          </p:nvPr>
        </p:nvSpPr>
        <p:spPr>
          <a:xfrm>
            <a:off x="795482" y="205583"/>
            <a:ext cx="10515600" cy="765968"/>
          </a:xfrm>
        </p:spPr>
        <p:txBody>
          <a:bodyPr>
            <a:normAutofit/>
          </a:bodyPr>
          <a:lstStyle/>
          <a:p>
            <a:r>
              <a:rPr lang="en-US" sz="4400" cap="none" dirty="0"/>
              <a:t>Steelhead DPSs</a:t>
            </a:r>
          </a:p>
        </p:txBody>
      </p:sp>
      <p:pic>
        <p:nvPicPr>
          <p:cNvPr id="5" name="Picture 4">
            <a:extLst>
              <a:ext uri="{FF2B5EF4-FFF2-40B4-BE49-F238E27FC236}">
                <a16:creationId xmlns:a16="http://schemas.microsoft.com/office/drawing/2014/main" id="{3987BE0E-F0C7-DEC4-5C14-74AA3391649E}"/>
              </a:ext>
            </a:extLst>
          </p:cNvPr>
          <p:cNvPicPr>
            <a:picLocks noChangeAspect="1"/>
          </p:cNvPicPr>
          <p:nvPr/>
        </p:nvPicPr>
        <p:blipFill>
          <a:blip r:embed="rId2"/>
          <a:stretch>
            <a:fillRect/>
          </a:stretch>
        </p:blipFill>
        <p:spPr>
          <a:xfrm>
            <a:off x="2985676" y="970713"/>
            <a:ext cx="8971293" cy="5772987"/>
          </a:xfrm>
          <a:prstGeom prst="rect">
            <a:avLst/>
          </a:prstGeom>
        </p:spPr>
      </p:pic>
      <p:sp>
        <p:nvSpPr>
          <p:cNvPr id="10" name="Multiplication Sign 9">
            <a:extLst>
              <a:ext uri="{FF2B5EF4-FFF2-40B4-BE49-F238E27FC236}">
                <a16:creationId xmlns:a16="http://schemas.microsoft.com/office/drawing/2014/main" id="{31B89268-6602-9D91-3050-0DB2C29BD963}"/>
              </a:ext>
            </a:extLst>
          </p:cNvPr>
          <p:cNvSpPr/>
          <p:nvPr/>
        </p:nvSpPr>
        <p:spPr>
          <a:xfrm>
            <a:off x="8529226" y="1219327"/>
            <a:ext cx="3543300" cy="2546020"/>
          </a:xfrm>
          <a:prstGeom prst="mathMultipl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90FFA7A-C7FE-9F33-DD5D-F5DE85EA0CB7}"/>
              </a:ext>
            </a:extLst>
          </p:cNvPr>
          <p:cNvSpPr txBox="1"/>
          <p:nvPr/>
        </p:nvSpPr>
        <p:spPr>
          <a:xfrm>
            <a:off x="9460282" y="2321379"/>
            <a:ext cx="1717850" cy="461665"/>
          </a:xfrm>
          <a:prstGeom prst="rect">
            <a:avLst/>
          </a:prstGeom>
          <a:noFill/>
        </p:spPr>
        <p:txBody>
          <a:bodyPr wrap="square" rtlCol="0">
            <a:spAutoFit/>
          </a:bodyPr>
          <a:lstStyle/>
          <a:p>
            <a:pPr algn="ctr"/>
            <a:r>
              <a:rPr lang="en-US" sz="1200" dirty="0"/>
              <a:t>Blocked Habitat </a:t>
            </a:r>
          </a:p>
          <a:p>
            <a:pPr algn="ctr"/>
            <a:r>
              <a:rPr lang="en-US" sz="1200" dirty="0"/>
              <a:t>Upper Columbia DPS</a:t>
            </a:r>
          </a:p>
        </p:txBody>
      </p:sp>
      <p:sp>
        <p:nvSpPr>
          <p:cNvPr id="24" name="TextBox 23">
            <a:extLst>
              <a:ext uri="{FF2B5EF4-FFF2-40B4-BE49-F238E27FC236}">
                <a16:creationId xmlns:a16="http://schemas.microsoft.com/office/drawing/2014/main" id="{DA279F90-F2B8-B1CF-927D-354AB4FA6C50}"/>
              </a:ext>
            </a:extLst>
          </p:cNvPr>
          <p:cNvSpPr txBox="1"/>
          <p:nvPr/>
        </p:nvSpPr>
        <p:spPr>
          <a:xfrm>
            <a:off x="60231" y="1137273"/>
            <a:ext cx="2835369"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7 DPSs</a:t>
            </a:r>
          </a:p>
          <a:p>
            <a:pPr marL="742950" lvl="1" indent="-285750">
              <a:buFont typeface="Arial" panose="020B0604020202020204" pitchFamily="34" charset="0"/>
              <a:buChar char="•"/>
            </a:pPr>
            <a:r>
              <a:rPr lang="en-US" dirty="0">
                <a:solidFill>
                  <a:schemeClr val="bg1"/>
                </a:solidFill>
              </a:rPr>
              <a:t>5 Listed </a:t>
            </a:r>
          </a:p>
          <a:p>
            <a:pPr marL="742950" lvl="1" indent="-285750">
              <a:buFont typeface="Arial" panose="020B0604020202020204" pitchFamily="34" charset="0"/>
              <a:buChar char="•"/>
            </a:pPr>
            <a:r>
              <a:rPr lang="en-US" dirty="0">
                <a:solidFill>
                  <a:schemeClr val="bg1"/>
                </a:solidFill>
              </a:rPr>
              <a:t>2 Not</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3 interior Columbia DPSs are summer run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4 DPSs western DPSs have both summer and winter steelhead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Olympic Peninsula DPS petitioned for listing August 2022; under consideration by NOAA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5350" y="75732"/>
            <a:ext cx="9315450" cy="914400"/>
          </a:xfrm>
        </p:spPr>
        <p:txBody>
          <a:bodyPr/>
          <a:lstStyle/>
          <a:p>
            <a:pPr algn="l"/>
            <a:r>
              <a:rPr lang="en-US" dirty="0"/>
              <a:t>Snake River Basin</a:t>
            </a:r>
          </a:p>
        </p:txBody>
      </p:sp>
      <p:sp>
        <p:nvSpPr>
          <p:cNvPr id="5" name="TextBox 4">
            <a:extLst>
              <a:ext uri="{FF2B5EF4-FFF2-40B4-BE49-F238E27FC236}">
                <a16:creationId xmlns:a16="http://schemas.microsoft.com/office/drawing/2014/main" id="{C01D7893-12E8-9C90-6684-37CE0AA79FC9}"/>
              </a:ext>
            </a:extLst>
          </p:cNvPr>
          <p:cNvSpPr txBox="1"/>
          <p:nvPr/>
        </p:nvSpPr>
        <p:spPr>
          <a:xfrm>
            <a:off x="513484" y="990132"/>
            <a:ext cx="11165032" cy="129586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Listed as threatened under the ESA.</a:t>
            </a:r>
          </a:p>
          <a:p>
            <a:pPr marL="285750" indent="-285750">
              <a:lnSpc>
                <a:spcPct val="110000"/>
              </a:lnSpc>
              <a:buFont typeface="Arial" panose="020B0604020202020204" pitchFamily="34" charset="0"/>
              <a:buChar char="•"/>
            </a:pPr>
            <a:r>
              <a:rPr lang="en-US" dirty="0"/>
              <a:t>Most populations in Oregon or Idaho.</a:t>
            </a:r>
          </a:p>
          <a:p>
            <a:pPr marL="285750" indent="-285750">
              <a:lnSpc>
                <a:spcPct val="110000"/>
              </a:lnSpc>
              <a:buFont typeface="Arial" panose="020B0604020202020204" pitchFamily="34" charset="0"/>
              <a:buChar char="•"/>
            </a:pPr>
            <a:r>
              <a:rPr lang="en-US" dirty="0"/>
              <a:t>NOAA 2022 Biological Viability Assessment Update: Overall viability remains at “moderate” risk of extinction.</a:t>
            </a:r>
          </a:p>
          <a:p>
            <a:pPr marL="285750" indent="-285750">
              <a:lnSpc>
                <a:spcPct val="110000"/>
              </a:lnSpc>
              <a:buFont typeface="Arial" panose="020B0604020202020204" pitchFamily="34" charset="0"/>
              <a:buChar char="•"/>
            </a:pPr>
            <a:r>
              <a:rPr lang="en-US" dirty="0"/>
              <a:t>WDFW State of Salmon abundance status and trends:</a:t>
            </a:r>
          </a:p>
        </p:txBody>
      </p:sp>
      <p:pic>
        <p:nvPicPr>
          <p:cNvPr id="3" name="Picture 2">
            <a:extLst>
              <a:ext uri="{FF2B5EF4-FFF2-40B4-BE49-F238E27FC236}">
                <a16:creationId xmlns:a16="http://schemas.microsoft.com/office/drawing/2014/main" id="{3F41B1F9-D3A8-C96D-2A2F-AEE9663C051D}"/>
              </a:ext>
            </a:extLst>
          </p:cNvPr>
          <p:cNvPicPr>
            <a:picLocks noChangeAspect="1"/>
          </p:cNvPicPr>
          <p:nvPr/>
        </p:nvPicPr>
        <p:blipFill rotWithShape="1">
          <a:blip r:embed="rId2"/>
          <a:srcRect t="4180"/>
          <a:stretch/>
        </p:blipFill>
        <p:spPr>
          <a:xfrm>
            <a:off x="2363445" y="2464920"/>
            <a:ext cx="4241541" cy="3840480"/>
          </a:xfrm>
          <a:prstGeom prst="rect">
            <a:avLst/>
          </a:prstGeom>
        </p:spPr>
      </p:pic>
      <p:grpSp>
        <p:nvGrpSpPr>
          <p:cNvPr id="9" name="Group 8">
            <a:extLst>
              <a:ext uri="{FF2B5EF4-FFF2-40B4-BE49-F238E27FC236}">
                <a16:creationId xmlns:a16="http://schemas.microsoft.com/office/drawing/2014/main" id="{C5AA0BB8-1121-5591-B71F-66930B123B8D}"/>
              </a:ext>
            </a:extLst>
          </p:cNvPr>
          <p:cNvGrpSpPr/>
          <p:nvPr/>
        </p:nvGrpSpPr>
        <p:grpSpPr>
          <a:xfrm>
            <a:off x="6604986" y="2412048"/>
            <a:ext cx="3196710" cy="3922776"/>
            <a:chOff x="6632020" y="2686050"/>
            <a:chExt cx="3196710" cy="3561882"/>
          </a:xfrm>
        </p:grpSpPr>
        <p:pic>
          <p:nvPicPr>
            <p:cNvPr id="6" name="Picture 5">
              <a:extLst>
                <a:ext uri="{FF2B5EF4-FFF2-40B4-BE49-F238E27FC236}">
                  <a16:creationId xmlns:a16="http://schemas.microsoft.com/office/drawing/2014/main" id="{E30EE46E-42AF-6677-0714-E1F844C01409}"/>
                </a:ext>
              </a:extLst>
            </p:cNvPr>
            <p:cNvPicPr>
              <a:picLocks noChangeAspect="1"/>
            </p:cNvPicPr>
            <p:nvPr/>
          </p:nvPicPr>
          <p:blipFill rotWithShape="1">
            <a:blip r:embed="rId3"/>
            <a:srcRect l="21957" t="4180"/>
            <a:stretch/>
          </p:blipFill>
          <p:spPr>
            <a:xfrm>
              <a:off x="6781800" y="2743199"/>
              <a:ext cx="3046930" cy="3504733"/>
            </a:xfrm>
            <a:prstGeom prst="rect">
              <a:avLst/>
            </a:prstGeom>
          </p:spPr>
        </p:pic>
        <p:sp>
          <p:nvSpPr>
            <p:cNvPr id="8" name="Rectangle 7">
              <a:extLst>
                <a:ext uri="{FF2B5EF4-FFF2-40B4-BE49-F238E27FC236}">
                  <a16:creationId xmlns:a16="http://schemas.microsoft.com/office/drawing/2014/main" id="{89757252-74C3-7B95-AAC2-DFA9929D1E6F}"/>
                </a:ext>
              </a:extLst>
            </p:cNvPr>
            <p:cNvSpPr/>
            <p:nvPr/>
          </p:nvSpPr>
          <p:spPr>
            <a:xfrm>
              <a:off x="6632020" y="2686050"/>
              <a:ext cx="171450" cy="3371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B7E89645-54F2-85B6-7416-E42AD8613E27}"/>
              </a:ext>
            </a:extLst>
          </p:cNvPr>
          <p:cNvSpPr txBox="1"/>
          <p:nvPr/>
        </p:nvSpPr>
        <p:spPr>
          <a:xfrm>
            <a:off x="952500" y="3037701"/>
            <a:ext cx="2343150" cy="276999"/>
          </a:xfrm>
          <a:prstGeom prst="rect">
            <a:avLst/>
          </a:prstGeom>
          <a:solidFill>
            <a:schemeClr val="bg1"/>
          </a:solidFill>
        </p:spPr>
        <p:txBody>
          <a:bodyPr wrap="square" rtlCol="0">
            <a:spAutoFit/>
          </a:bodyPr>
          <a:lstStyle/>
          <a:p>
            <a:pPr algn="r"/>
            <a:r>
              <a:rPr lang="en-US" sz="1200" dirty="0"/>
              <a:t>Asotin Creek summer steelhead</a:t>
            </a:r>
          </a:p>
        </p:txBody>
      </p:sp>
      <p:sp>
        <p:nvSpPr>
          <p:cNvPr id="11" name="TextBox 10">
            <a:extLst>
              <a:ext uri="{FF2B5EF4-FFF2-40B4-BE49-F238E27FC236}">
                <a16:creationId xmlns:a16="http://schemas.microsoft.com/office/drawing/2014/main" id="{4836C005-7538-BB19-DF69-9C7902E58BD3}"/>
              </a:ext>
            </a:extLst>
          </p:cNvPr>
          <p:cNvSpPr txBox="1"/>
          <p:nvPr/>
        </p:nvSpPr>
        <p:spPr>
          <a:xfrm>
            <a:off x="959965" y="4143703"/>
            <a:ext cx="2343150" cy="276999"/>
          </a:xfrm>
          <a:prstGeom prst="rect">
            <a:avLst/>
          </a:prstGeom>
          <a:solidFill>
            <a:schemeClr val="bg1"/>
          </a:solidFill>
        </p:spPr>
        <p:txBody>
          <a:bodyPr wrap="square" rtlCol="0">
            <a:spAutoFit/>
          </a:bodyPr>
          <a:lstStyle/>
          <a:p>
            <a:pPr algn="r"/>
            <a:r>
              <a:rPr lang="en-US" sz="1200" dirty="0"/>
              <a:t>Joseph Creek summer steelhead</a:t>
            </a:r>
          </a:p>
        </p:txBody>
      </p:sp>
      <p:sp>
        <p:nvSpPr>
          <p:cNvPr id="12" name="TextBox 11">
            <a:extLst>
              <a:ext uri="{FF2B5EF4-FFF2-40B4-BE49-F238E27FC236}">
                <a16:creationId xmlns:a16="http://schemas.microsoft.com/office/drawing/2014/main" id="{A76311A8-7979-8CE7-5776-49CD0249CE98}"/>
              </a:ext>
            </a:extLst>
          </p:cNvPr>
          <p:cNvSpPr txBox="1"/>
          <p:nvPr/>
        </p:nvSpPr>
        <p:spPr>
          <a:xfrm>
            <a:off x="960255" y="5249705"/>
            <a:ext cx="2343150" cy="276999"/>
          </a:xfrm>
          <a:prstGeom prst="rect">
            <a:avLst/>
          </a:prstGeom>
          <a:solidFill>
            <a:schemeClr val="bg1"/>
          </a:solidFill>
        </p:spPr>
        <p:txBody>
          <a:bodyPr wrap="square" rtlCol="0">
            <a:spAutoFit/>
          </a:bodyPr>
          <a:lstStyle/>
          <a:p>
            <a:pPr algn="r"/>
            <a:r>
              <a:rPr lang="en-US" sz="1200" dirty="0"/>
              <a:t>Tucannon River summer steelhead</a:t>
            </a:r>
          </a:p>
        </p:txBody>
      </p:sp>
      <p:sp>
        <p:nvSpPr>
          <p:cNvPr id="2" name="TextBox 1">
            <a:extLst>
              <a:ext uri="{FF2B5EF4-FFF2-40B4-BE49-F238E27FC236}">
                <a16:creationId xmlns:a16="http://schemas.microsoft.com/office/drawing/2014/main" id="{A8C10F27-584D-8520-88F3-C07F8D943641}"/>
              </a:ext>
            </a:extLst>
          </p:cNvPr>
          <p:cNvSpPr txBox="1"/>
          <p:nvPr/>
        </p:nvSpPr>
        <p:spPr>
          <a:xfrm>
            <a:off x="3581400" y="6168000"/>
            <a:ext cx="2743200" cy="307777"/>
          </a:xfrm>
          <a:prstGeom prst="rect">
            <a:avLst/>
          </a:prstGeom>
          <a:solidFill>
            <a:schemeClr val="bg1"/>
          </a:solidFill>
          <a:ln>
            <a:noFill/>
          </a:ln>
        </p:spPr>
        <p:txBody>
          <a:bodyPr wrap="square" rtlCol="0">
            <a:spAutoFit/>
          </a:bodyPr>
          <a:lstStyle/>
          <a:p>
            <a:r>
              <a:rPr lang="en-US" sz="1400" dirty="0"/>
              <a:t>5-year geomean % of recovery goal</a:t>
            </a:r>
          </a:p>
        </p:txBody>
      </p:sp>
      <p:sp>
        <p:nvSpPr>
          <p:cNvPr id="4" name="TextBox 3">
            <a:extLst>
              <a:ext uri="{FF2B5EF4-FFF2-40B4-BE49-F238E27FC236}">
                <a16:creationId xmlns:a16="http://schemas.microsoft.com/office/drawing/2014/main" id="{C267053B-80A4-1E95-47CD-290671763929}"/>
              </a:ext>
            </a:extLst>
          </p:cNvPr>
          <p:cNvSpPr txBox="1"/>
          <p:nvPr/>
        </p:nvSpPr>
        <p:spPr>
          <a:xfrm>
            <a:off x="6667500" y="6166326"/>
            <a:ext cx="3257550" cy="307777"/>
          </a:xfrm>
          <a:prstGeom prst="rect">
            <a:avLst/>
          </a:prstGeom>
          <a:solidFill>
            <a:schemeClr val="bg1"/>
          </a:solidFill>
          <a:ln>
            <a:noFill/>
          </a:ln>
        </p:spPr>
        <p:txBody>
          <a:bodyPr wrap="square" rtlCol="0">
            <a:spAutoFit/>
          </a:bodyPr>
          <a:lstStyle/>
          <a:p>
            <a:r>
              <a:rPr lang="en-US" sz="1400" dirty="0"/>
              <a:t>Trend since ESA listing (% change per year)</a:t>
            </a:r>
          </a:p>
        </p:txBody>
      </p:sp>
      <p:sp>
        <p:nvSpPr>
          <p:cNvPr id="13" name="TextBox 12">
            <a:extLst>
              <a:ext uri="{FF2B5EF4-FFF2-40B4-BE49-F238E27FC236}">
                <a16:creationId xmlns:a16="http://schemas.microsoft.com/office/drawing/2014/main" id="{6A1DAD5D-528A-9833-35E1-4B0009BCCD59}"/>
              </a:ext>
            </a:extLst>
          </p:cNvPr>
          <p:cNvSpPr txBox="1"/>
          <p:nvPr/>
        </p:nvSpPr>
        <p:spPr>
          <a:xfrm>
            <a:off x="9819653" y="2937822"/>
            <a:ext cx="1494062" cy="276999"/>
          </a:xfrm>
          <a:prstGeom prst="rect">
            <a:avLst/>
          </a:prstGeom>
          <a:solidFill>
            <a:schemeClr val="bg1"/>
          </a:solidFill>
        </p:spPr>
        <p:txBody>
          <a:bodyPr wrap="square" rtlCol="0">
            <a:spAutoFit/>
          </a:bodyPr>
          <a:lstStyle/>
          <a:p>
            <a:r>
              <a:rPr lang="en-US" sz="1200" dirty="0"/>
              <a:t>Tucannon River</a:t>
            </a:r>
          </a:p>
        </p:txBody>
      </p:sp>
      <p:sp>
        <p:nvSpPr>
          <p:cNvPr id="14" name="TextBox 13">
            <a:extLst>
              <a:ext uri="{FF2B5EF4-FFF2-40B4-BE49-F238E27FC236}">
                <a16:creationId xmlns:a16="http://schemas.microsoft.com/office/drawing/2014/main" id="{C1056B1E-EC10-93E2-B195-ECC3BB3D73EA}"/>
              </a:ext>
            </a:extLst>
          </p:cNvPr>
          <p:cNvSpPr txBox="1"/>
          <p:nvPr/>
        </p:nvSpPr>
        <p:spPr>
          <a:xfrm>
            <a:off x="9776238" y="4127906"/>
            <a:ext cx="1494062" cy="276999"/>
          </a:xfrm>
          <a:prstGeom prst="rect">
            <a:avLst/>
          </a:prstGeom>
          <a:solidFill>
            <a:schemeClr val="bg1"/>
          </a:solidFill>
        </p:spPr>
        <p:txBody>
          <a:bodyPr wrap="square" rtlCol="0">
            <a:spAutoFit/>
          </a:bodyPr>
          <a:lstStyle/>
          <a:p>
            <a:r>
              <a:rPr lang="en-US" sz="1200" dirty="0"/>
              <a:t>Joseph Creek</a:t>
            </a:r>
          </a:p>
        </p:txBody>
      </p:sp>
      <p:sp>
        <p:nvSpPr>
          <p:cNvPr id="15" name="TextBox 14">
            <a:extLst>
              <a:ext uri="{FF2B5EF4-FFF2-40B4-BE49-F238E27FC236}">
                <a16:creationId xmlns:a16="http://schemas.microsoft.com/office/drawing/2014/main" id="{A944A6B3-F342-A48B-3E67-23C0F27C5D23}"/>
              </a:ext>
            </a:extLst>
          </p:cNvPr>
          <p:cNvSpPr txBox="1"/>
          <p:nvPr/>
        </p:nvSpPr>
        <p:spPr>
          <a:xfrm>
            <a:off x="9814503" y="5318319"/>
            <a:ext cx="1494062" cy="276999"/>
          </a:xfrm>
          <a:prstGeom prst="rect">
            <a:avLst/>
          </a:prstGeom>
          <a:solidFill>
            <a:schemeClr val="bg1"/>
          </a:solidFill>
        </p:spPr>
        <p:txBody>
          <a:bodyPr wrap="square" rtlCol="0">
            <a:spAutoFit/>
          </a:bodyPr>
          <a:lstStyle/>
          <a:p>
            <a:r>
              <a:rPr lang="en-US" sz="1200" dirty="0"/>
              <a:t>Asotin Creek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5350" y="114300"/>
            <a:ext cx="9315450" cy="914400"/>
          </a:xfrm>
        </p:spPr>
        <p:txBody>
          <a:bodyPr/>
          <a:lstStyle/>
          <a:p>
            <a:pPr algn="l"/>
            <a:r>
              <a:rPr lang="en-US" dirty="0"/>
              <a:t>Upper Columbia</a:t>
            </a:r>
          </a:p>
        </p:txBody>
      </p:sp>
      <p:sp>
        <p:nvSpPr>
          <p:cNvPr id="2" name="TextBox 1">
            <a:extLst>
              <a:ext uri="{FF2B5EF4-FFF2-40B4-BE49-F238E27FC236}">
                <a16:creationId xmlns:a16="http://schemas.microsoft.com/office/drawing/2014/main" id="{83B39B69-953C-DAD7-DF3E-CD580FDFD0F9}"/>
              </a:ext>
            </a:extLst>
          </p:cNvPr>
          <p:cNvSpPr txBox="1"/>
          <p:nvPr/>
        </p:nvSpPr>
        <p:spPr>
          <a:xfrm>
            <a:off x="513484" y="1047282"/>
            <a:ext cx="11165032" cy="129586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Listed as threatened under the ESA.</a:t>
            </a:r>
          </a:p>
          <a:p>
            <a:pPr marL="285750" indent="-285750">
              <a:lnSpc>
                <a:spcPct val="110000"/>
              </a:lnSpc>
              <a:buFont typeface="Arial" panose="020B0604020202020204" pitchFamily="34" charset="0"/>
              <a:buChar char="•"/>
            </a:pPr>
            <a:r>
              <a:rPr lang="en-US" dirty="0"/>
              <a:t>NOAA 2022 Biological Viability Assessment Update: Overall DPS is at “high” risk driven by low abundance and productivity relative to viability objectives and diversity concerns.</a:t>
            </a:r>
          </a:p>
          <a:p>
            <a:pPr marL="285750" indent="-285750">
              <a:lnSpc>
                <a:spcPct val="110000"/>
              </a:lnSpc>
              <a:buFont typeface="Arial" panose="020B0604020202020204" pitchFamily="34" charset="0"/>
              <a:buChar char="•"/>
            </a:pPr>
            <a:r>
              <a:rPr lang="en-US" dirty="0"/>
              <a:t>WDFW State of Salmon abundance status and trends:</a:t>
            </a:r>
          </a:p>
        </p:txBody>
      </p:sp>
      <p:pic>
        <p:nvPicPr>
          <p:cNvPr id="4" name="Picture 3">
            <a:extLst>
              <a:ext uri="{FF2B5EF4-FFF2-40B4-BE49-F238E27FC236}">
                <a16:creationId xmlns:a16="http://schemas.microsoft.com/office/drawing/2014/main" id="{271A9381-1B4E-B7FB-0148-DB95034EFBF7}"/>
              </a:ext>
            </a:extLst>
          </p:cNvPr>
          <p:cNvPicPr>
            <a:picLocks noChangeAspect="1"/>
          </p:cNvPicPr>
          <p:nvPr/>
        </p:nvPicPr>
        <p:blipFill rotWithShape="1">
          <a:blip r:embed="rId2"/>
          <a:srcRect t="3125"/>
          <a:stretch/>
        </p:blipFill>
        <p:spPr>
          <a:xfrm>
            <a:off x="2386907" y="2503170"/>
            <a:ext cx="4193649" cy="3840480"/>
          </a:xfrm>
          <a:prstGeom prst="rect">
            <a:avLst/>
          </a:prstGeom>
        </p:spPr>
      </p:pic>
      <p:pic>
        <p:nvPicPr>
          <p:cNvPr id="6" name="Picture 5">
            <a:extLst>
              <a:ext uri="{FF2B5EF4-FFF2-40B4-BE49-F238E27FC236}">
                <a16:creationId xmlns:a16="http://schemas.microsoft.com/office/drawing/2014/main" id="{97F9104B-67DF-AC92-0D8F-5111AC5C1EC4}"/>
              </a:ext>
            </a:extLst>
          </p:cNvPr>
          <p:cNvPicPr>
            <a:picLocks noChangeAspect="1"/>
          </p:cNvPicPr>
          <p:nvPr/>
        </p:nvPicPr>
        <p:blipFill rotWithShape="1">
          <a:blip r:embed="rId3"/>
          <a:srcRect l="23413" t="3125"/>
          <a:stretch/>
        </p:blipFill>
        <p:spPr>
          <a:xfrm>
            <a:off x="6706162" y="2505633"/>
            <a:ext cx="3218888" cy="3813048"/>
          </a:xfrm>
          <a:prstGeom prst="rect">
            <a:avLst/>
          </a:prstGeom>
        </p:spPr>
      </p:pic>
      <p:sp>
        <p:nvSpPr>
          <p:cNvPr id="8" name="TextBox 7">
            <a:extLst>
              <a:ext uri="{FF2B5EF4-FFF2-40B4-BE49-F238E27FC236}">
                <a16:creationId xmlns:a16="http://schemas.microsoft.com/office/drawing/2014/main" id="{439A07EA-5EE6-4F29-40F4-F5E853FDB5D1}"/>
              </a:ext>
            </a:extLst>
          </p:cNvPr>
          <p:cNvSpPr txBox="1"/>
          <p:nvPr/>
        </p:nvSpPr>
        <p:spPr>
          <a:xfrm>
            <a:off x="1020620" y="2914650"/>
            <a:ext cx="2343150" cy="276999"/>
          </a:xfrm>
          <a:prstGeom prst="rect">
            <a:avLst/>
          </a:prstGeom>
          <a:solidFill>
            <a:schemeClr val="bg1"/>
          </a:solidFill>
        </p:spPr>
        <p:txBody>
          <a:bodyPr wrap="square" rtlCol="0">
            <a:spAutoFit/>
          </a:bodyPr>
          <a:lstStyle/>
          <a:p>
            <a:pPr algn="r"/>
            <a:r>
              <a:rPr lang="en-US" sz="1200" dirty="0"/>
              <a:t>Methow River summer steelhead</a:t>
            </a:r>
          </a:p>
        </p:txBody>
      </p:sp>
      <p:sp>
        <p:nvSpPr>
          <p:cNvPr id="9" name="TextBox 8">
            <a:extLst>
              <a:ext uri="{FF2B5EF4-FFF2-40B4-BE49-F238E27FC236}">
                <a16:creationId xmlns:a16="http://schemas.microsoft.com/office/drawing/2014/main" id="{0EE2F608-C311-FEC3-F741-54FA4164E87C}"/>
              </a:ext>
            </a:extLst>
          </p:cNvPr>
          <p:cNvSpPr txBox="1"/>
          <p:nvPr/>
        </p:nvSpPr>
        <p:spPr>
          <a:xfrm>
            <a:off x="1011384" y="3737869"/>
            <a:ext cx="2343150" cy="276999"/>
          </a:xfrm>
          <a:prstGeom prst="rect">
            <a:avLst/>
          </a:prstGeom>
          <a:solidFill>
            <a:schemeClr val="bg1"/>
          </a:solidFill>
        </p:spPr>
        <p:txBody>
          <a:bodyPr wrap="square" rtlCol="0">
            <a:spAutoFit/>
          </a:bodyPr>
          <a:lstStyle/>
          <a:p>
            <a:pPr algn="r"/>
            <a:r>
              <a:rPr lang="en-US" sz="1200" dirty="0"/>
              <a:t>Okanogan River summer steelhead</a:t>
            </a:r>
          </a:p>
        </p:txBody>
      </p:sp>
      <p:sp>
        <p:nvSpPr>
          <p:cNvPr id="10" name="TextBox 9">
            <a:extLst>
              <a:ext uri="{FF2B5EF4-FFF2-40B4-BE49-F238E27FC236}">
                <a16:creationId xmlns:a16="http://schemas.microsoft.com/office/drawing/2014/main" id="{3E1B98DD-FD9D-2DBD-9E24-9CE6B188965A}"/>
              </a:ext>
            </a:extLst>
          </p:cNvPr>
          <p:cNvSpPr txBox="1"/>
          <p:nvPr/>
        </p:nvSpPr>
        <p:spPr>
          <a:xfrm>
            <a:off x="1020620" y="4561088"/>
            <a:ext cx="2343150" cy="276999"/>
          </a:xfrm>
          <a:prstGeom prst="rect">
            <a:avLst/>
          </a:prstGeom>
          <a:solidFill>
            <a:schemeClr val="bg1"/>
          </a:solidFill>
        </p:spPr>
        <p:txBody>
          <a:bodyPr wrap="square" rtlCol="0">
            <a:spAutoFit/>
          </a:bodyPr>
          <a:lstStyle/>
          <a:p>
            <a:pPr algn="r"/>
            <a:r>
              <a:rPr lang="en-US" sz="1200" dirty="0"/>
              <a:t>Entiat River summer steelhead</a:t>
            </a:r>
          </a:p>
        </p:txBody>
      </p:sp>
      <p:sp>
        <p:nvSpPr>
          <p:cNvPr id="11" name="TextBox 10">
            <a:extLst>
              <a:ext uri="{FF2B5EF4-FFF2-40B4-BE49-F238E27FC236}">
                <a16:creationId xmlns:a16="http://schemas.microsoft.com/office/drawing/2014/main" id="{53B9F81F-225C-6FC2-A36F-F2E60980048A}"/>
              </a:ext>
            </a:extLst>
          </p:cNvPr>
          <p:cNvSpPr txBox="1"/>
          <p:nvPr/>
        </p:nvSpPr>
        <p:spPr>
          <a:xfrm>
            <a:off x="688690" y="5405648"/>
            <a:ext cx="2675080" cy="276999"/>
          </a:xfrm>
          <a:prstGeom prst="rect">
            <a:avLst/>
          </a:prstGeom>
          <a:solidFill>
            <a:schemeClr val="bg1"/>
          </a:solidFill>
        </p:spPr>
        <p:txBody>
          <a:bodyPr wrap="square" rtlCol="0">
            <a:spAutoFit/>
          </a:bodyPr>
          <a:lstStyle/>
          <a:p>
            <a:pPr algn="r"/>
            <a:r>
              <a:rPr lang="en-US" sz="1200" dirty="0"/>
              <a:t>Wenatchee River summer steelhead</a:t>
            </a:r>
          </a:p>
        </p:txBody>
      </p:sp>
      <p:sp>
        <p:nvSpPr>
          <p:cNvPr id="3" name="TextBox 2">
            <a:extLst>
              <a:ext uri="{FF2B5EF4-FFF2-40B4-BE49-F238E27FC236}">
                <a16:creationId xmlns:a16="http://schemas.microsoft.com/office/drawing/2014/main" id="{363DFC57-8F57-12C4-3930-B88DD7ECB165}"/>
              </a:ext>
            </a:extLst>
          </p:cNvPr>
          <p:cNvSpPr txBox="1"/>
          <p:nvPr/>
        </p:nvSpPr>
        <p:spPr>
          <a:xfrm>
            <a:off x="3524250" y="6149234"/>
            <a:ext cx="2857500" cy="307777"/>
          </a:xfrm>
          <a:prstGeom prst="rect">
            <a:avLst/>
          </a:prstGeom>
          <a:solidFill>
            <a:schemeClr val="bg1"/>
          </a:solidFill>
          <a:ln>
            <a:noFill/>
          </a:ln>
        </p:spPr>
        <p:txBody>
          <a:bodyPr wrap="square" rtlCol="0">
            <a:spAutoFit/>
          </a:bodyPr>
          <a:lstStyle/>
          <a:p>
            <a:r>
              <a:rPr lang="en-US" sz="1400" dirty="0"/>
              <a:t>5-year geomean % of recovery goal</a:t>
            </a:r>
          </a:p>
        </p:txBody>
      </p:sp>
      <p:sp>
        <p:nvSpPr>
          <p:cNvPr id="5" name="TextBox 4">
            <a:extLst>
              <a:ext uri="{FF2B5EF4-FFF2-40B4-BE49-F238E27FC236}">
                <a16:creationId xmlns:a16="http://schemas.microsoft.com/office/drawing/2014/main" id="{B93A82C6-51B5-C72F-6CE3-B721B25595E2}"/>
              </a:ext>
            </a:extLst>
          </p:cNvPr>
          <p:cNvSpPr txBox="1"/>
          <p:nvPr/>
        </p:nvSpPr>
        <p:spPr>
          <a:xfrm>
            <a:off x="6667500" y="6166326"/>
            <a:ext cx="3257550" cy="307777"/>
          </a:xfrm>
          <a:prstGeom prst="rect">
            <a:avLst/>
          </a:prstGeom>
          <a:solidFill>
            <a:schemeClr val="bg1"/>
          </a:solidFill>
          <a:ln>
            <a:noFill/>
          </a:ln>
        </p:spPr>
        <p:txBody>
          <a:bodyPr wrap="square" rtlCol="0">
            <a:spAutoFit/>
          </a:bodyPr>
          <a:lstStyle/>
          <a:p>
            <a:r>
              <a:rPr lang="en-US" sz="1400" dirty="0"/>
              <a:t>Trend since ESA listing (% change per year)</a:t>
            </a:r>
          </a:p>
        </p:txBody>
      </p:sp>
      <p:sp>
        <p:nvSpPr>
          <p:cNvPr id="12" name="TextBox 11">
            <a:extLst>
              <a:ext uri="{FF2B5EF4-FFF2-40B4-BE49-F238E27FC236}">
                <a16:creationId xmlns:a16="http://schemas.microsoft.com/office/drawing/2014/main" id="{D20EF6EF-DF4B-A069-86FE-D7A317526F29}"/>
              </a:ext>
            </a:extLst>
          </p:cNvPr>
          <p:cNvSpPr txBox="1"/>
          <p:nvPr/>
        </p:nvSpPr>
        <p:spPr>
          <a:xfrm>
            <a:off x="9918819" y="2902010"/>
            <a:ext cx="2273181" cy="276999"/>
          </a:xfrm>
          <a:prstGeom prst="rect">
            <a:avLst/>
          </a:prstGeom>
          <a:solidFill>
            <a:schemeClr val="bg1"/>
          </a:solidFill>
        </p:spPr>
        <p:txBody>
          <a:bodyPr wrap="square" rtlCol="0">
            <a:spAutoFit/>
          </a:bodyPr>
          <a:lstStyle/>
          <a:p>
            <a:r>
              <a:rPr lang="en-US" sz="1200" dirty="0"/>
              <a:t>Entiat River</a:t>
            </a:r>
          </a:p>
        </p:txBody>
      </p:sp>
      <p:sp>
        <p:nvSpPr>
          <p:cNvPr id="13" name="TextBox 12">
            <a:extLst>
              <a:ext uri="{FF2B5EF4-FFF2-40B4-BE49-F238E27FC236}">
                <a16:creationId xmlns:a16="http://schemas.microsoft.com/office/drawing/2014/main" id="{B48CCE12-6B68-78D8-C267-56BBDF008539}"/>
              </a:ext>
            </a:extLst>
          </p:cNvPr>
          <p:cNvSpPr txBox="1"/>
          <p:nvPr/>
        </p:nvSpPr>
        <p:spPr>
          <a:xfrm>
            <a:off x="9925050" y="3700242"/>
            <a:ext cx="1494062" cy="276999"/>
          </a:xfrm>
          <a:prstGeom prst="rect">
            <a:avLst/>
          </a:prstGeom>
          <a:solidFill>
            <a:schemeClr val="bg1"/>
          </a:solidFill>
        </p:spPr>
        <p:txBody>
          <a:bodyPr wrap="square" rtlCol="0">
            <a:spAutoFit/>
          </a:bodyPr>
          <a:lstStyle/>
          <a:p>
            <a:r>
              <a:rPr lang="en-US" sz="1200" dirty="0"/>
              <a:t>Okanogan River</a:t>
            </a:r>
          </a:p>
        </p:txBody>
      </p:sp>
      <p:sp>
        <p:nvSpPr>
          <p:cNvPr id="14" name="TextBox 13">
            <a:extLst>
              <a:ext uri="{FF2B5EF4-FFF2-40B4-BE49-F238E27FC236}">
                <a16:creationId xmlns:a16="http://schemas.microsoft.com/office/drawing/2014/main" id="{7F57CBE9-7CFD-8388-DA9D-1A295A1F3035}"/>
              </a:ext>
            </a:extLst>
          </p:cNvPr>
          <p:cNvSpPr txBox="1"/>
          <p:nvPr/>
        </p:nvSpPr>
        <p:spPr>
          <a:xfrm>
            <a:off x="9913122" y="4610345"/>
            <a:ext cx="1494062" cy="276999"/>
          </a:xfrm>
          <a:prstGeom prst="rect">
            <a:avLst/>
          </a:prstGeom>
          <a:solidFill>
            <a:schemeClr val="bg1"/>
          </a:solidFill>
        </p:spPr>
        <p:txBody>
          <a:bodyPr wrap="square" rtlCol="0">
            <a:spAutoFit/>
          </a:bodyPr>
          <a:lstStyle/>
          <a:p>
            <a:r>
              <a:rPr lang="en-US" sz="1200" dirty="0"/>
              <a:t>Methow River</a:t>
            </a:r>
          </a:p>
        </p:txBody>
      </p:sp>
      <p:sp>
        <p:nvSpPr>
          <p:cNvPr id="15" name="TextBox 14">
            <a:extLst>
              <a:ext uri="{FF2B5EF4-FFF2-40B4-BE49-F238E27FC236}">
                <a16:creationId xmlns:a16="http://schemas.microsoft.com/office/drawing/2014/main" id="{77016BEE-0A94-96EB-FCFA-D5634853C62F}"/>
              </a:ext>
            </a:extLst>
          </p:cNvPr>
          <p:cNvSpPr txBox="1"/>
          <p:nvPr/>
        </p:nvSpPr>
        <p:spPr>
          <a:xfrm>
            <a:off x="9925050" y="5381948"/>
            <a:ext cx="1494062" cy="276999"/>
          </a:xfrm>
          <a:prstGeom prst="rect">
            <a:avLst/>
          </a:prstGeom>
          <a:solidFill>
            <a:schemeClr val="bg1"/>
          </a:solidFill>
        </p:spPr>
        <p:txBody>
          <a:bodyPr wrap="square" rtlCol="0">
            <a:spAutoFit/>
          </a:bodyPr>
          <a:lstStyle/>
          <a:p>
            <a:r>
              <a:rPr lang="en-US" sz="1200" dirty="0"/>
              <a:t>Wenatchee River</a:t>
            </a:r>
          </a:p>
        </p:txBody>
      </p:sp>
    </p:spTree>
    <p:extLst>
      <p:ext uri="{BB962C8B-B14F-4D97-AF65-F5344CB8AC3E}">
        <p14:creationId xmlns:p14="http://schemas.microsoft.com/office/powerpoint/2010/main" val="319810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9997" y="152220"/>
            <a:ext cx="9315450" cy="798609"/>
          </a:xfrm>
        </p:spPr>
        <p:txBody>
          <a:bodyPr/>
          <a:lstStyle/>
          <a:p>
            <a:pPr algn="l"/>
            <a:r>
              <a:rPr lang="en-US" dirty="0"/>
              <a:t>Middle Columbia</a:t>
            </a:r>
          </a:p>
        </p:txBody>
      </p:sp>
      <p:sp>
        <p:nvSpPr>
          <p:cNvPr id="3" name="TextBox 2">
            <a:extLst>
              <a:ext uri="{FF2B5EF4-FFF2-40B4-BE49-F238E27FC236}">
                <a16:creationId xmlns:a16="http://schemas.microsoft.com/office/drawing/2014/main" id="{F4FDA040-D534-66BD-849E-21C60F701952}"/>
              </a:ext>
            </a:extLst>
          </p:cNvPr>
          <p:cNvSpPr txBox="1"/>
          <p:nvPr/>
        </p:nvSpPr>
        <p:spPr>
          <a:xfrm>
            <a:off x="513484" y="1028700"/>
            <a:ext cx="11165032" cy="129586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Listed as threatened under the ESA.</a:t>
            </a:r>
          </a:p>
          <a:p>
            <a:pPr marL="285750" indent="-285750">
              <a:lnSpc>
                <a:spcPct val="110000"/>
              </a:lnSpc>
              <a:buFont typeface="Arial" panose="020B0604020202020204" pitchFamily="34" charset="0"/>
              <a:buChar char="•"/>
            </a:pPr>
            <a:r>
              <a:rPr lang="en-US" dirty="0"/>
              <a:t>Some populations in Oregon.</a:t>
            </a:r>
          </a:p>
          <a:p>
            <a:pPr marL="285750" indent="-285750">
              <a:lnSpc>
                <a:spcPct val="110000"/>
              </a:lnSpc>
              <a:buFont typeface="Arial" panose="020B0604020202020204" pitchFamily="34" charset="0"/>
              <a:buChar char="•"/>
            </a:pPr>
            <a:r>
              <a:rPr lang="en-US" dirty="0"/>
              <a:t>NOAA 2022 Biological Viability Assessment Update: Overall viability remains at “moderate” risk of extinction.</a:t>
            </a:r>
            <a:endParaRPr lang="en-US" b="1" dirty="0"/>
          </a:p>
          <a:p>
            <a:pPr marL="285750" indent="-285750">
              <a:lnSpc>
                <a:spcPct val="110000"/>
              </a:lnSpc>
              <a:buFont typeface="Arial" panose="020B0604020202020204" pitchFamily="34" charset="0"/>
              <a:buChar char="•"/>
            </a:pPr>
            <a:r>
              <a:rPr lang="en-US" dirty="0"/>
              <a:t>WDFW State of Salmon abundance status and trends:</a:t>
            </a:r>
          </a:p>
        </p:txBody>
      </p:sp>
      <p:pic>
        <p:nvPicPr>
          <p:cNvPr id="4" name="Picture 3">
            <a:extLst>
              <a:ext uri="{FF2B5EF4-FFF2-40B4-BE49-F238E27FC236}">
                <a16:creationId xmlns:a16="http://schemas.microsoft.com/office/drawing/2014/main" id="{8191BFFC-05B4-B047-BE69-B2A02CA561E5}"/>
              </a:ext>
            </a:extLst>
          </p:cNvPr>
          <p:cNvPicPr>
            <a:picLocks noChangeAspect="1"/>
          </p:cNvPicPr>
          <p:nvPr/>
        </p:nvPicPr>
        <p:blipFill rotWithShape="1">
          <a:blip r:embed="rId2"/>
          <a:srcRect t="3125"/>
          <a:stretch/>
        </p:blipFill>
        <p:spPr>
          <a:xfrm>
            <a:off x="2117787" y="2480310"/>
            <a:ext cx="4224691" cy="3840480"/>
          </a:xfrm>
          <a:prstGeom prst="rect">
            <a:avLst/>
          </a:prstGeom>
        </p:spPr>
      </p:pic>
      <p:pic>
        <p:nvPicPr>
          <p:cNvPr id="6" name="Picture 5">
            <a:extLst>
              <a:ext uri="{FF2B5EF4-FFF2-40B4-BE49-F238E27FC236}">
                <a16:creationId xmlns:a16="http://schemas.microsoft.com/office/drawing/2014/main" id="{6A15443F-F803-BC4A-6588-B2CAF751C782}"/>
              </a:ext>
            </a:extLst>
          </p:cNvPr>
          <p:cNvPicPr>
            <a:picLocks noChangeAspect="1"/>
          </p:cNvPicPr>
          <p:nvPr/>
        </p:nvPicPr>
        <p:blipFill rotWithShape="1">
          <a:blip r:embed="rId3"/>
          <a:srcRect l="29657" t="3125"/>
          <a:stretch/>
        </p:blipFill>
        <p:spPr>
          <a:xfrm>
            <a:off x="6565517" y="2498893"/>
            <a:ext cx="2982267" cy="3840480"/>
          </a:xfrm>
          <a:prstGeom prst="rect">
            <a:avLst/>
          </a:prstGeom>
        </p:spPr>
      </p:pic>
      <p:sp>
        <p:nvSpPr>
          <p:cNvPr id="8" name="Rectangle 7">
            <a:extLst>
              <a:ext uri="{FF2B5EF4-FFF2-40B4-BE49-F238E27FC236}">
                <a16:creationId xmlns:a16="http://schemas.microsoft.com/office/drawing/2014/main" id="{F37FB083-CB79-0C34-BC6E-61BD656BF858}"/>
              </a:ext>
            </a:extLst>
          </p:cNvPr>
          <p:cNvSpPr/>
          <p:nvPr/>
        </p:nvSpPr>
        <p:spPr>
          <a:xfrm>
            <a:off x="6486825" y="2609136"/>
            <a:ext cx="104330" cy="3371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1CA079-ADF9-D26C-4925-1B890445BAC6}"/>
              </a:ext>
            </a:extLst>
          </p:cNvPr>
          <p:cNvSpPr/>
          <p:nvPr/>
        </p:nvSpPr>
        <p:spPr>
          <a:xfrm>
            <a:off x="9533364" y="2434484"/>
            <a:ext cx="758618" cy="3903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70895A-A9EC-C16A-24D1-9BDA9BF4B0A3}"/>
              </a:ext>
            </a:extLst>
          </p:cNvPr>
          <p:cNvSpPr txBox="1"/>
          <p:nvPr/>
        </p:nvSpPr>
        <p:spPr>
          <a:xfrm>
            <a:off x="698770" y="2609136"/>
            <a:ext cx="2714625" cy="276999"/>
          </a:xfrm>
          <a:prstGeom prst="rect">
            <a:avLst/>
          </a:prstGeom>
          <a:solidFill>
            <a:schemeClr val="bg1"/>
          </a:solidFill>
        </p:spPr>
        <p:txBody>
          <a:bodyPr wrap="square" rtlCol="0">
            <a:spAutoFit/>
          </a:bodyPr>
          <a:lstStyle/>
          <a:p>
            <a:pPr algn="r"/>
            <a:r>
              <a:rPr lang="en-US" sz="1200" dirty="0"/>
              <a:t>White Salmon River summer steelhead</a:t>
            </a:r>
          </a:p>
        </p:txBody>
      </p:sp>
      <p:sp>
        <p:nvSpPr>
          <p:cNvPr id="11" name="TextBox 10">
            <a:extLst>
              <a:ext uri="{FF2B5EF4-FFF2-40B4-BE49-F238E27FC236}">
                <a16:creationId xmlns:a16="http://schemas.microsoft.com/office/drawing/2014/main" id="{F93116D1-DCFB-560E-18A2-D0B09BE9BDDA}"/>
              </a:ext>
            </a:extLst>
          </p:cNvPr>
          <p:cNvSpPr txBox="1"/>
          <p:nvPr/>
        </p:nvSpPr>
        <p:spPr>
          <a:xfrm>
            <a:off x="443979" y="3019229"/>
            <a:ext cx="2965083" cy="276999"/>
          </a:xfrm>
          <a:prstGeom prst="rect">
            <a:avLst/>
          </a:prstGeom>
          <a:solidFill>
            <a:schemeClr val="bg1"/>
          </a:solidFill>
        </p:spPr>
        <p:txBody>
          <a:bodyPr wrap="square" rtlCol="0">
            <a:spAutoFit/>
          </a:bodyPr>
          <a:lstStyle/>
          <a:p>
            <a:pPr algn="r"/>
            <a:r>
              <a:rPr lang="en-US" sz="1200" dirty="0"/>
              <a:t>Klickitat River summer &amp; winter steelhead</a:t>
            </a:r>
          </a:p>
        </p:txBody>
      </p:sp>
      <p:sp>
        <p:nvSpPr>
          <p:cNvPr id="12" name="TextBox 11">
            <a:extLst>
              <a:ext uri="{FF2B5EF4-FFF2-40B4-BE49-F238E27FC236}">
                <a16:creationId xmlns:a16="http://schemas.microsoft.com/office/drawing/2014/main" id="{06B5E0B2-3310-F4D4-B622-F5188F1F1BDD}"/>
              </a:ext>
            </a:extLst>
          </p:cNvPr>
          <p:cNvSpPr txBox="1"/>
          <p:nvPr/>
        </p:nvSpPr>
        <p:spPr>
          <a:xfrm>
            <a:off x="1057124" y="3403023"/>
            <a:ext cx="2343150" cy="276999"/>
          </a:xfrm>
          <a:prstGeom prst="rect">
            <a:avLst/>
          </a:prstGeom>
          <a:solidFill>
            <a:schemeClr val="bg1"/>
          </a:solidFill>
        </p:spPr>
        <p:txBody>
          <a:bodyPr wrap="square" rtlCol="0">
            <a:spAutoFit/>
          </a:bodyPr>
          <a:lstStyle/>
          <a:p>
            <a:pPr algn="r"/>
            <a:r>
              <a:rPr lang="en-US" sz="1200" dirty="0" err="1"/>
              <a:t>Satus</a:t>
            </a:r>
            <a:r>
              <a:rPr lang="en-US" sz="1200" dirty="0"/>
              <a:t> Creek summer steelhead</a:t>
            </a:r>
          </a:p>
        </p:txBody>
      </p:sp>
      <p:sp>
        <p:nvSpPr>
          <p:cNvPr id="13" name="TextBox 12">
            <a:extLst>
              <a:ext uri="{FF2B5EF4-FFF2-40B4-BE49-F238E27FC236}">
                <a16:creationId xmlns:a16="http://schemas.microsoft.com/office/drawing/2014/main" id="{941511C1-F078-BE2B-093A-D6C7D646D18C}"/>
              </a:ext>
            </a:extLst>
          </p:cNvPr>
          <p:cNvSpPr txBox="1"/>
          <p:nvPr/>
        </p:nvSpPr>
        <p:spPr>
          <a:xfrm>
            <a:off x="1061166" y="3791020"/>
            <a:ext cx="2343150" cy="276999"/>
          </a:xfrm>
          <a:prstGeom prst="rect">
            <a:avLst/>
          </a:prstGeom>
          <a:solidFill>
            <a:schemeClr val="bg1"/>
          </a:solidFill>
        </p:spPr>
        <p:txBody>
          <a:bodyPr wrap="square" rtlCol="0">
            <a:spAutoFit/>
          </a:bodyPr>
          <a:lstStyle/>
          <a:p>
            <a:pPr algn="r"/>
            <a:r>
              <a:rPr lang="en-US" sz="1200" dirty="0"/>
              <a:t>Naches River summer steelhead</a:t>
            </a:r>
          </a:p>
        </p:txBody>
      </p:sp>
      <p:sp>
        <p:nvSpPr>
          <p:cNvPr id="14" name="TextBox 13">
            <a:extLst>
              <a:ext uri="{FF2B5EF4-FFF2-40B4-BE49-F238E27FC236}">
                <a16:creationId xmlns:a16="http://schemas.microsoft.com/office/drawing/2014/main" id="{E9A7E926-34D2-D6A0-593F-BE1BB9767FC6}"/>
              </a:ext>
            </a:extLst>
          </p:cNvPr>
          <p:cNvSpPr txBox="1"/>
          <p:nvPr/>
        </p:nvSpPr>
        <p:spPr>
          <a:xfrm>
            <a:off x="1058382" y="4174814"/>
            <a:ext cx="2343150" cy="276999"/>
          </a:xfrm>
          <a:prstGeom prst="rect">
            <a:avLst/>
          </a:prstGeom>
          <a:solidFill>
            <a:schemeClr val="bg1"/>
          </a:solidFill>
        </p:spPr>
        <p:txBody>
          <a:bodyPr wrap="square" rtlCol="0">
            <a:spAutoFit/>
          </a:bodyPr>
          <a:lstStyle/>
          <a:p>
            <a:pPr algn="r"/>
            <a:r>
              <a:rPr lang="en-US" sz="1200" dirty="0"/>
              <a:t>Rock Creek summer steelhead</a:t>
            </a:r>
          </a:p>
        </p:txBody>
      </p:sp>
      <p:sp>
        <p:nvSpPr>
          <p:cNvPr id="15" name="TextBox 14">
            <a:extLst>
              <a:ext uri="{FF2B5EF4-FFF2-40B4-BE49-F238E27FC236}">
                <a16:creationId xmlns:a16="http://schemas.microsoft.com/office/drawing/2014/main" id="{C0253B83-B84C-9D43-B28F-D82E88E771AF}"/>
              </a:ext>
            </a:extLst>
          </p:cNvPr>
          <p:cNvSpPr txBox="1"/>
          <p:nvPr/>
        </p:nvSpPr>
        <p:spPr>
          <a:xfrm>
            <a:off x="843198" y="4558608"/>
            <a:ext cx="2573484" cy="276999"/>
          </a:xfrm>
          <a:prstGeom prst="rect">
            <a:avLst/>
          </a:prstGeom>
          <a:solidFill>
            <a:schemeClr val="bg1"/>
          </a:solidFill>
        </p:spPr>
        <p:txBody>
          <a:bodyPr wrap="square" rtlCol="0">
            <a:spAutoFit/>
          </a:bodyPr>
          <a:lstStyle/>
          <a:p>
            <a:pPr algn="r"/>
            <a:r>
              <a:rPr lang="en-US" sz="1200" dirty="0"/>
              <a:t>Walla Walla River summer steelhead</a:t>
            </a:r>
          </a:p>
        </p:txBody>
      </p:sp>
      <p:sp>
        <p:nvSpPr>
          <p:cNvPr id="16" name="TextBox 15">
            <a:extLst>
              <a:ext uri="{FF2B5EF4-FFF2-40B4-BE49-F238E27FC236}">
                <a16:creationId xmlns:a16="http://schemas.microsoft.com/office/drawing/2014/main" id="{4107DF1C-0269-68C2-39A7-022E648A9239}"/>
              </a:ext>
            </a:extLst>
          </p:cNvPr>
          <p:cNvSpPr txBox="1"/>
          <p:nvPr/>
        </p:nvSpPr>
        <p:spPr>
          <a:xfrm>
            <a:off x="635852" y="4917405"/>
            <a:ext cx="2773210" cy="276999"/>
          </a:xfrm>
          <a:prstGeom prst="rect">
            <a:avLst/>
          </a:prstGeom>
          <a:solidFill>
            <a:schemeClr val="bg1"/>
          </a:solidFill>
        </p:spPr>
        <p:txBody>
          <a:bodyPr wrap="square" rtlCol="0">
            <a:spAutoFit/>
          </a:bodyPr>
          <a:lstStyle/>
          <a:p>
            <a:pPr algn="r"/>
            <a:r>
              <a:rPr lang="en-US" sz="1200" dirty="0"/>
              <a:t>Toppenish Creek summer steelhead</a:t>
            </a:r>
          </a:p>
        </p:txBody>
      </p:sp>
      <p:sp>
        <p:nvSpPr>
          <p:cNvPr id="17" name="TextBox 16">
            <a:extLst>
              <a:ext uri="{FF2B5EF4-FFF2-40B4-BE49-F238E27FC236}">
                <a16:creationId xmlns:a16="http://schemas.microsoft.com/office/drawing/2014/main" id="{1B27D33F-1290-D06A-1305-DAD660F2E4A8}"/>
              </a:ext>
            </a:extLst>
          </p:cNvPr>
          <p:cNvSpPr txBox="1"/>
          <p:nvPr/>
        </p:nvSpPr>
        <p:spPr>
          <a:xfrm>
            <a:off x="1066077" y="5322386"/>
            <a:ext cx="2343150" cy="276999"/>
          </a:xfrm>
          <a:prstGeom prst="rect">
            <a:avLst/>
          </a:prstGeom>
          <a:solidFill>
            <a:schemeClr val="bg1"/>
          </a:solidFill>
        </p:spPr>
        <p:txBody>
          <a:bodyPr wrap="square" rtlCol="0">
            <a:spAutoFit/>
          </a:bodyPr>
          <a:lstStyle/>
          <a:p>
            <a:pPr algn="r"/>
            <a:r>
              <a:rPr lang="en-US" sz="1200" dirty="0" err="1"/>
              <a:t>Touchet</a:t>
            </a:r>
            <a:r>
              <a:rPr lang="en-US" sz="1200" dirty="0"/>
              <a:t> River summer steelhead</a:t>
            </a:r>
          </a:p>
        </p:txBody>
      </p:sp>
      <p:sp>
        <p:nvSpPr>
          <p:cNvPr id="18" name="TextBox 17">
            <a:extLst>
              <a:ext uri="{FF2B5EF4-FFF2-40B4-BE49-F238E27FC236}">
                <a16:creationId xmlns:a16="http://schemas.microsoft.com/office/drawing/2014/main" id="{9350EBBE-7171-7F02-8090-9F30481775AF}"/>
              </a:ext>
            </a:extLst>
          </p:cNvPr>
          <p:cNvSpPr txBox="1"/>
          <p:nvPr/>
        </p:nvSpPr>
        <p:spPr>
          <a:xfrm>
            <a:off x="266838" y="5681183"/>
            <a:ext cx="3152486" cy="276999"/>
          </a:xfrm>
          <a:prstGeom prst="rect">
            <a:avLst/>
          </a:prstGeom>
          <a:solidFill>
            <a:schemeClr val="bg1"/>
          </a:solidFill>
        </p:spPr>
        <p:txBody>
          <a:bodyPr wrap="square" rtlCol="0">
            <a:spAutoFit/>
          </a:bodyPr>
          <a:lstStyle/>
          <a:p>
            <a:pPr algn="r"/>
            <a:r>
              <a:rPr lang="en-US" sz="1200" dirty="0"/>
              <a:t>Upper Yakima River summer steelhead</a:t>
            </a:r>
          </a:p>
        </p:txBody>
      </p:sp>
      <p:sp>
        <p:nvSpPr>
          <p:cNvPr id="2" name="TextBox 1">
            <a:extLst>
              <a:ext uri="{FF2B5EF4-FFF2-40B4-BE49-F238E27FC236}">
                <a16:creationId xmlns:a16="http://schemas.microsoft.com/office/drawing/2014/main" id="{1EB95050-F15A-C6B1-15E8-69A5AC92F3D6}"/>
              </a:ext>
            </a:extLst>
          </p:cNvPr>
          <p:cNvSpPr txBox="1"/>
          <p:nvPr/>
        </p:nvSpPr>
        <p:spPr>
          <a:xfrm>
            <a:off x="3491132" y="6176546"/>
            <a:ext cx="2800350" cy="307777"/>
          </a:xfrm>
          <a:prstGeom prst="rect">
            <a:avLst/>
          </a:prstGeom>
          <a:solidFill>
            <a:schemeClr val="bg1"/>
          </a:solidFill>
          <a:ln>
            <a:noFill/>
          </a:ln>
        </p:spPr>
        <p:txBody>
          <a:bodyPr wrap="square" rtlCol="0">
            <a:spAutoFit/>
          </a:bodyPr>
          <a:lstStyle/>
          <a:p>
            <a:r>
              <a:rPr lang="en-US" sz="1400" dirty="0"/>
              <a:t>5-year geomean % of recovery goal</a:t>
            </a:r>
          </a:p>
        </p:txBody>
      </p:sp>
      <p:sp>
        <p:nvSpPr>
          <p:cNvPr id="5" name="TextBox 4">
            <a:extLst>
              <a:ext uri="{FF2B5EF4-FFF2-40B4-BE49-F238E27FC236}">
                <a16:creationId xmlns:a16="http://schemas.microsoft.com/office/drawing/2014/main" id="{D9398CA2-D4E0-28E7-2DEF-C3F277D7C451}"/>
              </a:ext>
            </a:extLst>
          </p:cNvPr>
          <p:cNvSpPr txBox="1"/>
          <p:nvPr/>
        </p:nvSpPr>
        <p:spPr>
          <a:xfrm>
            <a:off x="6462932" y="6166326"/>
            <a:ext cx="3257550" cy="307777"/>
          </a:xfrm>
          <a:prstGeom prst="rect">
            <a:avLst/>
          </a:prstGeom>
          <a:solidFill>
            <a:schemeClr val="bg1"/>
          </a:solidFill>
          <a:ln>
            <a:noFill/>
          </a:ln>
        </p:spPr>
        <p:txBody>
          <a:bodyPr wrap="square" rtlCol="0">
            <a:spAutoFit/>
          </a:bodyPr>
          <a:lstStyle/>
          <a:p>
            <a:r>
              <a:rPr lang="en-US" sz="1400" dirty="0"/>
              <a:t>Trend since ESA listing (% change per year)</a:t>
            </a:r>
          </a:p>
        </p:txBody>
      </p:sp>
      <p:sp>
        <p:nvSpPr>
          <p:cNvPr id="19" name="TextBox 18">
            <a:extLst>
              <a:ext uri="{FF2B5EF4-FFF2-40B4-BE49-F238E27FC236}">
                <a16:creationId xmlns:a16="http://schemas.microsoft.com/office/drawing/2014/main" id="{15272310-8405-24A5-49A0-63E9FBABEF26}"/>
              </a:ext>
            </a:extLst>
          </p:cNvPr>
          <p:cNvSpPr txBox="1"/>
          <p:nvPr/>
        </p:nvSpPr>
        <p:spPr>
          <a:xfrm>
            <a:off x="9535228" y="3028950"/>
            <a:ext cx="1678634" cy="276999"/>
          </a:xfrm>
          <a:prstGeom prst="rect">
            <a:avLst/>
          </a:prstGeom>
          <a:solidFill>
            <a:schemeClr val="bg1"/>
          </a:solidFill>
        </p:spPr>
        <p:txBody>
          <a:bodyPr wrap="square" rtlCol="0">
            <a:spAutoFit/>
          </a:bodyPr>
          <a:lstStyle/>
          <a:p>
            <a:r>
              <a:rPr lang="en-US" sz="1200" dirty="0"/>
              <a:t>Upper Yakima River</a:t>
            </a:r>
          </a:p>
        </p:txBody>
      </p:sp>
      <p:sp>
        <p:nvSpPr>
          <p:cNvPr id="20" name="TextBox 19">
            <a:extLst>
              <a:ext uri="{FF2B5EF4-FFF2-40B4-BE49-F238E27FC236}">
                <a16:creationId xmlns:a16="http://schemas.microsoft.com/office/drawing/2014/main" id="{C00B9881-D249-C4A7-49BB-EA778CC27681}"/>
              </a:ext>
            </a:extLst>
          </p:cNvPr>
          <p:cNvSpPr txBox="1"/>
          <p:nvPr/>
        </p:nvSpPr>
        <p:spPr>
          <a:xfrm>
            <a:off x="9525000" y="3412744"/>
            <a:ext cx="1363230" cy="276999"/>
          </a:xfrm>
          <a:prstGeom prst="rect">
            <a:avLst/>
          </a:prstGeom>
          <a:solidFill>
            <a:schemeClr val="bg1"/>
          </a:solidFill>
        </p:spPr>
        <p:txBody>
          <a:bodyPr wrap="square" rtlCol="0">
            <a:spAutoFit/>
          </a:bodyPr>
          <a:lstStyle/>
          <a:p>
            <a:r>
              <a:rPr lang="en-US" sz="1200" dirty="0"/>
              <a:t>Naches River</a:t>
            </a:r>
          </a:p>
        </p:txBody>
      </p:sp>
      <p:sp>
        <p:nvSpPr>
          <p:cNvPr id="21" name="TextBox 20">
            <a:extLst>
              <a:ext uri="{FF2B5EF4-FFF2-40B4-BE49-F238E27FC236}">
                <a16:creationId xmlns:a16="http://schemas.microsoft.com/office/drawing/2014/main" id="{3D8F03B1-39DF-1EE5-32F4-9BCB99BB74AE}"/>
              </a:ext>
            </a:extLst>
          </p:cNvPr>
          <p:cNvSpPr txBox="1"/>
          <p:nvPr/>
        </p:nvSpPr>
        <p:spPr>
          <a:xfrm>
            <a:off x="9525000" y="3800741"/>
            <a:ext cx="1486761" cy="276999"/>
          </a:xfrm>
          <a:prstGeom prst="rect">
            <a:avLst/>
          </a:prstGeom>
          <a:solidFill>
            <a:schemeClr val="bg1"/>
          </a:solidFill>
        </p:spPr>
        <p:txBody>
          <a:bodyPr wrap="square" rtlCol="0">
            <a:spAutoFit/>
          </a:bodyPr>
          <a:lstStyle/>
          <a:p>
            <a:r>
              <a:rPr lang="en-US" sz="1200" dirty="0"/>
              <a:t>Rock Creek</a:t>
            </a:r>
          </a:p>
        </p:txBody>
      </p:sp>
      <p:sp>
        <p:nvSpPr>
          <p:cNvPr id="22" name="TextBox 21">
            <a:extLst>
              <a:ext uri="{FF2B5EF4-FFF2-40B4-BE49-F238E27FC236}">
                <a16:creationId xmlns:a16="http://schemas.microsoft.com/office/drawing/2014/main" id="{A20599F4-5B4F-4A22-590F-E8396872160E}"/>
              </a:ext>
            </a:extLst>
          </p:cNvPr>
          <p:cNvSpPr txBox="1"/>
          <p:nvPr/>
        </p:nvSpPr>
        <p:spPr>
          <a:xfrm>
            <a:off x="9525000" y="4184535"/>
            <a:ext cx="1151556" cy="276999"/>
          </a:xfrm>
          <a:prstGeom prst="rect">
            <a:avLst/>
          </a:prstGeom>
          <a:solidFill>
            <a:schemeClr val="bg1"/>
          </a:solidFill>
        </p:spPr>
        <p:txBody>
          <a:bodyPr wrap="square" rtlCol="0">
            <a:spAutoFit/>
          </a:bodyPr>
          <a:lstStyle/>
          <a:p>
            <a:r>
              <a:rPr lang="en-US" sz="1200" dirty="0"/>
              <a:t>Klickitat River</a:t>
            </a:r>
          </a:p>
        </p:txBody>
      </p:sp>
      <p:sp>
        <p:nvSpPr>
          <p:cNvPr id="23" name="TextBox 22">
            <a:extLst>
              <a:ext uri="{FF2B5EF4-FFF2-40B4-BE49-F238E27FC236}">
                <a16:creationId xmlns:a16="http://schemas.microsoft.com/office/drawing/2014/main" id="{0E3EAFD4-9784-41F4-D78B-E9F007E7A8AA}"/>
              </a:ext>
            </a:extLst>
          </p:cNvPr>
          <p:cNvSpPr txBox="1"/>
          <p:nvPr/>
        </p:nvSpPr>
        <p:spPr>
          <a:xfrm>
            <a:off x="9529860" y="4568329"/>
            <a:ext cx="1366740" cy="276999"/>
          </a:xfrm>
          <a:prstGeom prst="rect">
            <a:avLst/>
          </a:prstGeom>
          <a:solidFill>
            <a:schemeClr val="bg1"/>
          </a:solidFill>
        </p:spPr>
        <p:txBody>
          <a:bodyPr wrap="square" rtlCol="0">
            <a:spAutoFit/>
          </a:bodyPr>
          <a:lstStyle/>
          <a:p>
            <a:r>
              <a:rPr lang="en-US" sz="1200" dirty="0" err="1"/>
              <a:t>Satus</a:t>
            </a:r>
            <a:r>
              <a:rPr lang="en-US" sz="1200" dirty="0"/>
              <a:t> Creek</a:t>
            </a:r>
          </a:p>
        </p:txBody>
      </p:sp>
      <p:sp>
        <p:nvSpPr>
          <p:cNvPr id="24" name="TextBox 23">
            <a:extLst>
              <a:ext uri="{FF2B5EF4-FFF2-40B4-BE49-F238E27FC236}">
                <a16:creationId xmlns:a16="http://schemas.microsoft.com/office/drawing/2014/main" id="{26B427D3-2E85-5336-00DB-986A9D7A6832}"/>
              </a:ext>
            </a:extLst>
          </p:cNvPr>
          <p:cNvSpPr txBox="1"/>
          <p:nvPr/>
        </p:nvSpPr>
        <p:spPr>
          <a:xfrm>
            <a:off x="9547966" y="4927126"/>
            <a:ext cx="1486761" cy="276999"/>
          </a:xfrm>
          <a:prstGeom prst="rect">
            <a:avLst/>
          </a:prstGeom>
          <a:solidFill>
            <a:schemeClr val="bg1"/>
          </a:solidFill>
        </p:spPr>
        <p:txBody>
          <a:bodyPr wrap="square" rtlCol="0">
            <a:spAutoFit/>
          </a:bodyPr>
          <a:lstStyle/>
          <a:p>
            <a:r>
              <a:rPr lang="en-US" sz="1200" dirty="0" err="1"/>
              <a:t>Touchet</a:t>
            </a:r>
            <a:r>
              <a:rPr lang="en-US" sz="1200" dirty="0"/>
              <a:t> River</a:t>
            </a:r>
          </a:p>
        </p:txBody>
      </p:sp>
      <p:sp>
        <p:nvSpPr>
          <p:cNvPr id="25" name="TextBox 24">
            <a:extLst>
              <a:ext uri="{FF2B5EF4-FFF2-40B4-BE49-F238E27FC236}">
                <a16:creationId xmlns:a16="http://schemas.microsoft.com/office/drawing/2014/main" id="{3D7FC6E4-D853-0BB0-37C7-297559816664}"/>
              </a:ext>
            </a:extLst>
          </p:cNvPr>
          <p:cNvSpPr txBox="1"/>
          <p:nvPr/>
        </p:nvSpPr>
        <p:spPr>
          <a:xfrm>
            <a:off x="9525000" y="5332107"/>
            <a:ext cx="1486761" cy="276999"/>
          </a:xfrm>
          <a:prstGeom prst="rect">
            <a:avLst/>
          </a:prstGeom>
          <a:solidFill>
            <a:schemeClr val="bg1"/>
          </a:solidFill>
        </p:spPr>
        <p:txBody>
          <a:bodyPr wrap="square" rtlCol="0">
            <a:spAutoFit/>
          </a:bodyPr>
          <a:lstStyle/>
          <a:p>
            <a:r>
              <a:rPr lang="en-US" sz="1200" dirty="0"/>
              <a:t>Walla Walla River</a:t>
            </a:r>
          </a:p>
        </p:txBody>
      </p:sp>
      <p:sp>
        <p:nvSpPr>
          <p:cNvPr id="26" name="TextBox 25">
            <a:extLst>
              <a:ext uri="{FF2B5EF4-FFF2-40B4-BE49-F238E27FC236}">
                <a16:creationId xmlns:a16="http://schemas.microsoft.com/office/drawing/2014/main" id="{2816AF04-9895-826D-BD27-0FAF37E5E028}"/>
              </a:ext>
            </a:extLst>
          </p:cNvPr>
          <p:cNvSpPr txBox="1"/>
          <p:nvPr/>
        </p:nvSpPr>
        <p:spPr>
          <a:xfrm>
            <a:off x="9516454" y="5690904"/>
            <a:ext cx="1600200" cy="276999"/>
          </a:xfrm>
          <a:prstGeom prst="rect">
            <a:avLst/>
          </a:prstGeom>
          <a:solidFill>
            <a:schemeClr val="bg1"/>
          </a:solidFill>
        </p:spPr>
        <p:txBody>
          <a:bodyPr wrap="square" rtlCol="0">
            <a:spAutoFit/>
          </a:bodyPr>
          <a:lstStyle/>
          <a:p>
            <a:r>
              <a:rPr lang="en-US" sz="1200" dirty="0"/>
              <a:t>Toppenish Creek</a:t>
            </a:r>
          </a:p>
        </p:txBody>
      </p:sp>
    </p:spTree>
    <p:extLst>
      <p:ext uri="{BB962C8B-B14F-4D97-AF65-F5344CB8AC3E}">
        <p14:creationId xmlns:p14="http://schemas.microsoft.com/office/powerpoint/2010/main" val="209572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5350" y="114300"/>
            <a:ext cx="9315450" cy="772972"/>
          </a:xfrm>
        </p:spPr>
        <p:txBody>
          <a:bodyPr>
            <a:normAutofit/>
          </a:bodyPr>
          <a:lstStyle/>
          <a:p>
            <a:pPr algn="l"/>
            <a:r>
              <a:rPr lang="en-US" dirty="0"/>
              <a:t>Lower Columbia</a:t>
            </a:r>
          </a:p>
        </p:txBody>
      </p:sp>
      <p:sp>
        <p:nvSpPr>
          <p:cNvPr id="3" name="TextBox 2">
            <a:extLst>
              <a:ext uri="{FF2B5EF4-FFF2-40B4-BE49-F238E27FC236}">
                <a16:creationId xmlns:a16="http://schemas.microsoft.com/office/drawing/2014/main" id="{4C2891E4-DF63-DD04-05D9-2425BF239A76}"/>
              </a:ext>
            </a:extLst>
          </p:cNvPr>
          <p:cNvSpPr txBox="1"/>
          <p:nvPr/>
        </p:nvSpPr>
        <p:spPr>
          <a:xfrm>
            <a:off x="513484" y="925578"/>
            <a:ext cx="11165032" cy="129586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Listed as threatened under the ESA.</a:t>
            </a:r>
          </a:p>
          <a:p>
            <a:pPr marL="285750" indent="-285750">
              <a:lnSpc>
                <a:spcPct val="110000"/>
              </a:lnSpc>
              <a:buFont typeface="Arial" panose="020B0604020202020204" pitchFamily="34" charset="0"/>
              <a:buChar char="•"/>
            </a:pPr>
            <a:r>
              <a:rPr lang="en-US" dirty="0"/>
              <a:t>Some populations in Oregon.</a:t>
            </a:r>
          </a:p>
          <a:p>
            <a:pPr marL="285750" indent="-285750">
              <a:lnSpc>
                <a:spcPct val="110000"/>
              </a:lnSpc>
              <a:buFont typeface="Arial" panose="020B0604020202020204" pitchFamily="34" charset="0"/>
              <a:buChar char="•"/>
            </a:pPr>
            <a:r>
              <a:rPr lang="en-US" dirty="0"/>
              <a:t>NOAA 2022 Biological Viability Assessment Update: Overall viability remains at “moderate” risk of extinction.</a:t>
            </a:r>
          </a:p>
          <a:p>
            <a:pPr marL="285750" indent="-285750">
              <a:lnSpc>
                <a:spcPct val="110000"/>
              </a:lnSpc>
              <a:buFont typeface="Arial" panose="020B0604020202020204" pitchFamily="34" charset="0"/>
              <a:buChar char="•"/>
            </a:pPr>
            <a:r>
              <a:rPr lang="en-US" dirty="0"/>
              <a:t>WDFW State of Salmon abundance status and trends:</a:t>
            </a:r>
          </a:p>
        </p:txBody>
      </p:sp>
      <p:pic>
        <p:nvPicPr>
          <p:cNvPr id="4" name="Picture 3">
            <a:extLst>
              <a:ext uri="{FF2B5EF4-FFF2-40B4-BE49-F238E27FC236}">
                <a16:creationId xmlns:a16="http://schemas.microsoft.com/office/drawing/2014/main" id="{EECAE0C6-E551-24FF-5F6E-C3B0BF0D68F5}"/>
              </a:ext>
            </a:extLst>
          </p:cNvPr>
          <p:cNvPicPr>
            <a:picLocks noChangeAspect="1"/>
          </p:cNvPicPr>
          <p:nvPr/>
        </p:nvPicPr>
        <p:blipFill rotWithShape="1">
          <a:blip r:embed="rId2"/>
          <a:srcRect l="1446" t="4687"/>
          <a:stretch/>
        </p:blipFill>
        <p:spPr>
          <a:xfrm>
            <a:off x="1629584" y="2498893"/>
            <a:ext cx="4290858" cy="3840480"/>
          </a:xfrm>
          <a:prstGeom prst="rect">
            <a:avLst/>
          </a:prstGeom>
        </p:spPr>
      </p:pic>
      <p:pic>
        <p:nvPicPr>
          <p:cNvPr id="6" name="Picture 5">
            <a:extLst>
              <a:ext uri="{FF2B5EF4-FFF2-40B4-BE49-F238E27FC236}">
                <a16:creationId xmlns:a16="http://schemas.microsoft.com/office/drawing/2014/main" id="{59BA4FD4-F67A-C72F-377C-3CCD84C407E3}"/>
              </a:ext>
            </a:extLst>
          </p:cNvPr>
          <p:cNvPicPr>
            <a:picLocks noChangeAspect="1"/>
          </p:cNvPicPr>
          <p:nvPr/>
        </p:nvPicPr>
        <p:blipFill rotWithShape="1">
          <a:blip r:embed="rId3"/>
          <a:srcRect l="26460" t="3560"/>
          <a:stretch/>
        </p:blipFill>
        <p:spPr>
          <a:xfrm>
            <a:off x="6130289" y="2465996"/>
            <a:ext cx="3214545" cy="3886200"/>
          </a:xfrm>
          <a:prstGeom prst="rect">
            <a:avLst/>
          </a:prstGeom>
        </p:spPr>
      </p:pic>
      <p:sp>
        <p:nvSpPr>
          <p:cNvPr id="8" name="Rectangle 7">
            <a:extLst>
              <a:ext uri="{FF2B5EF4-FFF2-40B4-BE49-F238E27FC236}">
                <a16:creationId xmlns:a16="http://schemas.microsoft.com/office/drawing/2014/main" id="{F1633ABA-7C40-D67F-D04D-FC0B738C273D}"/>
              </a:ext>
            </a:extLst>
          </p:cNvPr>
          <p:cNvSpPr/>
          <p:nvPr/>
        </p:nvSpPr>
        <p:spPr>
          <a:xfrm>
            <a:off x="6058444" y="2557860"/>
            <a:ext cx="88937" cy="353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EBCFD5-4E0E-845A-55F3-6FC4EBC2349C}"/>
              </a:ext>
            </a:extLst>
          </p:cNvPr>
          <p:cNvSpPr txBox="1"/>
          <p:nvPr/>
        </p:nvSpPr>
        <p:spPr>
          <a:xfrm>
            <a:off x="209550" y="2495656"/>
            <a:ext cx="2547794" cy="3639458"/>
          </a:xfrm>
          <a:prstGeom prst="rect">
            <a:avLst/>
          </a:prstGeom>
          <a:solidFill>
            <a:schemeClr val="bg1"/>
          </a:solidFill>
        </p:spPr>
        <p:txBody>
          <a:bodyPr wrap="square" rtlCol="0">
            <a:spAutoFit/>
          </a:bodyPr>
          <a:lstStyle/>
          <a:p>
            <a:pPr algn="r">
              <a:spcAft>
                <a:spcPts val="500"/>
              </a:spcAft>
            </a:pPr>
            <a:r>
              <a:rPr lang="en-US" sz="1050" dirty="0"/>
              <a:t>North Fork Lewis River winter steelhead</a:t>
            </a:r>
          </a:p>
          <a:p>
            <a:pPr algn="r">
              <a:spcAft>
                <a:spcPts val="500"/>
              </a:spcAft>
            </a:pPr>
            <a:r>
              <a:rPr lang="en-US" sz="1050" dirty="0"/>
              <a:t>Lower Gorge Tributaries winter steelhead</a:t>
            </a:r>
          </a:p>
          <a:p>
            <a:pPr algn="r">
              <a:spcAft>
                <a:spcPts val="500"/>
              </a:spcAft>
            </a:pPr>
            <a:r>
              <a:rPr lang="en-US" sz="1050" dirty="0"/>
              <a:t>East Fork Lewis River winter steelhead</a:t>
            </a:r>
          </a:p>
          <a:p>
            <a:pPr algn="r">
              <a:spcAft>
                <a:spcPts val="500"/>
              </a:spcAft>
            </a:pPr>
            <a:r>
              <a:rPr lang="en-US" sz="1050" dirty="0"/>
              <a:t>Washougal River winter steelhead</a:t>
            </a:r>
          </a:p>
          <a:p>
            <a:pPr algn="r">
              <a:spcAft>
                <a:spcPts val="500"/>
              </a:spcAft>
            </a:pPr>
            <a:r>
              <a:rPr lang="en-US" sz="1050" dirty="0"/>
              <a:t>Tilton River winter steelhead</a:t>
            </a:r>
          </a:p>
          <a:p>
            <a:pPr algn="r">
              <a:spcAft>
                <a:spcPts val="500"/>
              </a:spcAft>
            </a:pPr>
            <a:r>
              <a:rPr lang="en-US" sz="1050" dirty="0"/>
              <a:t>East Fork Lewis River summer steelhead</a:t>
            </a:r>
          </a:p>
          <a:p>
            <a:pPr algn="r">
              <a:spcAft>
                <a:spcPts val="500"/>
              </a:spcAft>
            </a:pPr>
            <a:r>
              <a:rPr lang="en-US" sz="1050" dirty="0" err="1"/>
              <a:t>Coweeman</a:t>
            </a:r>
            <a:r>
              <a:rPr lang="en-US" sz="1050" dirty="0"/>
              <a:t> River winter steelhead</a:t>
            </a:r>
          </a:p>
          <a:p>
            <a:pPr algn="r">
              <a:spcAft>
                <a:spcPts val="500"/>
              </a:spcAft>
            </a:pPr>
            <a:r>
              <a:rPr lang="en-US" sz="1050" dirty="0"/>
              <a:t>Washougal River summer steelhead</a:t>
            </a:r>
          </a:p>
          <a:p>
            <a:pPr algn="r">
              <a:spcAft>
                <a:spcPts val="500"/>
              </a:spcAft>
            </a:pPr>
            <a:r>
              <a:rPr lang="en-US" sz="1050" dirty="0"/>
              <a:t>Kalama River summer steelhead</a:t>
            </a:r>
          </a:p>
          <a:p>
            <a:pPr algn="r">
              <a:spcAft>
                <a:spcPts val="500"/>
              </a:spcAft>
            </a:pPr>
            <a:r>
              <a:rPr lang="en-US" sz="1050" dirty="0"/>
              <a:t>Kalama River winter steelhead</a:t>
            </a:r>
          </a:p>
          <a:p>
            <a:pPr algn="r">
              <a:spcAft>
                <a:spcPts val="500"/>
              </a:spcAft>
            </a:pPr>
            <a:r>
              <a:rPr lang="en-US" sz="1050" dirty="0"/>
              <a:t>South Fork Toutle River winter steelhead</a:t>
            </a:r>
          </a:p>
          <a:p>
            <a:pPr algn="r">
              <a:spcAft>
                <a:spcPts val="500"/>
              </a:spcAft>
            </a:pPr>
            <a:r>
              <a:rPr lang="en-US" sz="1050" dirty="0"/>
              <a:t>Lower Cowlitz River winter steelhead</a:t>
            </a:r>
          </a:p>
          <a:p>
            <a:pPr algn="r">
              <a:spcAft>
                <a:spcPts val="500"/>
              </a:spcAft>
            </a:pPr>
            <a:r>
              <a:rPr lang="en-US" sz="1050" dirty="0"/>
              <a:t>North Fork Toutle River winter steelhead</a:t>
            </a:r>
          </a:p>
          <a:p>
            <a:pPr algn="r">
              <a:spcAft>
                <a:spcPts val="500"/>
              </a:spcAft>
            </a:pPr>
            <a:r>
              <a:rPr lang="en-US" sz="1050" dirty="0"/>
              <a:t>Wind River summer steelhead</a:t>
            </a:r>
          </a:p>
          <a:p>
            <a:pPr algn="r">
              <a:spcAft>
                <a:spcPts val="500"/>
              </a:spcAft>
            </a:pPr>
            <a:r>
              <a:rPr lang="en-US" sz="1050" dirty="0"/>
              <a:t>Upper Cowlitz River winter steelhead</a:t>
            </a:r>
          </a:p>
          <a:p>
            <a:pPr algn="r">
              <a:spcAft>
                <a:spcPts val="500"/>
              </a:spcAft>
            </a:pPr>
            <a:r>
              <a:rPr lang="en-US" sz="1050" dirty="0"/>
              <a:t>Upper Gorge Tributaries winter steelhead</a:t>
            </a:r>
          </a:p>
        </p:txBody>
      </p:sp>
      <p:sp>
        <p:nvSpPr>
          <p:cNvPr id="2" name="TextBox 1">
            <a:extLst>
              <a:ext uri="{FF2B5EF4-FFF2-40B4-BE49-F238E27FC236}">
                <a16:creationId xmlns:a16="http://schemas.microsoft.com/office/drawing/2014/main" id="{5EEAAA19-7C3B-4160-4F5B-BF4EEF0AE920}"/>
              </a:ext>
            </a:extLst>
          </p:cNvPr>
          <p:cNvSpPr txBox="1"/>
          <p:nvPr/>
        </p:nvSpPr>
        <p:spPr>
          <a:xfrm>
            <a:off x="2895600" y="6202184"/>
            <a:ext cx="2857500" cy="307777"/>
          </a:xfrm>
          <a:prstGeom prst="rect">
            <a:avLst/>
          </a:prstGeom>
          <a:solidFill>
            <a:schemeClr val="bg1"/>
          </a:solidFill>
          <a:ln>
            <a:noFill/>
          </a:ln>
        </p:spPr>
        <p:txBody>
          <a:bodyPr wrap="square" rtlCol="0">
            <a:spAutoFit/>
          </a:bodyPr>
          <a:lstStyle/>
          <a:p>
            <a:r>
              <a:rPr lang="en-US" sz="1400" dirty="0"/>
              <a:t>5-year geomean % of recovery goal</a:t>
            </a:r>
          </a:p>
        </p:txBody>
      </p:sp>
      <p:sp>
        <p:nvSpPr>
          <p:cNvPr id="5" name="TextBox 4">
            <a:extLst>
              <a:ext uri="{FF2B5EF4-FFF2-40B4-BE49-F238E27FC236}">
                <a16:creationId xmlns:a16="http://schemas.microsoft.com/office/drawing/2014/main" id="{047EABDA-5202-D381-5E3E-7CC0FA8140E1}"/>
              </a:ext>
            </a:extLst>
          </p:cNvPr>
          <p:cNvSpPr txBox="1"/>
          <p:nvPr/>
        </p:nvSpPr>
        <p:spPr>
          <a:xfrm>
            <a:off x="6096000" y="6217602"/>
            <a:ext cx="3257550" cy="307777"/>
          </a:xfrm>
          <a:prstGeom prst="rect">
            <a:avLst/>
          </a:prstGeom>
          <a:solidFill>
            <a:schemeClr val="bg1"/>
          </a:solidFill>
          <a:ln>
            <a:noFill/>
          </a:ln>
        </p:spPr>
        <p:txBody>
          <a:bodyPr wrap="square" rtlCol="0">
            <a:spAutoFit/>
          </a:bodyPr>
          <a:lstStyle/>
          <a:p>
            <a:r>
              <a:rPr lang="en-US" sz="1400" dirty="0"/>
              <a:t>Trend since ESA listing (% change per year)</a:t>
            </a:r>
          </a:p>
        </p:txBody>
      </p:sp>
      <p:sp>
        <p:nvSpPr>
          <p:cNvPr id="9" name="TextBox 8">
            <a:extLst>
              <a:ext uri="{FF2B5EF4-FFF2-40B4-BE49-F238E27FC236}">
                <a16:creationId xmlns:a16="http://schemas.microsoft.com/office/drawing/2014/main" id="{5DF99F64-0BC2-0FAC-2296-B58B182C77B8}"/>
              </a:ext>
            </a:extLst>
          </p:cNvPr>
          <p:cNvSpPr txBox="1"/>
          <p:nvPr/>
        </p:nvSpPr>
        <p:spPr>
          <a:xfrm>
            <a:off x="9319366" y="2937616"/>
            <a:ext cx="2547794" cy="3188052"/>
          </a:xfrm>
          <a:prstGeom prst="rect">
            <a:avLst/>
          </a:prstGeom>
          <a:solidFill>
            <a:schemeClr val="bg1"/>
          </a:solidFill>
        </p:spPr>
        <p:txBody>
          <a:bodyPr wrap="square" rtlCol="0">
            <a:spAutoFit/>
          </a:bodyPr>
          <a:lstStyle/>
          <a:p>
            <a:pPr>
              <a:spcAft>
                <a:spcPts val="500"/>
              </a:spcAft>
            </a:pPr>
            <a:r>
              <a:rPr lang="en-US" sz="1050" dirty="0"/>
              <a:t>East Fork Lewis River winter</a:t>
            </a:r>
          </a:p>
          <a:p>
            <a:pPr>
              <a:spcAft>
                <a:spcPts val="500"/>
              </a:spcAft>
            </a:pPr>
            <a:r>
              <a:rPr lang="en-US" sz="1050" dirty="0"/>
              <a:t>Upper Cowlitz River winter</a:t>
            </a:r>
          </a:p>
          <a:p>
            <a:pPr>
              <a:spcAft>
                <a:spcPts val="500"/>
              </a:spcAft>
            </a:pPr>
            <a:r>
              <a:rPr lang="en-US" sz="1050" dirty="0"/>
              <a:t>East Fork Lewis River summer</a:t>
            </a:r>
          </a:p>
          <a:p>
            <a:pPr>
              <a:spcAft>
                <a:spcPts val="500"/>
              </a:spcAft>
            </a:pPr>
            <a:r>
              <a:rPr lang="en-US" sz="1050" dirty="0"/>
              <a:t>Washougal River summer</a:t>
            </a:r>
          </a:p>
          <a:p>
            <a:pPr>
              <a:spcAft>
                <a:spcPts val="500"/>
              </a:spcAft>
            </a:pPr>
            <a:r>
              <a:rPr lang="en-US" sz="1050" dirty="0"/>
              <a:t>Tilton River winter</a:t>
            </a:r>
          </a:p>
          <a:p>
            <a:pPr>
              <a:spcAft>
                <a:spcPts val="500"/>
              </a:spcAft>
            </a:pPr>
            <a:r>
              <a:rPr lang="en-US" sz="1050" dirty="0" err="1"/>
              <a:t>Coweeman</a:t>
            </a:r>
            <a:r>
              <a:rPr lang="en-US" sz="1050" dirty="0"/>
              <a:t> River winter</a:t>
            </a:r>
          </a:p>
          <a:p>
            <a:pPr>
              <a:spcAft>
                <a:spcPts val="500"/>
              </a:spcAft>
            </a:pPr>
            <a:r>
              <a:rPr lang="en-US" sz="1050" dirty="0"/>
              <a:t>North Fork Toutle River winter</a:t>
            </a:r>
          </a:p>
          <a:p>
            <a:pPr>
              <a:spcAft>
                <a:spcPts val="500"/>
              </a:spcAft>
            </a:pPr>
            <a:r>
              <a:rPr lang="en-US" sz="1050" dirty="0"/>
              <a:t>Kalama River summer</a:t>
            </a:r>
          </a:p>
          <a:p>
            <a:pPr>
              <a:spcAft>
                <a:spcPts val="500"/>
              </a:spcAft>
            </a:pPr>
            <a:r>
              <a:rPr lang="en-US" sz="1050" dirty="0"/>
              <a:t>Wind River summer</a:t>
            </a:r>
          </a:p>
          <a:p>
            <a:pPr>
              <a:spcAft>
                <a:spcPts val="500"/>
              </a:spcAft>
            </a:pPr>
            <a:r>
              <a:rPr lang="en-US" sz="1050" dirty="0"/>
              <a:t>South Fork Toutle River winter</a:t>
            </a:r>
          </a:p>
          <a:p>
            <a:pPr>
              <a:spcAft>
                <a:spcPts val="500"/>
              </a:spcAft>
            </a:pPr>
            <a:r>
              <a:rPr lang="en-US" sz="1050" dirty="0"/>
              <a:t>Washougal River winter</a:t>
            </a:r>
          </a:p>
          <a:p>
            <a:pPr>
              <a:spcAft>
                <a:spcPts val="500"/>
              </a:spcAft>
            </a:pPr>
            <a:r>
              <a:rPr lang="en-US" sz="1050" dirty="0"/>
              <a:t>Lower Cowlitz River winter</a:t>
            </a:r>
          </a:p>
          <a:p>
            <a:pPr>
              <a:spcAft>
                <a:spcPts val="500"/>
              </a:spcAft>
            </a:pPr>
            <a:r>
              <a:rPr lang="en-US" sz="1050" dirty="0"/>
              <a:t>Kalama River winter</a:t>
            </a:r>
          </a:p>
          <a:p>
            <a:pPr>
              <a:spcAft>
                <a:spcPts val="500"/>
              </a:spcAft>
            </a:pPr>
            <a:r>
              <a:rPr lang="en-US" sz="1050" dirty="0"/>
              <a:t>Upper Gorge Tributaries winter</a:t>
            </a:r>
          </a:p>
        </p:txBody>
      </p:sp>
    </p:spTree>
    <p:extLst>
      <p:ext uri="{BB962C8B-B14F-4D97-AF65-F5344CB8AC3E}">
        <p14:creationId xmlns:p14="http://schemas.microsoft.com/office/powerpoint/2010/main" val="317885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5350" y="228600"/>
            <a:ext cx="9315450" cy="795408"/>
          </a:xfrm>
        </p:spPr>
        <p:txBody>
          <a:bodyPr/>
          <a:lstStyle/>
          <a:p>
            <a:pPr algn="l"/>
            <a:r>
              <a:rPr lang="en-US" dirty="0"/>
              <a:t>Puget Sound</a:t>
            </a:r>
          </a:p>
        </p:txBody>
      </p:sp>
      <p:sp>
        <p:nvSpPr>
          <p:cNvPr id="3" name="TextBox 2">
            <a:extLst>
              <a:ext uri="{FF2B5EF4-FFF2-40B4-BE49-F238E27FC236}">
                <a16:creationId xmlns:a16="http://schemas.microsoft.com/office/drawing/2014/main" id="{D50986FA-3511-4204-C65B-173D47E0BDAC}"/>
              </a:ext>
            </a:extLst>
          </p:cNvPr>
          <p:cNvSpPr txBox="1"/>
          <p:nvPr/>
        </p:nvSpPr>
        <p:spPr>
          <a:xfrm>
            <a:off x="513484" y="1049849"/>
            <a:ext cx="11165032" cy="129586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Listed as threatened under the ESA.</a:t>
            </a:r>
          </a:p>
          <a:p>
            <a:pPr marL="285750" indent="-285750">
              <a:lnSpc>
                <a:spcPct val="110000"/>
              </a:lnSpc>
              <a:buFont typeface="Arial" panose="020B0604020202020204" pitchFamily="34" charset="0"/>
              <a:buChar char="•"/>
            </a:pPr>
            <a:r>
              <a:rPr lang="en-US" dirty="0"/>
              <a:t>NOAA 2022 Biological Viability Assessment Update: recovery efforts in conjunction with improved ocean and climatic conditions have resulted in an increasing viability trend, although the extinction risk remains “moderate.”</a:t>
            </a:r>
          </a:p>
          <a:p>
            <a:pPr marL="285750" indent="-285750">
              <a:lnSpc>
                <a:spcPct val="110000"/>
              </a:lnSpc>
              <a:buFont typeface="Arial" panose="020B0604020202020204" pitchFamily="34" charset="0"/>
              <a:buChar char="•"/>
            </a:pPr>
            <a:r>
              <a:rPr lang="en-US" dirty="0"/>
              <a:t>WDFW State of Salmon abundance status and trends:</a:t>
            </a:r>
          </a:p>
        </p:txBody>
      </p:sp>
      <p:pic>
        <p:nvPicPr>
          <p:cNvPr id="4" name="Picture 3">
            <a:extLst>
              <a:ext uri="{FF2B5EF4-FFF2-40B4-BE49-F238E27FC236}">
                <a16:creationId xmlns:a16="http://schemas.microsoft.com/office/drawing/2014/main" id="{EB35E2DC-9A56-9F3D-C185-D141988512D9}"/>
              </a:ext>
            </a:extLst>
          </p:cNvPr>
          <p:cNvPicPr>
            <a:picLocks noChangeAspect="1"/>
          </p:cNvPicPr>
          <p:nvPr/>
        </p:nvPicPr>
        <p:blipFill rotWithShape="1">
          <a:blip r:embed="rId2"/>
          <a:srcRect t="3355"/>
          <a:stretch/>
        </p:blipFill>
        <p:spPr>
          <a:xfrm>
            <a:off x="1977120" y="2498893"/>
            <a:ext cx="4228269" cy="3840480"/>
          </a:xfrm>
          <a:prstGeom prst="rect">
            <a:avLst/>
          </a:prstGeom>
        </p:spPr>
      </p:pic>
      <p:pic>
        <p:nvPicPr>
          <p:cNvPr id="6" name="Picture 5">
            <a:extLst>
              <a:ext uri="{FF2B5EF4-FFF2-40B4-BE49-F238E27FC236}">
                <a16:creationId xmlns:a16="http://schemas.microsoft.com/office/drawing/2014/main" id="{0AF7C7DA-5E8E-ABC1-94A5-DE062C66CE5F}"/>
              </a:ext>
            </a:extLst>
          </p:cNvPr>
          <p:cNvPicPr>
            <a:picLocks noChangeAspect="1"/>
          </p:cNvPicPr>
          <p:nvPr/>
        </p:nvPicPr>
        <p:blipFill rotWithShape="1">
          <a:blip r:embed="rId3"/>
          <a:srcRect l="37546" t="3633"/>
          <a:stretch/>
        </p:blipFill>
        <p:spPr>
          <a:xfrm>
            <a:off x="6377649" y="2506054"/>
            <a:ext cx="2690151" cy="3867912"/>
          </a:xfrm>
          <a:prstGeom prst="rect">
            <a:avLst/>
          </a:prstGeom>
        </p:spPr>
      </p:pic>
      <p:sp>
        <p:nvSpPr>
          <p:cNvPr id="8" name="Rectangle 7">
            <a:extLst>
              <a:ext uri="{FF2B5EF4-FFF2-40B4-BE49-F238E27FC236}">
                <a16:creationId xmlns:a16="http://schemas.microsoft.com/office/drawing/2014/main" id="{791B6B0A-58B2-9C38-5609-2CA846343C76}"/>
              </a:ext>
            </a:extLst>
          </p:cNvPr>
          <p:cNvSpPr/>
          <p:nvPr/>
        </p:nvSpPr>
        <p:spPr>
          <a:xfrm>
            <a:off x="6332871" y="2557860"/>
            <a:ext cx="88937" cy="353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FB882E-7777-006C-BAA4-C45763088860}"/>
              </a:ext>
            </a:extLst>
          </p:cNvPr>
          <p:cNvSpPr/>
          <p:nvPr/>
        </p:nvSpPr>
        <p:spPr>
          <a:xfrm>
            <a:off x="3519754" y="2446029"/>
            <a:ext cx="571500" cy="6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F66CF4-7FBE-55E9-5123-20082306A228}"/>
              </a:ext>
            </a:extLst>
          </p:cNvPr>
          <p:cNvSpPr txBox="1"/>
          <p:nvPr/>
        </p:nvSpPr>
        <p:spPr>
          <a:xfrm>
            <a:off x="1123950" y="2451576"/>
            <a:ext cx="2461466" cy="3796552"/>
          </a:xfrm>
          <a:prstGeom prst="rect">
            <a:avLst/>
          </a:prstGeom>
          <a:solidFill>
            <a:schemeClr val="bg1"/>
          </a:solidFill>
        </p:spPr>
        <p:txBody>
          <a:bodyPr wrap="square" rtlCol="0">
            <a:spAutoFit/>
          </a:bodyPr>
          <a:lstStyle/>
          <a:p>
            <a:pPr algn="r">
              <a:lnSpc>
                <a:spcPct val="102000"/>
              </a:lnSpc>
            </a:pPr>
            <a:r>
              <a:rPr lang="en-US" sz="780" dirty="0"/>
              <a:t>West Hood Canal </a:t>
            </a:r>
            <a:r>
              <a:rPr lang="en-US" sz="780" dirty="0" err="1"/>
              <a:t>Tribs</a:t>
            </a:r>
            <a:r>
              <a:rPr lang="en-US" sz="780" dirty="0"/>
              <a:t>. winter steelhead</a:t>
            </a:r>
          </a:p>
          <a:p>
            <a:pPr algn="r">
              <a:lnSpc>
                <a:spcPct val="102000"/>
              </a:lnSpc>
            </a:pPr>
            <a:r>
              <a:rPr lang="en-US" sz="780" dirty="0"/>
              <a:t>Strait of Juan de Fuca </a:t>
            </a:r>
            <a:r>
              <a:rPr lang="en-US" sz="780" dirty="0" err="1"/>
              <a:t>Tribs</a:t>
            </a:r>
            <a:r>
              <a:rPr lang="en-US" sz="780" dirty="0"/>
              <a:t>. winter steelhead</a:t>
            </a:r>
          </a:p>
          <a:p>
            <a:pPr algn="r">
              <a:lnSpc>
                <a:spcPct val="102000"/>
              </a:lnSpc>
            </a:pPr>
            <a:r>
              <a:rPr lang="en-US" sz="780" dirty="0"/>
              <a:t>Stillaguamish River winter steelhead</a:t>
            </a:r>
          </a:p>
          <a:p>
            <a:pPr algn="r">
              <a:lnSpc>
                <a:spcPct val="102000"/>
              </a:lnSpc>
            </a:pPr>
            <a:r>
              <a:rPr lang="en-US" sz="780" dirty="0"/>
              <a:t>South Puget Sound </a:t>
            </a:r>
            <a:r>
              <a:rPr lang="en-US" sz="780" dirty="0" err="1"/>
              <a:t>Tribs</a:t>
            </a:r>
            <a:r>
              <a:rPr lang="en-US" sz="780" dirty="0"/>
              <a:t>. winter steelhead</a:t>
            </a:r>
          </a:p>
          <a:p>
            <a:pPr algn="r">
              <a:lnSpc>
                <a:spcPct val="102000"/>
              </a:lnSpc>
            </a:pPr>
            <a:r>
              <a:rPr lang="en-US" sz="780" dirty="0"/>
              <a:t>South Fork Nooksack summer steelhead</a:t>
            </a:r>
          </a:p>
          <a:p>
            <a:pPr algn="r">
              <a:lnSpc>
                <a:spcPct val="102000"/>
              </a:lnSpc>
            </a:pPr>
            <a:r>
              <a:rPr lang="en-US" sz="780" dirty="0"/>
              <a:t>Skokomish River winter steelhead</a:t>
            </a:r>
          </a:p>
          <a:p>
            <a:pPr algn="r">
              <a:lnSpc>
                <a:spcPct val="102000"/>
              </a:lnSpc>
            </a:pPr>
            <a:r>
              <a:rPr lang="en-US" sz="780" dirty="0" err="1"/>
              <a:t>Sequium</a:t>
            </a:r>
            <a:r>
              <a:rPr lang="en-US" sz="780" dirty="0"/>
              <a:t>/Discovery Bay </a:t>
            </a:r>
            <a:r>
              <a:rPr lang="en-US" sz="780" dirty="0" err="1"/>
              <a:t>Tribs</a:t>
            </a:r>
            <a:r>
              <a:rPr lang="en-US" sz="780" dirty="0"/>
              <a:t>. winter steelhead</a:t>
            </a:r>
          </a:p>
          <a:p>
            <a:pPr algn="r">
              <a:lnSpc>
                <a:spcPct val="102000"/>
              </a:lnSpc>
            </a:pPr>
            <a:r>
              <a:rPr lang="en-US" sz="780" dirty="0"/>
              <a:t>Puyallup/Carbon River winter steelhead</a:t>
            </a:r>
          </a:p>
          <a:p>
            <a:pPr algn="r">
              <a:lnSpc>
                <a:spcPct val="102000"/>
              </a:lnSpc>
            </a:pPr>
            <a:r>
              <a:rPr lang="en-US" sz="780" dirty="0"/>
              <a:t>N. Lake Washington &amp; Lake Sammamish steelhead</a:t>
            </a:r>
          </a:p>
          <a:p>
            <a:pPr algn="r">
              <a:lnSpc>
                <a:spcPct val="102000"/>
              </a:lnSpc>
            </a:pPr>
            <a:r>
              <a:rPr lang="en-US" sz="780" dirty="0"/>
              <a:t>North Fork Skykomish River summer steelhead</a:t>
            </a:r>
          </a:p>
          <a:p>
            <a:pPr algn="r">
              <a:lnSpc>
                <a:spcPct val="102000"/>
              </a:lnSpc>
            </a:pPr>
            <a:r>
              <a:rPr lang="en-US" sz="780" dirty="0"/>
              <a:t>Green River winter steelhead</a:t>
            </a:r>
          </a:p>
          <a:p>
            <a:pPr algn="r">
              <a:lnSpc>
                <a:spcPct val="102000"/>
              </a:lnSpc>
            </a:pPr>
            <a:r>
              <a:rPr lang="en-US" sz="780" dirty="0"/>
              <a:t>East Kitsap Peninsula </a:t>
            </a:r>
            <a:r>
              <a:rPr lang="en-US" sz="780" dirty="0" err="1"/>
              <a:t>Tribs</a:t>
            </a:r>
            <a:r>
              <a:rPr lang="en-US" sz="780" dirty="0"/>
              <a:t>. winter steelhead</a:t>
            </a:r>
          </a:p>
          <a:p>
            <a:pPr algn="r">
              <a:lnSpc>
                <a:spcPct val="102000"/>
              </a:lnSpc>
            </a:pPr>
            <a:r>
              <a:rPr lang="en-US" sz="780" dirty="0"/>
              <a:t>East Hood Canal </a:t>
            </a:r>
            <a:r>
              <a:rPr lang="en-US" sz="780" dirty="0" err="1"/>
              <a:t>Tribs</a:t>
            </a:r>
            <a:r>
              <a:rPr lang="en-US" sz="780" dirty="0"/>
              <a:t>. steelhead</a:t>
            </a:r>
          </a:p>
          <a:p>
            <a:pPr algn="r">
              <a:lnSpc>
                <a:spcPct val="102000"/>
              </a:lnSpc>
            </a:pPr>
            <a:r>
              <a:rPr lang="en-US" sz="780" dirty="0"/>
              <a:t>Drayton Harbor </a:t>
            </a:r>
            <a:r>
              <a:rPr lang="en-US" sz="780" dirty="0" err="1"/>
              <a:t>Tribs</a:t>
            </a:r>
            <a:r>
              <a:rPr lang="en-US" sz="780" dirty="0"/>
              <a:t>. winter steelhead</a:t>
            </a:r>
          </a:p>
          <a:p>
            <a:pPr algn="r">
              <a:lnSpc>
                <a:spcPct val="102000"/>
              </a:lnSpc>
            </a:pPr>
            <a:r>
              <a:rPr lang="en-US" sz="780" dirty="0"/>
              <a:t>Deer Creek summer steelhead</a:t>
            </a:r>
          </a:p>
          <a:p>
            <a:pPr algn="r">
              <a:lnSpc>
                <a:spcPct val="102000"/>
              </a:lnSpc>
            </a:pPr>
            <a:r>
              <a:rPr lang="en-US" sz="780" dirty="0"/>
              <a:t>Cedar River winter steelhead</a:t>
            </a:r>
          </a:p>
          <a:p>
            <a:pPr algn="r">
              <a:lnSpc>
                <a:spcPct val="102000"/>
              </a:lnSpc>
            </a:pPr>
            <a:r>
              <a:rPr lang="en-US" sz="780" dirty="0"/>
              <a:t>Canyon Creek summer steelhead</a:t>
            </a:r>
          </a:p>
          <a:p>
            <a:pPr algn="r">
              <a:lnSpc>
                <a:spcPct val="102000"/>
              </a:lnSpc>
            </a:pPr>
            <a:r>
              <a:rPr lang="en-US" sz="780" dirty="0"/>
              <a:t>Baker River summer and winter steelhead</a:t>
            </a:r>
          </a:p>
          <a:p>
            <a:pPr algn="r">
              <a:lnSpc>
                <a:spcPct val="102000"/>
              </a:lnSpc>
            </a:pPr>
            <a:r>
              <a:rPr lang="en-US" sz="780" dirty="0"/>
              <a:t>Elwha River winter steelhead</a:t>
            </a:r>
          </a:p>
          <a:p>
            <a:pPr algn="r">
              <a:lnSpc>
                <a:spcPct val="102000"/>
              </a:lnSpc>
            </a:pPr>
            <a:r>
              <a:rPr lang="en-US" sz="780" dirty="0"/>
              <a:t>Skagit River summer and winter steelhead</a:t>
            </a:r>
          </a:p>
          <a:p>
            <a:pPr algn="r">
              <a:lnSpc>
                <a:spcPct val="102000"/>
              </a:lnSpc>
            </a:pPr>
            <a:r>
              <a:rPr lang="en-US" sz="780" dirty="0"/>
              <a:t>Samish River and Bellingham Bay </a:t>
            </a:r>
            <a:r>
              <a:rPr lang="en-US" sz="780" dirty="0" err="1"/>
              <a:t>Tribs</a:t>
            </a:r>
            <a:r>
              <a:rPr lang="en-US" sz="780" dirty="0"/>
              <a:t> winter steelhead</a:t>
            </a:r>
          </a:p>
          <a:p>
            <a:pPr algn="r">
              <a:lnSpc>
                <a:spcPct val="102000"/>
              </a:lnSpc>
            </a:pPr>
            <a:r>
              <a:rPr lang="en-US" sz="780" dirty="0"/>
              <a:t>Dungeness River summer and  winter steelhead</a:t>
            </a:r>
          </a:p>
          <a:p>
            <a:pPr algn="r">
              <a:lnSpc>
                <a:spcPct val="102000"/>
              </a:lnSpc>
            </a:pPr>
            <a:r>
              <a:rPr lang="en-US" sz="780" dirty="0"/>
              <a:t>Nooksack River winter steelhead</a:t>
            </a:r>
          </a:p>
          <a:p>
            <a:pPr algn="r">
              <a:lnSpc>
                <a:spcPct val="102000"/>
              </a:lnSpc>
            </a:pPr>
            <a:r>
              <a:rPr lang="en-US" sz="780" dirty="0"/>
              <a:t>Nisqually River winter steelhead</a:t>
            </a:r>
          </a:p>
          <a:p>
            <a:pPr algn="r">
              <a:lnSpc>
                <a:spcPct val="102000"/>
              </a:lnSpc>
            </a:pPr>
            <a:r>
              <a:rPr lang="en-US" sz="780" dirty="0"/>
              <a:t>Pilchuck River winter steelhead</a:t>
            </a:r>
          </a:p>
          <a:p>
            <a:pPr algn="r">
              <a:lnSpc>
                <a:spcPct val="102000"/>
              </a:lnSpc>
            </a:pPr>
            <a:r>
              <a:rPr lang="en-US" sz="780" dirty="0"/>
              <a:t>White River winter steelhead</a:t>
            </a:r>
          </a:p>
          <a:p>
            <a:pPr algn="r">
              <a:lnSpc>
                <a:spcPct val="102000"/>
              </a:lnSpc>
            </a:pPr>
            <a:r>
              <a:rPr lang="en-US" sz="780" dirty="0"/>
              <a:t>Tolt River summer steelhead</a:t>
            </a:r>
          </a:p>
          <a:p>
            <a:pPr algn="r">
              <a:lnSpc>
                <a:spcPct val="102000"/>
              </a:lnSpc>
            </a:pPr>
            <a:r>
              <a:rPr lang="en-US" sz="780" dirty="0" err="1"/>
              <a:t>Snoqualumie</a:t>
            </a:r>
            <a:r>
              <a:rPr lang="en-US" sz="780" dirty="0"/>
              <a:t> River winter steelhead</a:t>
            </a:r>
          </a:p>
          <a:p>
            <a:pPr algn="r">
              <a:lnSpc>
                <a:spcPct val="102000"/>
              </a:lnSpc>
            </a:pPr>
            <a:r>
              <a:rPr lang="en-US" sz="780" dirty="0"/>
              <a:t>Snohomish/Skykomish rivers winter steelhead</a:t>
            </a:r>
          </a:p>
          <a:p>
            <a:pPr algn="r">
              <a:lnSpc>
                <a:spcPct val="102000"/>
              </a:lnSpc>
            </a:pPr>
            <a:r>
              <a:rPr lang="en-US" sz="780" dirty="0"/>
              <a:t>South Hood Canal </a:t>
            </a:r>
            <a:r>
              <a:rPr lang="en-US" sz="780" dirty="0" err="1"/>
              <a:t>Tribs</a:t>
            </a:r>
            <a:r>
              <a:rPr lang="en-US" sz="780" dirty="0"/>
              <a:t>. winter steelhead</a:t>
            </a:r>
          </a:p>
        </p:txBody>
      </p:sp>
      <p:sp>
        <p:nvSpPr>
          <p:cNvPr id="2" name="TextBox 1">
            <a:extLst>
              <a:ext uri="{FF2B5EF4-FFF2-40B4-BE49-F238E27FC236}">
                <a16:creationId xmlns:a16="http://schemas.microsoft.com/office/drawing/2014/main" id="{C0536D55-103B-D317-06FF-86EB54FD2B68}"/>
              </a:ext>
            </a:extLst>
          </p:cNvPr>
          <p:cNvSpPr txBox="1"/>
          <p:nvPr/>
        </p:nvSpPr>
        <p:spPr>
          <a:xfrm>
            <a:off x="3467100" y="6210730"/>
            <a:ext cx="2800350" cy="307777"/>
          </a:xfrm>
          <a:prstGeom prst="rect">
            <a:avLst/>
          </a:prstGeom>
          <a:solidFill>
            <a:schemeClr val="bg1"/>
          </a:solidFill>
          <a:ln>
            <a:noFill/>
          </a:ln>
        </p:spPr>
        <p:txBody>
          <a:bodyPr wrap="square" rtlCol="0">
            <a:spAutoFit/>
          </a:bodyPr>
          <a:lstStyle/>
          <a:p>
            <a:r>
              <a:rPr lang="en-US" sz="1400" dirty="0"/>
              <a:t>5-year geomean % of recovery goal</a:t>
            </a:r>
          </a:p>
        </p:txBody>
      </p:sp>
      <p:sp>
        <p:nvSpPr>
          <p:cNvPr id="5" name="TextBox 4">
            <a:extLst>
              <a:ext uri="{FF2B5EF4-FFF2-40B4-BE49-F238E27FC236}">
                <a16:creationId xmlns:a16="http://schemas.microsoft.com/office/drawing/2014/main" id="{63EC06DE-8145-C2DD-D17D-35432A4391D7}"/>
              </a:ext>
            </a:extLst>
          </p:cNvPr>
          <p:cNvSpPr txBox="1"/>
          <p:nvPr/>
        </p:nvSpPr>
        <p:spPr>
          <a:xfrm>
            <a:off x="6307508" y="6223476"/>
            <a:ext cx="3257550" cy="307777"/>
          </a:xfrm>
          <a:prstGeom prst="rect">
            <a:avLst/>
          </a:prstGeom>
          <a:solidFill>
            <a:schemeClr val="bg1"/>
          </a:solidFill>
          <a:ln>
            <a:noFill/>
          </a:ln>
        </p:spPr>
        <p:txBody>
          <a:bodyPr wrap="square" rtlCol="0">
            <a:spAutoFit/>
          </a:bodyPr>
          <a:lstStyle/>
          <a:p>
            <a:r>
              <a:rPr lang="en-US" sz="1400" dirty="0"/>
              <a:t>Trend since ESA listing (% change per year)</a:t>
            </a:r>
          </a:p>
        </p:txBody>
      </p:sp>
      <p:sp>
        <p:nvSpPr>
          <p:cNvPr id="11" name="TextBox 10">
            <a:extLst>
              <a:ext uri="{FF2B5EF4-FFF2-40B4-BE49-F238E27FC236}">
                <a16:creationId xmlns:a16="http://schemas.microsoft.com/office/drawing/2014/main" id="{85462A2D-B4E4-7469-F4E1-5CA17F4490F4}"/>
              </a:ext>
            </a:extLst>
          </p:cNvPr>
          <p:cNvSpPr txBox="1"/>
          <p:nvPr/>
        </p:nvSpPr>
        <p:spPr>
          <a:xfrm>
            <a:off x="9053380" y="4623256"/>
            <a:ext cx="2461466" cy="1571328"/>
          </a:xfrm>
          <a:prstGeom prst="rect">
            <a:avLst/>
          </a:prstGeom>
          <a:solidFill>
            <a:schemeClr val="bg1"/>
          </a:solidFill>
        </p:spPr>
        <p:txBody>
          <a:bodyPr wrap="square" rtlCol="0">
            <a:spAutoFit/>
          </a:bodyPr>
          <a:lstStyle/>
          <a:p>
            <a:pPr>
              <a:lnSpc>
                <a:spcPct val="103000"/>
              </a:lnSpc>
            </a:pPr>
            <a:r>
              <a:rPr lang="en-US" sz="780" dirty="0"/>
              <a:t>Elwha River winter</a:t>
            </a:r>
          </a:p>
          <a:p>
            <a:pPr>
              <a:lnSpc>
                <a:spcPct val="103000"/>
              </a:lnSpc>
            </a:pPr>
            <a:r>
              <a:rPr lang="en-US" sz="780" dirty="0"/>
              <a:t>Nisqually River winter</a:t>
            </a:r>
          </a:p>
          <a:p>
            <a:pPr>
              <a:lnSpc>
                <a:spcPct val="103000"/>
              </a:lnSpc>
            </a:pPr>
            <a:r>
              <a:rPr lang="en-US" sz="780" dirty="0"/>
              <a:t>Samish River and Bellingham Bay </a:t>
            </a:r>
            <a:r>
              <a:rPr lang="en-US" sz="780" dirty="0" err="1"/>
              <a:t>Tribs</a:t>
            </a:r>
            <a:r>
              <a:rPr lang="en-US" sz="780" dirty="0"/>
              <a:t> winter</a:t>
            </a:r>
          </a:p>
          <a:p>
            <a:pPr>
              <a:lnSpc>
                <a:spcPct val="103000"/>
              </a:lnSpc>
            </a:pPr>
            <a:r>
              <a:rPr lang="en-US" sz="780" dirty="0"/>
              <a:t>White River winter</a:t>
            </a:r>
          </a:p>
          <a:p>
            <a:pPr>
              <a:lnSpc>
                <a:spcPct val="103000"/>
              </a:lnSpc>
            </a:pPr>
            <a:r>
              <a:rPr lang="en-US" sz="780" dirty="0"/>
              <a:t>Skagit River summer and winter</a:t>
            </a:r>
          </a:p>
          <a:p>
            <a:pPr>
              <a:lnSpc>
                <a:spcPct val="103000"/>
              </a:lnSpc>
            </a:pPr>
            <a:r>
              <a:rPr lang="en-US" sz="780" dirty="0"/>
              <a:t>Nooksack River winter</a:t>
            </a:r>
          </a:p>
          <a:p>
            <a:pPr>
              <a:lnSpc>
                <a:spcPct val="103000"/>
              </a:lnSpc>
            </a:pPr>
            <a:r>
              <a:rPr lang="en-US" sz="780" dirty="0"/>
              <a:t>Pilchuck River winter</a:t>
            </a:r>
          </a:p>
          <a:p>
            <a:pPr>
              <a:lnSpc>
                <a:spcPct val="103000"/>
              </a:lnSpc>
            </a:pPr>
            <a:r>
              <a:rPr lang="en-US" sz="780" dirty="0"/>
              <a:t>Dungeness River summer and  winter</a:t>
            </a:r>
          </a:p>
          <a:p>
            <a:pPr>
              <a:lnSpc>
                <a:spcPct val="103000"/>
              </a:lnSpc>
            </a:pPr>
            <a:r>
              <a:rPr lang="en-US" sz="780" dirty="0"/>
              <a:t>Tolt River summer</a:t>
            </a:r>
          </a:p>
          <a:p>
            <a:pPr>
              <a:lnSpc>
                <a:spcPct val="103000"/>
              </a:lnSpc>
            </a:pPr>
            <a:r>
              <a:rPr lang="en-US" sz="780" dirty="0"/>
              <a:t>Snohomish/Skykomish rivers winter</a:t>
            </a:r>
          </a:p>
          <a:p>
            <a:pPr>
              <a:lnSpc>
                <a:spcPct val="103000"/>
              </a:lnSpc>
            </a:pPr>
            <a:r>
              <a:rPr lang="en-US" sz="780" dirty="0" err="1"/>
              <a:t>Snoqualumie</a:t>
            </a:r>
            <a:r>
              <a:rPr lang="en-US" sz="780" dirty="0"/>
              <a:t> River winter</a:t>
            </a:r>
          </a:p>
          <a:p>
            <a:pPr>
              <a:lnSpc>
                <a:spcPct val="103000"/>
              </a:lnSpc>
            </a:pPr>
            <a:r>
              <a:rPr lang="en-US" sz="780" dirty="0"/>
              <a:t>South Hood Canal </a:t>
            </a:r>
            <a:r>
              <a:rPr lang="en-US" sz="780" dirty="0" err="1"/>
              <a:t>Tribs</a:t>
            </a:r>
            <a:r>
              <a:rPr lang="en-US" sz="780" dirty="0"/>
              <a:t>. winter</a:t>
            </a:r>
          </a:p>
        </p:txBody>
      </p:sp>
    </p:spTree>
    <p:extLst>
      <p:ext uri="{BB962C8B-B14F-4D97-AF65-F5344CB8AC3E}">
        <p14:creationId xmlns:p14="http://schemas.microsoft.com/office/powerpoint/2010/main" val="279546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5350" y="228600"/>
            <a:ext cx="10572750" cy="914400"/>
          </a:xfrm>
        </p:spPr>
        <p:txBody>
          <a:bodyPr>
            <a:normAutofit/>
          </a:bodyPr>
          <a:lstStyle/>
          <a:p>
            <a:pPr algn="l"/>
            <a:r>
              <a:rPr lang="en-US" dirty="0"/>
              <a:t>Southwest Washington</a:t>
            </a:r>
          </a:p>
        </p:txBody>
      </p:sp>
      <p:sp>
        <p:nvSpPr>
          <p:cNvPr id="2" name="TextBox 1">
            <a:extLst>
              <a:ext uri="{FF2B5EF4-FFF2-40B4-BE49-F238E27FC236}">
                <a16:creationId xmlns:a16="http://schemas.microsoft.com/office/drawing/2014/main" id="{3FBEAAE8-DD69-4698-ECCE-2F2B4D66437D}"/>
              </a:ext>
            </a:extLst>
          </p:cNvPr>
          <p:cNvSpPr txBox="1"/>
          <p:nvPr/>
        </p:nvSpPr>
        <p:spPr>
          <a:xfrm>
            <a:off x="438150" y="1257300"/>
            <a:ext cx="11165032" cy="381771"/>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Not currently ESA listed.</a:t>
            </a:r>
          </a:p>
        </p:txBody>
      </p:sp>
      <p:pic>
        <p:nvPicPr>
          <p:cNvPr id="4" name="Picture 3">
            <a:extLst>
              <a:ext uri="{FF2B5EF4-FFF2-40B4-BE49-F238E27FC236}">
                <a16:creationId xmlns:a16="http://schemas.microsoft.com/office/drawing/2014/main" id="{4FF7EFD2-57D9-E4AC-9756-1633F5BC208A}"/>
              </a:ext>
            </a:extLst>
          </p:cNvPr>
          <p:cNvPicPr>
            <a:picLocks noChangeAspect="1"/>
          </p:cNvPicPr>
          <p:nvPr/>
        </p:nvPicPr>
        <p:blipFill>
          <a:blip r:embed="rId2"/>
          <a:stretch>
            <a:fillRect/>
          </a:stretch>
        </p:blipFill>
        <p:spPr>
          <a:xfrm>
            <a:off x="145663" y="2343150"/>
            <a:ext cx="3403879" cy="2286000"/>
          </a:xfrm>
          <a:prstGeom prst="rect">
            <a:avLst/>
          </a:prstGeom>
        </p:spPr>
      </p:pic>
      <p:pic>
        <p:nvPicPr>
          <p:cNvPr id="6" name="Picture 5">
            <a:extLst>
              <a:ext uri="{FF2B5EF4-FFF2-40B4-BE49-F238E27FC236}">
                <a16:creationId xmlns:a16="http://schemas.microsoft.com/office/drawing/2014/main" id="{92614EEA-0785-8C16-31F7-E7A50F9F7D3B}"/>
              </a:ext>
            </a:extLst>
          </p:cNvPr>
          <p:cNvPicPr>
            <a:picLocks noChangeAspect="1"/>
          </p:cNvPicPr>
          <p:nvPr/>
        </p:nvPicPr>
        <p:blipFill>
          <a:blip r:embed="rId3"/>
          <a:stretch>
            <a:fillRect/>
          </a:stretch>
        </p:blipFill>
        <p:spPr>
          <a:xfrm>
            <a:off x="3670758" y="2343150"/>
            <a:ext cx="3960055" cy="2286000"/>
          </a:xfrm>
          <a:prstGeom prst="rect">
            <a:avLst/>
          </a:prstGeom>
        </p:spPr>
      </p:pic>
      <p:pic>
        <p:nvPicPr>
          <p:cNvPr id="9" name="Picture 8">
            <a:extLst>
              <a:ext uri="{FF2B5EF4-FFF2-40B4-BE49-F238E27FC236}">
                <a16:creationId xmlns:a16="http://schemas.microsoft.com/office/drawing/2014/main" id="{C6838A33-F43F-B46D-CA7D-7FEC83A19ED8}"/>
              </a:ext>
            </a:extLst>
          </p:cNvPr>
          <p:cNvPicPr>
            <a:picLocks noChangeAspect="1"/>
          </p:cNvPicPr>
          <p:nvPr/>
        </p:nvPicPr>
        <p:blipFill>
          <a:blip r:embed="rId4"/>
          <a:stretch>
            <a:fillRect/>
          </a:stretch>
        </p:blipFill>
        <p:spPr>
          <a:xfrm>
            <a:off x="7798922" y="2343150"/>
            <a:ext cx="3886921" cy="2286000"/>
          </a:xfrm>
          <a:prstGeom prst="rect">
            <a:avLst/>
          </a:prstGeom>
        </p:spPr>
      </p:pic>
    </p:spTree>
    <p:extLst>
      <p:ext uri="{BB962C8B-B14F-4D97-AF65-F5344CB8AC3E}">
        <p14:creationId xmlns:p14="http://schemas.microsoft.com/office/powerpoint/2010/main" val="157378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5350" y="228600"/>
            <a:ext cx="10572750" cy="792012"/>
          </a:xfrm>
        </p:spPr>
        <p:txBody>
          <a:bodyPr>
            <a:normAutofit/>
          </a:bodyPr>
          <a:lstStyle/>
          <a:p>
            <a:pPr algn="l"/>
            <a:r>
              <a:rPr lang="en-US" dirty="0"/>
              <a:t>Olympic Peninsula</a:t>
            </a:r>
          </a:p>
        </p:txBody>
      </p:sp>
      <p:sp>
        <p:nvSpPr>
          <p:cNvPr id="2" name="TextBox 1">
            <a:extLst>
              <a:ext uri="{FF2B5EF4-FFF2-40B4-BE49-F238E27FC236}">
                <a16:creationId xmlns:a16="http://schemas.microsoft.com/office/drawing/2014/main" id="{3FBEAAE8-DD69-4698-ECCE-2F2B4D66437D}"/>
              </a:ext>
            </a:extLst>
          </p:cNvPr>
          <p:cNvSpPr txBox="1"/>
          <p:nvPr/>
        </p:nvSpPr>
        <p:spPr>
          <a:xfrm>
            <a:off x="513484" y="1037458"/>
            <a:ext cx="11165032" cy="686470"/>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Not currently ESA listed.</a:t>
            </a:r>
          </a:p>
          <a:p>
            <a:pPr marL="285750" indent="-285750">
              <a:lnSpc>
                <a:spcPct val="110000"/>
              </a:lnSpc>
              <a:buFont typeface="Arial" panose="020B0604020202020204" pitchFamily="34" charset="0"/>
              <a:buChar char="•"/>
            </a:pPr>
            <a:r>
              <a:rPr lang="en-US" dirty="0"/>
              <a:t>Recently petitioned to be considered for ESA listing. NOAA has begun its consideration of the petition.</a:t>
            </a:r>
          </a:p>
        </p:txBody>
      </p:sp>
      <p:pic>
        <p:nvPicPr>
          <p:cNvPr id="11" name="Picture 10">
            <a:extLst>
              <a:ext uri="{FF2B5EF4-FFF2-40B4-BE49-F238E27FC236}">
                <a16:creationId xmlns:a16="http://schemas.microsoft.com/office/drawing/2014/main" id="{ECFEB312-30B0-49A4-69DB-2C9C32277CAD}"/>
              </a:ext>
            </a:extLst>
          </p:cNvPr>
          <p:cNvPicPr>
            <a:picLocks noChangeAspect="1"/>
          </p:cNvPicPr>
          <p:nvPr/>
        </p:nvPicPr>
        <p:blipFill>
          <a:blip r:embed="rId2"/>
          <a:stretch>
            <a:fillRect/>
          </a:stretch>
        </p:blipFill>
        <p:spPr>
          <a:xfrm>
            <a:off x="3842193" y="1951858"/>
            <a:ext cx="3123128" cy="2286000"/>
          </a:xfrm>
          <a:prstGeom prst="rect">
            <a:avLst/>
          </a:prstGeom>
        </p:spPr>
      </p:pic>
      <p:pic>
        <p:nvPicPr>
          <p:cNvPr id="13" name="Picture 12">
            <a:extLst>
              <a:ext uri="{FF2B5EF4-FFF2-40B4-BE49-F238E27FC236}">
                <a16:creationId xmlns:a16="http://schemas.microsoft.com/office/drawing/2014/main" id="{F70200D4-6BDD-6D18-4A74-17CC1CCA03BB}"/>
              </a:ext>
            </a:extLst>
          </p:cNvPr>
          <p:cNvPicPr>
            <a:picLocks noChangeAspect="1"/>
          </p:cNvPicPr>
          <p:nvPr/>
        </p:nvPicPr>
        <p:blipFill>
          <a:blip r:embed="rId3"/>
          <a:stretch>
            <a:fillRect/>
          </a:stretch>
        </p:blipFill>
        <p:spPr>
          <a:xfrm>
            <a:off x="7867650" y="1951858"/>
            <a:ext cx="3286519" cy="2286000"/>
          </a:xfrm>
          <a:prstGeom prst="rect">
            <a:avLst/>
          </a:prstGeom>
        </p:spPr>
      </p:pic>
      <p:pic>
        <p:nvPicPr>
          <p:cNvPr id="15" name="Picture 14">
            <a:extLst>
              <a:ext uri="{FF2B5EF4-FFF2-40B4-BE49-F238E27FC236}">
                <a16:creationId xmlns:a16="http://schemas.microsoft.com/office/drawing/2014/main" id="{055B94C7-54F8-8AAF-211D-45DB42E68BD7}"/>
              </a:ext>
            </a:extLst>
          </p:cNvPr>
          <p:cNvPicPr>
            <a:picLocks noChangeAspect="1"/>
          </p:cNvPicPr>
          <p:nvPr/>
        </p:nvPicPr>
        <p:blipFill>
          <a:blip r:embed="rId4"/>
          <a:stretch>
            <a:fillRect/>
          </a:stretch>
        </p:blipFill>
        <p:spPr>
          <a:xfrm>
            <a:off x="4151991" y="4343400"/>
            <a:ext cx="3715659" cy="2286000"/>
          </a:xfrm>
          <a:prstGeom prst="rect">
            <a:avLst/>
          </a:prstGeom>
        </p:spPr>
      </p:pic>
      <p:pic>
        <p:nvPicPr>
          <p:cNvPr id="17" name="Picture 16">
            <a:extLst>
              <a:ext uri="{FF2B5EF4-FFF2-40B4-BE49-F238E27FC236}">
                <a16:creationId xmlns:a16="http://schemas.microsoft.com/office/drawing/2014/main" id="{BAF1C4ED-1E1D-C5B4-E0C7-D52097D646BC}"/>
              </a:ext>
            </a:extLst>
          </p:cNvPr>
          <p:cNvPicPr>
            <a:picLocks noChangeAspect="1"/>
          </p:cNvPicPr>
          <p:nvPr/>
        </p:nvPicPr>
        <p:blipFill>
          <a:blip r:embed="rId5"/>
          <a:stretch>
            <a:fillRect/>
          </a:stretch>
        </p:blipFill>
        <p:spPr>
          <a:xfrm>
            <a:off x="197549" y="1951858"/>
            <a:ext cx="3481253" cy="2286000"/>
          </a:xfrm>
          <a:prstGeom prst="rect">
            <a:avLst/>
          </a:prstGeom>
        </p:spPr>
      </p:pic>
      <p:sp>
        <p:nvSpPr>
          <p:cNvPr id="3" name="Rectangle 2">
            <a:extLst>
              <a:ext uri="{FF2B5EF4-FFF2-40B4-BE49-F238E27FC236}">
                <a16:creationId xmlns:a16="http://schemas.microsoft.com/office/drawing/2014/main" id="{6B88C823-EA68-CF9A-9B5E-9A92B0118FFF}"/>
              </a:ext>
            </a:extLst>
          </p:cNvPr>
          <p:cNvSpPr/>
          <p:nvPr/>
        </p:nvSpPr>
        <p:spPr>
          <a:xfrm>
            <a:off x="4038600" y="4233479"/>
            <a:ext cx="30861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06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ptx" id="{BC427144-D3ED-452E-94AE-175C21F4E810}" vid="{78420E3C-FB2B-4977-8942-94CCC8C990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8529776f-df16-40f0-9daa-d0e298d486d7">
      <Terms xmlns="http://schemas.microsoft.com/office/infopath/2007/PartnerControls"/>
    </lcf76f155ced4ddcb4097134ff3c332f>
    <TaxCatchAll xmlns="8b17d058-ed2d-4c47-b97a-9ba5a5942f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40EE4D50F37346BAA1F4B5906E4C58" ma:contentTypeVersion="11" ma:contentTypeDescription="Create a new document." ma:contentTypeScope="" ma:versionID="35b7d769799c58416aa7b6129fa66e5f">
  <xsd:schema xmlns:xsd="http://www.w3.org/2001/XMLSchema" xmlns:xs="http://www.w3.org/2001/XMLSchema" xmlns:p="http://schemas.microsoft.com/office/2006/metadata/properties" xmlns:ns2="8529776f-df16-40f0-9daa-d0e298d486d7" xmlns:ns3="8b17d058-ed2d-4c47-b97a-9ba5a5942f98" targetNamespace="http://schemas.microsoft.com/office/2006/metadata/properties" ma:root="true" ma:fieldsID="0e1775cc1b1e08377dccaddde579653d" ns2:_="" ns3:_="">
    <xsd:import namespace="8529776f-df16-40f0-9daa-d0e298d486d7"/>
    <xsd:import namespace="8b17d058-ed2d-4c47-b97a-9ba5a5942f9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9776f-df16-40f0-9daa-d0e298d486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17d058-ed2d-4c47-b97a-9ba5a5942f9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e9f0f19-b941-4db3-bb44-27619a7a8fe1}" ma:internalName="TaxCatchAll" ma:showField="CatchAllData" ma:web="8b17d058-ed2d-4c47-b97a-9ba5a5942f9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02CE9-C842-4364-B4B7-D0E6570675C7}">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13ca7600-3bff-434a-a5d1-dfd04fb39ad7"/>
    <ds:schemaRef ds:uri="http://www.w3.org/XML/1998/namespace"/>
    <ds:schemaRef ds:uri="6fa23938-e9c0-4d21-8017-e8718d1bbebb"/>
    <ds:schemaRef ds:uri="http://schemas.microsoft.com/office/infopath/2007/PartnerControls"/>
    <ds:schemaRef ds:uri="bd412d6e-1d72-4d71-8f76-a31c32432928"/>
    <ds:schemaRef ds:uri="8529776f-df16-40f0-9daa-d0e298d486d7"/>
    <ds:schemaRef ds:uri="8b17d058-ed2d-4c47-b97a-9ba5a5942f98"/>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4880125C-7587-4F8A-B70C-CB53FD063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9776f-df16-40f0-9daa-d0e298d486d7"/>
    <ds:schemaRef ds:uri="8b17d058-ed2d-4c47-b97a-9ba5a5942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1354</TotalTime>
  <Words>1252</Words>
  <Application>Microsoft Office PowerPoint</Application>
  <PresentationFormat>Widescreen</PresentationFormat>
  <Paragraphs>185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Courier New</vt:lpstr>
      <vt:lpstr>Ebrima</vt:lpstr>
      <vt:lpstr>Roboto Slab</vt:lpstr>
      <vt:lpstr>Rockwell</vt:lpstr>
      <vt:lpstr>Symbol</vt:lpstr>
      <vt:lpstr>Office Theme</vt:lpstr>
      <vt:lpstr>Status of steelhead in Washington</vt:lpstr>
      <vt:lpstr>Steelhead DPSs</vt:lpstr>
      <vt:lpstr>Snake River Basin</vt:lpstr>
      <vt:lpstr>Upper Columbia</vt:lpstr>
      <vt:lpstr>Middle Columbia</vt:lpstr>
      <vt:lpstr>Lower Columbia</vt:lpstr>
      <vt:lpstr>Puget Sound</vt:lpstr>
      <vt:lpstr>Southwest Washington</vt:lpstr>
      <vt:lpstr>Olympic Peninsula</vt:lpstr>
      <vt:lpstr>Washington steelhead DPS summary     (WA State of Salmon report)</vt:lpstr>
      <vt:lpstr>Factors related to current status</vt:lpstr>
      <vt:lpstr>Questions?</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PowerPoint template</dc:title>
  <dc:creator>cast461</dc:creator>
  <cp:lastModifiedBy>Kendall, Neala W (DFW)</cp:lastModifiedBy>
  <cp:revision>121</cp:revision>
  <cp:lastPrinted>2019-02-14T22:06:05Z</cp:lastPrinted>
  <dcterms:created xsi:type="dcterms:W3CDTF">2014-07-25T19:35:40Z</dcterms:created>
  <dcterms:modified xsi:type="dcterms:W3CDTF">2023-03-07T21:18:07Z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0x0101007F40EE4D50F37346BAA1F4B5906E4C58</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y fmtid="{D5CDD505-2E9C-101B-9397-08002B2CF9AE}" pid="6" name="MSIP_Label_45011977-b912-4387-97a4-f4c94a801377_Enabled">
    <vt:lpwstr>true</vt:lpwstr>
  </property>
  <property fmtid="{D5CDD505-2E9C-101B-9397-08002B2CF9AE}" pid="7" name="MSIP_Label_45011977-b912-4387-97a4-f4c94a801377_SetDate">
    <vt:lpwstr>2022-03-22T16:35:39Z</vt:lpwstr>
  </property>
  <property fmtid="{D5CDD505-2E9C-101B-9397-08002B2CF9AE}" pid="8" name="MSIP_Label_45011977-b912-4387-97a4-f4c94a801377_Method">
    <vt:lpwstr>Standard</vt:lpwstr>
  </property>
  <property fmtid="{D5CDD505-2E9C-101B-9397-08002B2CF9AE}" pid="9" name="MSIP_Label_45011977-b912-4387-97a4-f4c94a801377_Name">
    <vt:lpwstr>Uncategorized Data</vt:lpwstr>
  </property>
  <property fmtid="{D5CDD505-2E9C-101B-9397-08002B2CF9AE}" pid="10" name="MSIP_Label_45011977-b912-4387-97a4-f4c94a801377_SiteId">
    <vt:lpwstr>11d0e217-264e-400a-8ba0-57dcc127d72d</vt:lpwstr>
  </property>
  <property fmtid="{D5CDD505-2E9C-101B-9397-08002B2CF9AE}" pid="11" name="MSIP_Label_45011977-b912-4387-97a4-f4c94a801377_ActionId">
    <vt:lpwstr>cb6b2f84-b0d7-4dfb-93ee-36d05b533cb8</vt:lpwstr>
  </property>
  <property fmtid="{D5CDD505-2E9C-101B-9397-08002B2CF9AE}" pid="12" name="MSIP_Label_45011977-b912-4387-97a4-f4c94a801377_ContentBits">
    <vt:lpwstr>0</vt:lpwstr>
  </property>
  <property fmtid="{D5CDD505-2E9C-101B-9397-08002B2CF9AE}" pid="13" name="MediaServiceImageTags">
    <vt:lpwstr/>
  </property>
</Properties>
</file>