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62" r:id="rId4"/>
    <p:sldId id="263" r:id="rId5"/>
    <p:sldId id="264" r:id="rId6"/>
    <p:sldId id="259" r:id="rId7"/>
    <p:sldId id="265" r:id="rId8"/>
    <p:sldId id="258" r:id="rId9"/>
    <p:sldId id="266" r:id="rId10"/>
    <p:sldId id="261" r:id="rId11"/>
    <p:sldId id="267" r:id="rId12"/>
    <p:sldId id="279" r:id="rId13"/>
    <p:sldId id="269" r:id="rId14"/>
    <p:sldId id="268" r:id="rId15"/>
    <p:sldId id="270" r:id="rId16"/>
    <p:sldId id="280" r:id="rId17"/>
    <p:sldId id="274" r:id="rId18"/>
    <p:sldId id="275" r:id="rId19"/>
    <p:sldId id="271" r:id="rId20"/>
    <p:sldId id="273" r:id="rId21"/>
    <p:sldId id="283" r:id="rId22"/>
    <p:sldId id="284" r:id="rId23"/>
    <p:sldId id="285" r:id="rId24"/>
    <p:sldId id="290" r:id="rId25"/>
    <p:sldId id="289" r:id="rId26"/>
    <p:sldId id="260" r:id="rId27"/>
    <p:sldId id="257" r:id="rId28"/>
    <p:sldId id="281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7B5A-1C0F-B443-9488-9B014E8674B6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B709-C19A-8A44-BAD6-101ADE6E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5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1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5B709-C19A-8A44-BAD6-101ADE6EA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6E76-B16B-AC19-E975-3223DB8E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2A254-766A-C94E-12BD-A119E2356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773D-9FC8-F643-22FD-560836D5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2269-7DF6-D267-5093-A4CEDA39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EF4B-95A2-6336-4E13-2516BC92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7DD-900E-627F-97B4-BDC0F2E2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B83F9-BD5F-B001-DB56-5F1F96B2B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740BE-D9CF-3B2E-DA7B-2049C4DF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6EC5-F2C7-CC1D-2F67-C1A76892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26C98-A25F-600B-7B6C-35F4EB46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41E1F-CD8A-7DCB-FFD9-C21C6E547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74F7A-7479-ABB2-F547-FF9D3DD82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B99A-A25F-B153-282F-B2060E54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7F81-4CD8-0877-8DCD-00F04BB8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021F4-48C0-9B9B-315A-1A484483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784E-3128-460D-A567-12FE8F99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0801-C340-1BEA-3B49-18F803A3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D852-C36C-61C2-3513-9861338F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5FB6E-C189-86D8-872D-0580B0D9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1A76-49FE-5620-DCFA-996C15A9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E9F1-DCDA-8BD2-CCFB-73C838BD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135F-67A5-DF23-C235-DD8E085D5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EB1-DE63-BCA8-FC4A-85D19D5D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638AF-0266-8F3F-C7F4-348666BB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6F275-1588-A4C3-1F44-4AA244C4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B1B0-6046-99AA-497B-8009B670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0F87-D188-567F-DADF-618E8D9E2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3E537-CA81-9C52-D45C-DE66E09B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0AFF-4352-7536-2179-53BF25A2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6CAE0-8116-078D-4ADA-1743FEF0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AFEFD-B7D7-062C-CAD0-29899AD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5FCA-FDE4-27AD-EC79-42B9DF8E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22AC5-3A20-6FD2-D83C-75F2371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D60EC-FC44-E5C1-BE42-20BC3656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7DCDD-6D73-4B48-5E72-919AB671E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36736-A21F-601D-58A3-E8012F9C5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BABDA-EC3E-B7D9-0963-6B68CE04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9B8CC-198F-177F-6A44-549B92BA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AD5C7-F716-99B0-70FF-71BD377D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8733-69A4-DD98-E4CA-25CAC62F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3B504-0DD7-70BB-0843-B4F92A69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DFEFA-8E2E-8FE1-F331-098C0E9D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93E93-5D7E-751E-C2CF-EA0F736C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14EAB-F393-7C73-DB1D-3A09CE76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777A0-DCF7-49A9-5099-56B6D7BF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B36C1-F88A-F16F-C0CD-75C9AC1E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B373-9B87-A341-BBEB-BC03B0AA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3C7-CB23-BC72-D907-8215560F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4C4AC-7984-82EA-E354-6BD6BC87B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96D3-E3B7-D191-949E-4C943056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BB01-03DD-3048-07FD-000AAB1B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B702A-C390-B407-867C-6B86BBC9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4886-455D-AF01-8BCE-133DD274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905B3-CA8C-C460-3426-11727EEBA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F7F76-3566-6815-617C-BDE826B0F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11D8-57E2-29BF-8DCF-B6F8F6F7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AA0D2-8A37-3021-237A-733BDD9F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C70BA-D1A2-645F-440D-F41475D4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3">
                <a:lumMod val="0"/>
              </a:schemeClr>
            </a:gs>
            <a:gs pos="85000">
              <a:schemeClr val="accent3">
                <a:lumMod val="89000"/>
              </a:schemeClr>
            </a:gs>
            <a:gs pos="87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B50EF-D0B2-6D40-22A7-BB67530A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37E75-D514-66AE-71AC-3F40CB03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DE687-090A-9278-2371-250548F36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4634-02BD-B642-B928-F47E0FDB57B1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B68EB-F7FF-74DA-69BC-3B8ACB0E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883B-3E7E-34AE-3C66-92E957584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2536B-828C-0D4D-8A85-6537693A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43DA25-615C-AB48-9249-CAA95022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46" y="1764407"/>
            <a:ext cx="10911016" cy="2310312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Dispersal, survival and mortality mechanisms of steelhead </a:t>
            </a:r>
            <a:r>
              <a:rPr lang="en-US" sz="5200" b="1" dirty="0" err="1">
                <a:solidFill>
                  <a:schemeClr val="bg1"/>
                </a:solidFill>
              </a:rPr>
              <a:t>kelts</a:t>
            </a:r>
            <a:r>
              <a:rPr lang="en-US" sz="5200" b="1" dirty="0">
                <a:solidFill>
                  <a:schemeClr val="bg1"/>
                </a:solidFill>
              </a:rPr>
              <a:t> in the Northeast Pacific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49F2B-3988-D48A-6B36-FB09C34B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297" y="4165152"/>
            <a:ext cx="10226502" cy="23103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Trevor Davies, Fisheries Stock Assessment Scientist; Ministry of Forests. BC Government</a:t>
            </a:r>
          </a:p>
          <a:p>
            <a:r>
              <a:rPr lang="en-US" b="1" dirty="0">
                <a:solidFill>
                  <a:schemeClr val="bg1"/>
                </a:solidFill>
              </a:rPr>
              <a:t>Mike McCulloch, </a:t>
            </a:r>
          </a:p>
          <a:p>
            <a:r>
              <a:rPr lang="en-US" b="1" dirty="0">
                <a:solidFill>
                  <a:schemeClr val="bg1"/>
                </a:solidFill>
              </a:rPr>
              <a:t>Jamieson Atkinson,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Jeramy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Damborg</a:t>
            </a:r>
            <a:r>
              <a:rPr lang="en-US" b="1" dirty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>
                <a:solidFill>
                  <a:schemeClr val="bg1"/>
                </a:solidFill>
              </a:rPr>
              <a:t>Collin Middleton</a:t>
            </a:r>
          </a:p>
        </p:txBody>
      </p:sp>
    </p:spTree>
    <p:extLst>
      <p:ext uri="{BB962C8B-B14F-4D97-AF65-F5344CB8AC3E}">
        <p14:creationId xmlns:p14="http://schemas.microsoft.com/office/powerpoint/2010/main" val="34134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Rapid mortality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CFA10-F701-9370-34FA-A0746CEE5ADB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Length: 67 km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time: 1.6 days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E9AC9C8-0067-8F51-0138-3729934A9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28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24439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Long Migrations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31D43-E187-B12B-CF23-8A7F36A1395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Length: 1462 km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time: 69 days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93BB8AB9-0189-DFE4-0617-0ADF20D08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5"/>
          <a:stretch/>
        </p:blipFill>
        <p:spPr>
          <a:xfrm>
            <a:off x="4363104" y="1508207"/>
            <a:ext cx="6840000" cy="4428000"/>
          </a:xfrm>
        </p:spPr>
      </p:pic>
    </p:spTree>
    <p:extLst>
      <p:ext uri="{BB962C8B-B14F-4D97-AF65-F5344CB8AC3E}">
        <p14:creationId xmlns:p14="http://schemas.microsoft.com/office/powerpoint/2010/main" val="105332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Long Migrations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31D43-E187-B12B-CF23-8A7F36A13952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Length: 1462 km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Track time: 69 days</a:t>
            </a:r>
          </a:p>
        </p:txBody>
      </p:sp>
      <p:pic>
        <p:nvPicPr>
          <p:cNvPr id="12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AB7235D3-BAC8-3928-4E52-F86E3165A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"/>
          <a:stretch/>
        </p:blipFill>
        <p:spPr>
          <a:xfrm>
            <a:off x="4374290" y="1499056"/>
            <a:ext cx="6840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12F68-027E-D9B9-FA66-C85F3EF6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Can we identify Predation mechanisms?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54E95-6F4B-5CB3-009A-A72C6A1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Light sensor can indicate ingestion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Marine mammals have clear temperature signal if consumed;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Some fish are endothermic (</a:t>
            </a:r>
            <a:r>
              <a:rPr lang="en-US" dirty="0" err="1">
                <a:solidFill>
                  <a:schemeClr val="bg1"/>
                </a:solidFill>
              </a:rPr>
              <a:t>eg.</a:t>
            </a:r>
            <a:r>
              <a:rPr lang="en-US" dirty="0">
                <a:solidFill>
                  <a:schemeClr val="bg1"/>
                </a:solidFill>
              </a:rPr>
              <a:t> Salmon sharks body temp ~25C)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Fish behavior (active vs bottom)</a:t>
            </a:r>
          </a:p>
        </p:txBody>
      </p:sp>
    </p:spTree>
    <p:extLst>
      <p:ext uri="{BB962C8B-B14F-4D97-AF65-F5344CB8AC3E}">
        <p14:creationId xmlns:p14="http://schemas.microsoft.com/office/powerpoint/2010/main" val="92398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69F0C-EEA4-B37A-4850-513C095D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Identifying predation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82D381B1-A6E5-8829-9191-9EC4FDD68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476" y="2140244"/>
            <a:ext cx="7919999" cy="3960000"/>
          </a:xfrm>
        </p:spPr>
      </p:pic>
    </p:spTree>
    <p:extLst>
      <p:ext uri="{BB962C8B-B14F-4D97-AF65-F5344CB8AC3E}">
        <p14:creationId xmlns:p14="http://schemas.microsoft.com/office/powerpoint/2010/main" val="366612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Predator movement</a:t>
            </a:r>
          </a:p>
        </p:txBody>
      </p:sp>
      <p:pic>
        <p:nvPicPr>
          <p:cNvPr id="10" name="Content Placeholder 9" descr="Graphical user interface, map&#10;&#10;Description automatically generated">
            <a:extLst>
              <a:ext uri="{FF2B5EF4-FFF2-40B4-BE49-F238E27FC236}">
                <a16:creationId xmlns:a16="http://schemas.microsoft.com/office/drawing/2014/main" id="{7FDEA437-43AE-1830-DE70-20C16913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484" y="148283"/>
            <a:ext cx="6582161" cy="658216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56DA11-AFBF-F0EA-7490-5CCC15901C66}"/>
              </a:ext>
            </a:extLst>
          </p:cNvPr>
          <p:cNvSpPr txBox="1"/>
          <p:nvPr/>
        </p:nvSpPr>
        <p:spPr>
          <a:xfrm>
            <a:off x="327507" y="4213733"/>
            <a:ext cx="3731022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Steelhead: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143 km; 9 days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Predator displacement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344 km; 13 days</a:t>
            </a:r>
          </a:p>
        </p:txBody>
      </p:sp>
    </p:spTree>
    <p:extLst>
      <p:ext uri="{BB962C8B-B14F-4D97-AF65-F5344CB8AC3E}">
        <p14:creationId xmlns:p14="http://schemas.microsoft.com/office/powerpoint/2010/main" val="47048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Predator movement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6DA11-AFBF-F0EA-7490-5CCC15901C66}"/>
              </a:ext>
            </a:extLst>
          </p:cNvPr>
          <p:cNvSpPr txBox="1"/>
          <p:nvPr/>
        </p:nvSpPr>
        <p:spPr>
          <a:xfrm>
            <a:off x="327507" y="4213733"/>
            <a:ext cx="3731022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Predator characteristics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Tag was ingested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Fast moving ectotherm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Fairly large (mouth gap / insulation)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99528D6A-79CF-050B-392D-6D41F5DC8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76" y="348023"/>
            <a:ext cx="5571066" cy="5571066"/>
          </a:xfrm>
        </p:spPr>
      </p:pic>
    </p:spTree>
    <p:extLst>
      <p:ext uri="{BB962C8B-B14F-4D97-AF65-F5344CB8AC3E}">
        <p14:creationId xmlns:p14="http://schemas.microsoft.com/office/powerpoint/2010/main" val="342981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A9C9-7865-6F5D-56A1-533FCEE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Predation unknown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8826B4E8-A8BA-D684-7637-1183B1EB4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553777"/>
            <a:ext cx="7920000" cy="3960001"/>
          </a:xfrm>
        </p:spPr>
      </p:pic>
    </p:spTree>
    <p:extLst>
      <p:ext uri="{BB962C8B-B14F-4D97-AF65-F5344CB8AC3E}">
        <p14:creationId xmlns:p14="http://schemas.microsoft.com/office/powerpoint/2010/main" val="427657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69F0C-EEA4-B37A-4850-513C095D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Pelagic traveler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062D217F-A998-FC9E-1318-08A987A36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555200"/>
            <a:ext cx="7920000" cy="3960000"/>
          </a:xfrm>
        </p:spPr>
      </p:pic>
    </p:spTree>
    <p:extLst>
      <p:ext uri="{BB962C8B-B14F-4D97-AF65-F5344CB8AC3E}">
        <p14:creationId xmlns:p14="http://schemas.microsoft.com/office/powerpoint/2010/main" val="336873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A9C9-7865-6F5D-56A1-533FCEE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Predation Bottom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21F844-DD23-E4A9-08AD-BFAEAC8A3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555200"/>
            <a:ext cx="7920000" cy="3960000"/>
          </a:xfrm>
        </p:spPr>
      </p:pic>
    </p:spTree>
    <p:extLst>
      <p:ext uri="{BB962C8B-B14F-4D97-AF65-F5344CB8AC3E}">
        <p14:creationId xmlns:p14="http://schemas.microsoft.com/office/powerpoint/2010/main" val="61919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E9DF6-E5D3-0089-C1D0-791F7D3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Steelhead status in BC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701D-1E32-979D-48F6-AFBF8BCC4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Observed large declines in steelhead abundance in last 30 years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Declines most pronounced in southern latitudes particularly Vancouver Island</a:t>
            </a:r>
          </a:p>
          <a:p>
            <a:r>
              <a:rPr lang="en-US" sz="1800" dirty="0">
                <a:solidFill>
                  <a:schemeClr val="bg1"/>
                </a:solidFill>
              </a:rPr>
              <a:t>One primary driver is poor marine survival.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&lt;4 % last 5 years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Compare to &gt;10 – 25% in the 1980’s.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CBCC845-DC93-590C-4BAE-7C5216059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96" y="800607"/>
            <a:ext cx="6880800" cy="521422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9329AC-5052-6790-89BC-ABBAC6EE76ED}"/>
              </a:ext>
            </a:extLst>
          </p:cNvPr>
          <p:cNvSpPr txBox="1"/>
          <p:nvPr/>
        </p:nvSpPr>
        <p:spPr>
          <a:xfrm>
            <a:off x="6096000" y="641608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Ratzburg</a:t>
            </a:r>
            <a:r>
              <a:rPr lang="en-US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2022. Adult steelhead trout (Oncorhynchus mykiss) and salmonid smolt migrations at the Keogh River, BC, Winter 2021 and Spring 2022. 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E4368-A1EA-79E0-AA4B-BF490E882228}"/>
              </a:ext>
            </a:extLst>
          </p:cNvPr>
          <p:cNvSpPr txBox="1"/>
          <p:nvPr/>
        </p:nvSpPr>
        <p:spPr>
          <a:xfrm>
            <a:off x="5061065" y="277387"/>
            <a:ext cx="614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Steelhead Adult Abundance: Keogh River</a:t>
            </a:r>
          </a:p>
        </p:txBody>
      </p:sp>
    </p:spTree>
    <p:extLst>
      <p:ext uri="{BB962C8B-B14F-4D97-AF65-F5344CB8AC3E}">
        <p14:creationId xmlns:p14="http://schemas.microsoft.com/office/powerpoint/2010/main" val="364629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A9C9-7865-6F5D-56A1-533FCEE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Predation: Drag deep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Diagram&#10;&#10;Description automatically generated">
            <a:extLst>
              <a:ext uri="{FF2B5EF4-FFF2-40B4-BE49-F238E27FC236}">
                <a16:creationId xmlns:a16="http://schemas.microsoft.com/office/drawing/2014/main" id="{92A8F98C-A6F8-8F0A-98C2-AD502B2FC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555200"/>
            <a:ext cx="7920000" cy="3960000"/>
          </a:xfrm>
        </p:spPr>
      </p:pic>
    </p:spTree>
    <p:extLst>
      <p:ext uri="{BB962C8B-B14F-4D97-AF65-F5344CB8AC3E}">
        <p14:creationId xmlns:p14="http://schemas.microsoft.com/office/powerpoint/2010/main" val="370779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FA9C9-7865-6F5D-56A1-533FCEE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Predation: Drag deep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2A8F98C-A6F8-8F0A-98C2-AD502B2FC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555200"/>
            <a:ext cx="7920000" cy="3960000"/>
          </a:xfrm>
        </p:spPr>
      </p:pic>
    </p:spTree>
    <p:extLst>
      <p:ext uri="{BB962C8B-B14F-4D97-AF65-F5344CB8AC3E}">
        <p14:creationId xmlns:p14="http://schemas.microsoft.com/office/powerpoint/2010/main" val="127291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5D3BF5-9E9C-6D26-E411-C5A08E4658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200" y="2667600"/>
            <a:ext cx="7776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Results: Steelhead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24B43-15BB-1B70-DD10-5F2D6ABDC7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200" y="2667000"/>
            <a:ext cx="7776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651830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Predation mechanisms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B24939-D7B8-9AFC-98FB-81787EBA4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22652"/>
              </p:ext>
            </p:extLst>
          </p:nvPr>
        </p:nvGraphicFramePr>
        <p:xfrm>
          <a:off x="4656487" y="2523886"/>
          <a:ext cx="6900513" cy="189595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572557">
                  <a:extLst>
                    <a:ext uri="{9D8B030D-6E8A-4147-A177-3AD203B41FA5}">
                      <a16:colId xmlns:a16="http://schemas.microsoft.com/office/drawing/2014/main" val="1014147399"/>
                    </a:ext>
                  </a:extLst>
                </a:gridCol>
                <a:gridCol w="1572557">
                  <a:extLst>
                    <a:ext uri="{9D8B030D-6E8A-4147-A177-3AD203B41FA5}">
                      <a16:colId xmlns:a16="http://schemas.microsoft.com/office/drawing/2014/main" val="2141394042"/>
                    </a:ext>
                  </a:extLst>
                </a:gridCol>
                <a:gridCol w="1688154">
                  <a:extLst>
                    <a:ext uri="{9D8B030D-6E8A-4147-A177-3AD203B41FA5}">
                      <a16:colId xmlns:a16="http://schemas.microsoft.com/office/drawing/2014/main" val="2979760938"/>
                    </a:ext>
                  </a:extLst>
                </a:gridCol>
                <a:gridCol w="2067245">
                  <a:extLst>
                    <a:ext uri="{9D8B030D-6E8A-4147-A177-3AD203B41FA5}">
                      <a16:colId xmlns:a16="http://schemas.microsoft.com/office/drawing/2014/main" val="2725201608"/>
                    </a:ext>
                  </a:extLst>
                </a:gridCol>
              </a:tblGrid>
              <a:tr h="61579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Travel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70176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Steelhead Track length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461 km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0km*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2993 km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6981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Predator travel distance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 km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0km*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576 km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10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651830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Predation mechanisms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B24939-D7B8-9AFC-98FB-81787EBA4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70799"/>
              </p:ext>
            </p:extLst>
          </p:nvPr>
        </p:nvGraphicFramePr>
        <p:xfrm>
          <a:off x="4648018" y="1241630"/>
          <a:ext cx="6900513" cy="380328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790750">
                  <a:extLst>
                    <a:ext uri="{9D8B030D-6E8A-4147-A177-3AD203B41FA5}">
                      <a16:colId xmlns:a16="http://schemas.microsoft.com/office/drawing/2014/main" val="1014147399"/>
                    </a:ext>
                  </a:extLst>
                </a:gridCol>
                <a:gridCol w="1432366">
                  <a:extLst>
                    <a:ext uri="{9D8B030D-6E8A-4147-A177-3AD203B41FA5}">
                      <a16:colId xmlns:a16="http://schemas.microsoft.com/office/drawing/2014/main" val="2979760938"/>
                    </a:ext>
                  </a:extLst>
                </a:gridCol>
                <a:gridCol w="2677397">
                  <a:extLst>
                    <a:ext uri="{9D8B030D-6E8A-4147-A177-3AD203B41FA5}">
                      <a16:colId xmlns:a16="http://schemas.microsoft.com/office/drawing/2014/main" val="2725201608"/>
                    </a:ext>
                  </a:extLst>
                </a:gridCol>
              </a:tblGrid>
              <a:tr h="615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cap="none" spc="0" dirty="0">
                          <a:solidFill>
                            <a:schemeClr val="tx1"/>
                          </a:solidFill>
                        </a:rPr>
                        <a:t>Mortality Pattern</a:t>
                      </a: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Proportion</a:t>
                      </a: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70176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Not Consumed (unknown)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4642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Pelagic traveler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22 %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31436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Deep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50217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Bottom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17 %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6383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Data deficient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41207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(25)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27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75BCED-1311-E45C-F8D2-F46F7CA5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49690"/>
            <a:ext cx="4818888" cy="3781937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Clean up tracks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 mortality mechanisms be more reliably identified?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 accelerometer data to identify predation events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Plan for 2023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Increase sample sizes: 18 tags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Release maiden adults in NE Pacific</a:t>
            </a:r>
          </a:p>
        </p:txBody>
      </p:sp>
      <p:pic>
        <p:nvPicPr>
          <p:cNvPr id="4" name="Picture 3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ECAA8AB4-8312-1EF1-A5BE-9A70B3155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39612" y="1378057"/>
            <a:ext cx="5577840" cy="4101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F8316-A364-E719-AC70-3E0CA350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89" y="4889672"/>
            <a:ext cx="3441700" cy="2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DFB1D-F09D-DD18-A8E2-59E6143F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B2643-E1D4-F76F-8D1B-6DB8AA6141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7" y="6079057"/>
            <a:ext cx="3797570" cy="398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4465AF-EA8A-1685-2C82-96373CC6C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39" y="1120805"/>
            <a:ext cx="3794760" cy="189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0CED9B4-F3E3-9E13-46D5-8505E0989E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49" y="1120805"/>
            <a:ext cx="3793472" cy="251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135603EC-49BD-C862-7C4F-7E9F6862E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176" y="1427897"/>
            <a:ext cx="3797984" cy="1898992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D42085-406B-DD67-415E-AC3964C22D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7" y="3246874"/>
            <a:ext cx="3794760" cy="182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43DA25-615C-AB48-9249-CAA95022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46" y="1764407"/>
            <a:ext cx="10911016" cy="2310312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Thank you</a:t>
            </a:r>
            <a:br>
              <a:rPr lang="en-US" sz="5200" b="1" dirty="0">
                <a:solidFill>
                  <a:schemeClr val="bg1"/>
                </a:solidFill>
              </a:rPr>
            </a:br>
            <a:br>
              <a:rPr lang="en-US" sz="5200" b="1" dirty="0">
                <a:solidFill>
                  <a:schemeClr val="bg1"/>
                </a:solidFill>
              </a:rPr>
            </a:br>
            <a:r>
              <a:rPr lang="en-US" sz="5200" b="1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5715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Results: Steelhead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E0524B43-15BB-1B70-DD10-5F2D6ABDC7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6" y="26670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8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E9DF6-E5D3-0089-C1D0-791F7D3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Steelhead status in BC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701D-1E32-979D-48F6-AFBF8BCC4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Observed large declines in steelhead abundance in last 30 years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Declines most pronounced in southern latitudes particularly Vancouver Island</a:t>
            </a:r>
          </a:p>
          <a:p>
            <a:r>
              <a:rPr lang="en-US" sz="1800" dirty="0">
                <a:solidFill>
                  <a:schemeClr val="bg1"/>
                </a:solidFill>
              </a:rPr>
              <a:t>One primary driver is poor marine survival.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&lt; 3 % last 5 years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Compare to &gt;10 – 25% in the 1980’s.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786F3-C888-6CC3-92AD-7AF8602FAC94}"/>
              </a:ext>
            </a:extLst>
          </p:cNvPr>
          <p:cNvSpPr txBox="1"/>
          <p:nvPr/>
        </p:nvSpPr>
        <p:spPr>
          <a:xfrm>
            <a:off x="6096000" y="64271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Ratzburg</a:t>
            </a:r>
            <a:r>
              <a:rPr lang="en-US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2022. Adult steelhead trout (Oncorhynchus mykiss) and salmonid smolt migrations at the Keogh River, BC, Winter 2021 and Spring 2022. 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A1089-62B2-97B6-AC39-87FF51A48214}"/>
              </a:ext>
            </a:extLst>
          </p:cNvPr>
          <p:cNvSpPr txBox="1"/>
          <p:nvPr/>
        </p:nvSpPr>
        <p:spPr>
          <a:xfrm>
            <a:off x="5061065" y="277387"/>
            <a:ext cx="614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Steelhead Adult Abundance: Keogh River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C44501-1502-6EBF-1FB6-F3BD377DFEB5}"/>
              </a:ext>
            </a:extLst>
          </p:cNvPr>
          <p:cNvGrpSpPr/>
          <p:nvPr/>
        </p:nvGrpSpPr>
        <p:grpSpPr>
          <a:xfrm>
            <a:off x="4654296" y="745177"/>
            <a:ext cx="6903720" cy="5367645"/>
            <a:chOff x="4654296" y="745177"/>
            <a:chExt cx="6903720" cy="5367645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CF5B8735-CCC8-003F-3238-4239C705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296" y="745177"/>
              <a:ext cx="6903720" cy="5367645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F05320-E89A-7BFB-19A1-22C58F121543}"/>
                </a:ext>
              </a:extLst>
            </p:cNvPr>
            <p:cNvCxnSpPr/>
            <p:nvPr/>
          </p:nvCxnSpPr>
          <p:spPr>
            <a:xfrm>
              <a:off x="7871254" y="1606378"/>
              <a:ext cx="2273643" cy="1200830"/>
            </a:xfrm>
            <a:prstGeom prst="straightConnector1">
              <a:avLst/>
            </a:prstGeom>
            <a:ln w="11112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17B99C-3DCC-32E6-433D-117F5859B9F5}"/>
                </a:ext>
              </a:extLst>
            </p:cNvPr>
            <p:cNvCxnSpPr/>
            <p:nvPr/>
          </p:nvCxnSpPr>
          <p:spPr>
            <a:xfrm>
              <a:off x="5152768" y="3416643"/>
              <a:ext cx="580767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4217112-FA3A-48EB-0E94-5CF1F29DB667}"/>
                </a:ext>
              </a:extLst>
            </p:cNvPr>
            <p:cNvCxnSpPr/>
            <p:nvPr/>
          </p:nvCxnSpPr>
          <p:spPr>
            <a:xfrm>
              <a:off x="5169241" y="4162163"/>
              <a:ext cx="580767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FD356B-0296-CBC7-0E58-1839AC51C808}"/>
                </a:ext>
              </a:extLst>
            </p:cNvPr>
            <p:cNvSpPr txBox="1"/>
            <p:nvPr/>
          </p:nvSpPr>
          <p:spPr>
            <a:xfrm>
              <a:off x="10928175" y="323197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10%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80C2FD-40DE-A9D6-3424-16489C0FDE03}"/>
                </a:ext>
              </a:extLst>
            </p:cNvPr>
            <p:cNvSpPr txBox="1"/>
            <p:nvPr/>
          </p:nvSpPr>
          <p:spPr>
            <a:xfrm>
              <a:off x="10932291" y="3952787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5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Results: Predators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A8E4B71-278A-C21C-18BD-2E7D3819A9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36" y="2667000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1F506-A8E4-5FFE-C760-A6729D0F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Mechanisms of Marine survival are complex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20AF9-A127-237A-A56F-425530E0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Changing ocean conditions (climate change)</a:t>
            </a:r>
          </a:p>
          <a:p>
            <a:r>
              <a:rPr lang="en-US" sz="2200" dirty="0">
                <a:solidFill>
                  <a:schemeClr val="bg1"/>
                </a:solidFill>
              </a:rPr>
              <a:t>Disease</a:t>
            </a:r>
          </a:p>
          <a:p>
            <a:r>
              <a:rPr lang="en-US" sz="2200" dirty="0">
                <a:solidFill>
                  <a:schemeClr val="bg1"/>
                </a:solidFill>
              </a:rPr>
              <a:t>Prey availability (competition)</a:t>
            </a:r>
          </a:p>
          <a:p>
            <a:r>
              <a:rPr lang="en-US" sz="2200" dirty="0">
                <a:solidFill>
                  <a:schemeClr val="bg1"/>
                </a:solidFill>
              </a:rPr>
              <a:t>Fishery interception</a:t>
            </a:r>
          </a:p>
          <a:p>
            <a:r>
              <a:rPr lang="en-US" sz="2200" dirty="0">
                <a:solidFill>
                  <a:schemeClr val="bg1"/>
                </a:solidFill>
              </a:rPr>
              <a:t>Predation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Difficult to disentangle – frequently referred to as  a ”BLACK BOX”</a:t>
            </a:r>
          </a:p>
        </p:txBody>
      </p:sp>
    </p:spTree>
    <p:extLst>
      <p:ext uri="{BB962C8B-B14F-4D97-AF65-F5344CB8AC3E}">
        <p14:creationId xmlns:p14="http://schemas.microsoft.com/office/powerpoint/2010/main" val="419680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EA908-CF2D-D0DD-2337-2053A5B3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Looking into the black box</a:t>
            </a:r>
          </a:p>
        </p:txBody>
      </p:sp>
      <p:sp>
        <p:nvSpPr>
          <p:cNvPr id="104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D3D362-4201-2918-CF8C-FC05AF6DB5CE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bg1"/>
                </a:solidFill>
              </a:rPr>
              <a:t>Northern &amp; Southern Island experimental Design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Cowichan &amp; Keogh River are well studied systems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Steelhead are iteroparous</a:t>
            </a:r>
          </a:p>
          <a:p>
            <a:pPr marL="0"/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Captured &amp; tagged post spawned </a:t>
            </a:r>
            <a:r>
              <a:rPr lang="en-US" sz="1700" dirty="0" err="1">
                <a:solidFill>
                  <a:schemeClr val="bg1"/>
                </a:solidFill>
              </a:rPr>
              <a:t>kelts</a:t>
            </a:r>
            <a:endParaRPr lang="en-US" sz="1700" dirty="0">
              <a:solidFill>
                <a:schemeClr val="bg1"/>
              </a:solidFill>
            </a:endParaRP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Reconditioned 2021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Release ASAP 2022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3F2E7C-EB96-0403-34F5-BC498F0D57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4296" y="1055847"/>
            <a:ext cx="6903720" cy="47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5189097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i="0" kern="1200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MINIPAT: </a:t>
            </a:r>
            <a:r>
              <a:rPr lang="en-US" sz="38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pop-up archival transmitting tag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CDF93-BC0C-42A1-E1B7-A4CB698BCF35}"/>
              </a:ext>
            </a:extLst>
          </p:cNvPr>
          <p:cNvSpPr txBox="1"/>
          <p:nvPr/>
        </p:nvSpPr>
        <p:spPr>
          <a:xfrm>
            <a:off x="630936" y="2807208"/>
            <a:ext cx="4595972" cy="39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 fontAlgn="base"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solidFill>
                  <a:schemeClr val="bg1"/>
                </a:solidFill>
                <a:effectLst/>
              </a:rPr>
              <a:t>Data Products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Depth (Pressure)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Temperature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Light Archive</a:t>
            </a:r>
          </a:p>
          <a:p>
            <a:pPr marL="7429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Light-Level Geolocation (GPE3)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Argos Locations </a:t>
            </a:r>
            <a:r>
              <a:rPr lang="en-US" dirty="0">
                <a:solidFill>
                  <a:schemeClr val="bg1"/>
                </a:solidFill>
              </a:rPr>
              <a:t>(when at surface)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Depth Sensor Range (0 – 1700m)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Acceleration 3-Axis Archive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57150" fontAlgn="base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Size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61 g in air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118 mm (length) x 38 mm (diameter)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0" cap="all" dirty="0">
              <a:solidFill>
                <a:schemeClr val="bg1"/>
              </a:solidFill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Content Placeholder 4" descr="A picture containing person, cooking, pan&#10;&#10;Description automatically generated">
            <a:extLst>
              <a:ext uri="{FF2B5EF4-FFF2-40B4-BE49-F238E27FC236}">
                <a16:creationId xmlns:a16="http://schemas.microsoft.com/office/drawing/2014/main" id="{5EB62E79-13AC-7DC1-286B-C9C6F909A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7236" y="1337310"/>
            <a:ext cx="557784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B6ECEE03-918F-43ED-A7B3-F1BDE3FC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EC463-DFE1-1AAE-9D80-42F822C5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1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Tagging process</a:t>
            </a:r>
          </a:p>
        </p:txBody>
      </p:sp>
      <p:sp>
        <p:nvSpPr>
          <p:cNvPr id="2071" name="sketch line">
            <a:extLst>
              <a:ext uri="{FF2B5EF4-FFF2-40B4-BE49-F238E27FC236}">
                <a16:creationId xmlns:a16="http://schemas.microsoft.com/office/drawing/2014/main" id="{010B55F0-C448-403A-8231-AD42A7BA2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1661139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2ED41CE-C9B8-53D4-C11B-BB0BCCE81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510365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0B1C37-8C14-ADB5-B225-65F67ABBD1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3556" y="2604527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A99949-3F9A-C1B5-162E-1FBC6442D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6747" y="2604528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2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40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0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F85D8-F3A6-EB40-391C-B2B89B8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Release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G_3723.MOV">
            <a:hlinkClick r:id="" action="ppaction://media"/>
            <a:extLst>
              <a:ext uri="{FF2B5EF4-FFF2-40B4-BE49-F238E27FC236}">
                <a16:creationId xmlns:a16="http://schemas.microsoft.com/office/drawing/2014/main" id="{4C4ABF19-D5A9-7E6D-E63D-4462F07064A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6605" y="2633472"/>
            <a:ext cx="6375741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8BFA7-4531-049E-8C85-5B90B493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Release sizes and locations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B24939-D7B8-9AFC-98FB-81787EBA4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93382"/>
              </p:ext>
            </p:extLst>
          </p:nvPr>
        </p:nvGraphicFramePr>
        <p:xfrm>
          <a:off x="4648018" y="1241630"/>
          <a:ext cx="6900513" cy="433453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036700">
                  <a:extLst>
                    <a:ext uri="{9D8B030D-6E8A-4147-A177-3AD203B41FA5}">
                      <a16:colId xmlns:a16="http://schemas.microsoft.com/office/drawing/2014/main" val="1014147399"/>
                    </a:ext>
                  </a:extLst>
                </a:gridCol>
                <a:gridCol w="2186416">
                  <a:extLst>
                    <a:ext uri="{9D8B030D-6E8A-4147-A177-3AD203B41FA5}">
                      <a16:colId xmlns:a16="http://schemas.microsoft.com/office/drawing/2014/main" val="2979760938"/>
                    </a:ext>
                  </a:extLst>
                </a:gridCol>
                <a:gridCol w="2677397">
                  <a:extLst>
                    <a:ext uri="{9D8B030D-6E8A-4147-A177-3AD203B41FA5}">
                      <a16:colId xmlns:a16="http://schemas.microsoft.com/office/drawing/2014/main" val="2725201608"/>
                    </a:ext>
                  </a:extLst>
                </a:gridCol>
              </a:tblGrid>
              <a:tr h="615794">
                <a:tc>
                  <a:txBody>
                    <a:bodyPr/>
                    <a:lstStyle/>
                    <a:p>
                      <a:endParaRPr lang="en-US" sz="2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none" spc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none" spc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142951" marR="142951" marT="126818" marB="1000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70176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b="1" u="none" cap="none" spc="0">
                          <a:solidFill>
                            <a:schemeClr val="tx1"/>
                          </a:solidFill>
                        </a:rPr>
                        <a:t>North Island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6981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     Keogh River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4642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     Nahwitti River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31436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b="1" u="sng" cap="none" spc="0">
                          <a:solidFill>
                            <a:schemeClr val="tx1"/>
                          </a:solidFill>
                        </a:rPr>
                        <a:t>Mid-Island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50217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     Englishman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6383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     Cowichan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9 (1 data deficient)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             7 (3 non-report)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041207"/>
                  </a:ext>
                </a:extLst>
              </a:tr>
              <a:tr h="531248">
                <a:tc>
                  <a:txBody>
                    <a:bodyPr/>
                    <a:lstStyle/>
                    <a:p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cap="none" spc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142951" marR="142951" marT="126818" marB="10006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78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ehead_presentation" id="{401749AB-DAE7-CE43-A79D-0679F5505C1E}" vid="{8B21CDA1-72C1-4644-8DE2-E1E98946F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10912</TotalTime>
  <Words>626</Words>
  <Application>Microsoft Macintosh PowerPoint</Application>
  <PresentationFormat>Widescreen</PresentationFormat>
  <Paragraphs>172</Paragraphs>
  <Slides>30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Dispersal, survival and mortality mechanisms of steelhead kelts in the Northeast Pacific</vt:lpstr>
      <vt:lpstr>Steelhead status in BC</vt:lpstr>
      <vt:lpstr>Steelhead status in BC</vt:lpstr>
      <vt:lpstr>Mechanisms of Marine survival are complex</vt:lpstr>
      <vt:lpstr>Looking into the black box</vt:lpstr>
      <vt:lpstr>MINIPAT: pop-up archival transmitting tag</vt:lpstr>
      <vt:lpstr>Tagging process</vt:lpstr>
      <vt:lpstr>Release</vt:lpstr>
      <vt:lpstr>Release sizes and locations</vt:lpstr>
      <vt:lpstr>Rapid mortality</vt:lpstr>
      <vt:lpstr>Long Migrations</vt:lpstr>
      <vt:lpstr>Long Migrations</vt:lpstr>
      <vt:lpstr>Can we identify Predation mechanisms?</vt:lpstr>
      <vt:lpstr>Identifying predation</vt:lpstr>
      <vt:lpstr>Predator movement</vt:lpstr>
      <vt:lpstr>Predator movement</vt:lpstr>
      <vt:lpstr>Predation unknown</vt:lpstr>
      <vt:lpstr>Pelagic traveler</vt:lpstr>
      <vt:lpstr>Predation Bottom</vt:lpstr>
      <vt:lpstr>Predation: Drag deep</vt:lpstr>
      <vt:lpstr>Predation: Drag deep</vt:lpstr>
      <vt:lpstr>Results</vt:lpstr>
      <vt:lpstr>Results: Steelhead</vt:lpstr>
      <vt:lpstr>Predation mechanisms</vt:lpstr>
      <vt:lpstr>Predation mechanisms</vt:lpstr>
      <vt:lpstr>Next steps</vt:lpstr>
      <vt:lpstr>Acknowledgements</vt:lpstr>
      <vt:lpstr>Thank you  Questions?</vt:lpstr>
      <vt:lpstr>Results: Steelhead</vt:lpstr>
      <vt:lpstr>Results: Predators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Dispersal, survival and mortality mechanisms of steelhead kelts in the Northeast Pacific</dc:title>
  <dc:creator>Davies, Trevor FOR:EX</dc:creator>
  <cp:lastModifiedBy>Davies, Trevor FOR:EX</cp:lastModifiedBy>
  <cp:revision>36</cp:revision>
  <dcterms:created xsi:type="dcterms:W3CDTF">2023-02-23T16:52:22Z</dcterms:created>
  <dcterms:modified xsi:type="dcterms:W3CDTF">2023-03-09T22:51:42Z</dcterms:modified>
</cp:coreProperties>
</file>