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notesSlides/notesSlide24.xml" ContentType="application/vnd.openxmlformats-officedocument.presentationml.notesSlide+xml"/>
  <Override PartName="/ppt/charts/chart3.xml" ContentType="application/vnd.openxmlformats-officedocument.drawingml.chart+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1"/>
    <p:sldMasterId id="2147483703" r:id="rId2"/>
  </p:sldMasterIdLst>
  <p:notesMasterIdLst>
    <p:notesMasterId r:id="rId43"/>
  </p:notesMasterIdLst>
  <p:sldIdLst>
    <p:sldId id="279" r:id="rId3"/>
    <p:sldId id="274" r:id="rId4"/>
    <p:sldId id="278" r:id="rId5"/>
    <p:sldId id="280" r:id="rId6"/>
    <p:sldId id="285" r:id="rId7"/>
    <p:sldId id="282" r:id="rId8"/>
    <p:sldId id="283" r:id="rId9"/>
    <p:sldId id="284" r:id="rId10"/>
    <p:sldId id="310" r:id="rId11"/>
    <p:sldId id="287" r:id="rId12"/>
    <p:sldId id="288" r:id="rId13"/>
    <p:sldId id="289" r:id="rId14"/>
    <p:sldId id="292" r:id="rId15"/>
    <p:sldId id="290" r:id="rId16"/>
    <p:sldId id="291" r:id="rId17"/>
    <p:sldId id="305" r:id="rId18"/>
    <p:sldId id="307" r:id="rId19"/>
    <p:sldId id="308" r:id="rId20"/>
    <p:sldId id="304" r:id="rId21"/>
    <p:sldId id="293" r:id="rId22"/>
    <p:sldId id="303" r:id="rId23"/>
    <p:sldId id="309" r:id="rId24"/>
    <p:sldId id="267" r:id="rId25"/>
    <p:sldId id="270" r:id="rId26"/>
    <p:sldId id="298" r:id="rId27"/>
    <p:sldId id="300" r:id="rId28"/>
    <p:sldId id="301" r:id="rId29"/>
    <p:sldId id="302" r:id="rId30"/>
    <p:sldId id="297" r:id="rId31"/>
    <p:sldId id="268" r:id="rId32"/>
    <p:sldId id="269" r:id="rId33"/>
    <p:sldId id="295" r:id="rId34"/>
    <p:sldId id="294" r:id="rId35"/>
    <p:sldId id="296" r:id="rId36"/>
    <p:sldId id="281" r:id="rId37"/>
    <p:sldId id="311" r:id="rId38"/>
    <p:sldId id="312" r:id="rId39"/>
    <p:sldId id="313" r:id="rId40"/>
    <p:sldId id="314" r:id="rId41"/>
    <p:sldId id="315"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823" autoAdjust="0"/>
    <p:restoredTop sz="87257" autoAdjust="0"/>
  </p:normalViewPr>
  <p:slideViewPr>
    <p:cSldViewPr snapToGrid="0" snapToObjects="1">
      <p:cViewPr varScale="1">
        <p:scale>
          <a:sx n="64" d="100"/>
          <a:sy n="64" d="100"/>
        </p:scale>
        <p:origin x="-906"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1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charts/_rels/chart1.xml.rels><?xml version="1.0" encoding="UTF-8" standalone="yes"?>
<Relationships xmlns="http://schemas.openxmlformats.org/package/2006/relationships"><Relationship Id="rId2" Type="http://schemas.openxmlformats.org/officeDocument/2006/relationships/oleObject" Target="Gina%20HD:Users:gina:Library:Mail%20Downloads:DOSS%20and%20PAH%20Charts%20120810.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file:///C:\Documents%20and%20Settings\kaplanis\My%20Documents\Atlantis\MSEforIEA\InputOutputToJerryFeb2011\CatchAug2010_ForJerry_June7b.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Documents%20and%20Settings\kaplanis\My%20Documents\Atlantis\MSEforIEA\InputOutputToJerryFeb2011\Income%20Impacts%20by%20Industry.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tx>
        <c:rich>
          <a:bodyPr/>
          <a:lstStyle/>
          <a:p>
            <a:pPr algn="l">
              <a:defRPr/>
            </a:pPr>
            <a:r>
              <a:rPr lang="en-US" sz="1800" b="1" i="0" u="none" strike="noStrike" baseline="0" dirty="0" err="1" smtClean="0">
                <a:solidFill>
                  <a:srgbClr val="FFFFFF"/>
                </a:solidFill>
                <a:latin typeface="Century Gothic" pitchFamily="34" charset="0"/>
              </a:rPr>
              <a:t>Dioctyl</a:t>
            </a:r>
            <a:r>
              <a:rPr lang="en-US" sz="1800" b="1" i="0" u="none" strike="noStrike" baseline="0" dirty="0" smtClean="0">
                <a:solidFill>
                  <a:srgbClr val="FFFFFF"/>
                </a:solidFill>
                <a:latin typeface="Century Gothic" pitchFamily="34" charset="0"/>
              </a:rPr>
              <a:t> Sodium </a:t>
            </a:r>
            <a:r>
              <a:rPr lang="en-US" sz="1800" b="1" i="0" u="none" strike="noStrike" baseline="0" dirty="0" err="1" smtClean="0">
                <a:solidFill>
                  <a:srgbClr val="FFFFFF"/>
                </a:solidFill>
                <a:latin typeface="Century Gothic" pitchFamily="34" charset="0"/>
              </a:rPr>
              <a:t>Sulfosuccinate</a:t>
            </a:r>
            <a:r>
              <a:rPr lang="en-US" sz="1800" b="1" i="0" u="none" strike="noStrike" baseline="0" dirty="0" smtClean="0">
                <a:solidFill>
                  <a:srgbClr val="FFFFFF"/>
                </a:solidFill>
                <a:latin typeface="Century Gothic" pitchFamily="34" charset="0"/>
              </a:rPr>
              <a:t> (µ</a:t>
            </a:r>
            <a:r>
              <a:rPr lang="en-US" sz="1800" b="1" i="0" u="none" strike="noStrike" baseline="0" dirty="0" err="1" smtClean="0">
                <a:solidFill>
                  <a:srgbClr val="FFFFFF"/>
                </a:solidFill>
                <a:latin typeface="Century Gothic" pitchFamily="34" charset="0"/>
              </a:rPr>
              <a:t>g/g</a:t>
            </a:r>
            <a:r>
              <a:rPr lang="en-US" sz="1800" b="1" i="0" u="none" strike="noStrike" baseline="0" dirty="0" smtClean="0">
                <a:solidFill>
                  <a:srgbClr val="FFFFFF"/>
                </a:solidFill>
                <a:latin typeface="Century Gothic" pitchFamily="34" charset="0"/>
              </a:rPr>
              <a:t>)</a:t>
            </a:r>
            <a:endParaRPr lang="en-US" sz="1800" dirty="0">
              <a:solidFill>
                <a:srgbClr val="FFFFFF"/>
              </a:solidFill>
              <a:latin typeface="Century Gothic" pitchFamily="34" charset="0"/>
            </a:endParaRPr>
          </a:p>
        </c:rich>
      </c:tx>
      <c:layout>
        <c:manualLayout>
          <c:xMode val="edge"/>
          <c:yMode val="edge"/>
          <c:x val="0.115291887391636"/>
          <c:y val="1.81370820656153E-2"/>
        </c:manualLayout>
      </c:layout>
      <c:overlay val="1"/>
      <c:spPr>
        <a:solidFill>
          <a:schemeClr val="accent1">
            <a:alpha val="70000"/>
          </a:schemeClr>
        </a:solidFill>
      </c:spPr>
    </c:title>
    <c:autoTitleDeleted val="0"/>
    <c:plotArea>
      <c:layout>
        <c:manualLayout>
          <c:layoutTarget val="inner"/>
          <c:xMode val="edge"/>
          <c:yMode val="edge"/>
          <c:x val="5.2904955724195402E-2"/>
          <c:y val="3.1559636219279798E-2"/>
          <c:w val="0.94709504427580504"/>
          <c:h val="0.94214066693132004"/>
        </c:manualLayout>
      </c:layout>
      <c:scatterChart>
        <c:scatterStyle val="lineMarker"/>
        <c:varyColors val="0"/>
        <c:ser>
          <c:idx val="0"/>
          <c:order val="0"/>
          <c:tx>
            <c:v>Fish Below LOD</c:v>
          </c:tx>
          <c:spPr>
            <a:ln w="28575">
              <a:noFill/>
            </a:ln>
          </c:spPr>
          <c:marker>
            <c:symbol val="circle"/>
            <c:size val="10"/>
            <c:spPr>
              <a:noFill/>
              <a:ln w="19050">
                <a:solidFill>
                  <a:schemeClr val="accent6"/>
                </a:solidFill>
              </a:ln>
            </c:spPr>
          </c:marker>
          <c:xVal>
            <c:numRef>
              <c:f>Sheet2!$B$2:$B$163</c:f>
              <c:numCache>
                <c:formatCode>General</c:formatCode>
                <c:ptCount val="162"/>
                <c:pt idx="0">
                  <c:v>5</c:v>
                </c:pt>
                <c:pt idx="1">
                  <c:v>6</c:v>
                </c:pt>
                <c:pt idx="2">
                  <c:v>7</c:v>
                </c:pt>
                <c:pt idx="3">
                  <c:v>8</c:v>
                </c:pt>
                <c:pt idx="4">
                  <c:v>9</c:v>
                </c:pt>
                <c:pt idx="5">
                  <c:v>10</c:v>
                </c:pt>
                <c:pt idx="6">
                  <c:v>11</c:v>
                </c:pt>
                <c:pt idx="7">
                  <c:v>12</c:v>
                </c:pt>
                <c:pt idx="8">
                  <c:v>13</c:v>
                </c:pt>
                <c:pt idx="9">
                  <c:v>14</c:v>
                </c:pt>
                <c:pt idx="10">
                  <c:v>15</c:v>
                </c:pt>
                <c:pt idx="11">
                  <c:v>16</c:v>
                </c:pt>
                <c:pt idx="12">
                  <c:v>17</c:v>
                </c:pt>
                <c:pt idx="13">
                  <c:v>18</c:v>
                </c:pt>
                <c:pt idx="14">
                  <c:v>19</c:v>
                </c:pt>
                <c:pt idx="15">
                  <c:v>20</c:v>
                </c:pt>
                <c:pt idx="16">
                  <c:v>21</c:v>
                </c:pt>
                <c:pt idx="17">
                  <c:v>22</c:v>
                </c:pt>
                <c:pt idx="18">
                  <c:v>23</c:v>
                </c:pt>
                <c:pt idx="19">
                  <c:v>24</c:v>
                </c:pt>
                <c:pt idx="20">
                  <c:v>25</c:v>
                </c:pt>
                <c:pt idx="21">
                  <c:v>26</c:v>
                </c:pt>
                <c:pt idx="22">
                  <c:v>27</c:v>
                </c:pt>
                <c:pt idx="23">
                  <c:v>28</c:v>
                </c:pt>
                <c:pt idx="24">
                  <c:v>29</c:v>
                </c:pt>
                <c:pt idx="25">
                  <c:v>30</c:v>
                </c:pt>
                <c:pt idx="26">
                  <c:v>31</c:v>
                </c:pt>
                <c:pt idx="27">
                  <c:v>32</c:v>
                </c:pt>
                <c:pt idx="28">
                  <c:v>33</c:v>
                </c:pt>
                <c:pt idx="29">
                  <c:v>34</c:v>
                </c:pt>
                <c:pt idx="30">
                  <c:v>35</c:v>
                </c:pt>
                <c:pt idx="31">
                  <c:v>36</c:v>
                </c:pt>
                <c:pt idx="32">
                  <c:v>37</c:v>
                </c:pt>
                <c:pt idx="33">
                  <c:v>38</c:v>
                </c:pt>
                <c:pt idx="34">
                  <c:v>39</c:v>
                </c:pt>
                <c:pt idx="35">
                  <c:v>40</c:v>
                </c:pt>
                <c:pt idx="36">
                  <c:v>41</c:v>
                </c:pt>
                <c:pt idx="37">
                  <c:v>42</c:v>
                </c:pt>
                <c:pt idx="38">
                  <c:v>43</c:v>
                </c:pt>
                <c:pt idx="39">
                  <c:v>46</c:v>
                </c:pt>
                <c:pt idx="40">
                  <c:v>47</c:v>
                </c:pt>
                <c:pt idx="41">
                  <c:v>48</c:v>
                </c:pt>
                <c:pt idx="42">
                  <c:v>49</c:v>
                </c:pt>
                <c:pt idx="43">
                  <c:v>50</c:v>
                </c:pt>
                <c:pt idx="44">
                  <c:v>51</c:v>
                </c:pt>
                <c:pt idx="45">
                  <c:v>52</c:v>
                </c:pt>
                <c:pt idx="46">
                  <c:v>53</c:v>
                </c:pt>
                <c:pt idx="47">
                  <c:v>54</c:v>
                </c:pt>
                <c:pt idx="48">
                  <c:v>55</c:v>
                </c:pt>
                <c:pt idx="49">
                  <c:v>56</c:v>
                </c:pt>
                <c:pt idx="50">
                  <c:v>57</c:v>
                </c:pt>
                <c:pt idx="51">
                  <c:v>58</c:v>
                </c:pt>
                <c:pt idx="52">
                  <c:v>59</c:v>
                </c:pt>
                <c:pt idx="53">
                  <c:v>60</c:v>
                </c:pt>
                <c:pt idx="54">
                  <c:v>61</c:v>
                </c:pt>
                <c:pt idx="55">
                  <c:v>63</c:v>
                </c:pt>
                <c:pt idx="56">
                  <c:v>65</c:v>
                </c:pt>
                <c:pt idx="57">
                  <c:v>67</c:v>
                </c:pt>
                <c:pt idx="58">
                  <c:v>71</c:v>
                </c:pt>
                <c:pt idx="59">
                  <c:v>72</c:v>
                </c:pt>
                <c:pt idx="60">
                  <c:v>73</c:v>
                </c:pt>
                <c:pt idx="61">
                  <c:v>74</c:v>
                </c:pt>
                <c:pt idx="62">
                  <c:v>77</c:v>
                </c:pt>
                <c:pt idx="63">
                  <c:v>83</c:v>
                </c:pt>
                <c:pt idx="64">
                  <c:v>84</c:v>
                </c:pt>
                <c:pt idx="65">
                  <c:v>85</c:v>
                </c:pt>
                <c:pt idx="66">
                  <c:v>86</c:v>
                </c:pt>
                <c:pt idx="67">
                  <c:v>90</c:v>
                </c:pt>
                <c:pt idx="68">
                  <c:v>91</c:v>
                </c:pt>
                <c:pt idx="69">
                  <c:v>92</c:v>
                </c:pt>
                <c:pt idx="70">
                  <c:v>93</c:v>
                </c:pt>
                <c:pt idx="71">
                  <c:v>101</c:v>
                </c:pt>
                <c:pt idx="72">
                  <c:v>102</c:v>
                </c:pt>
                <c:pt idx="73">
                  <c:v>103</c:v>
                </c:pt>
                <c:pt idx="74">
                  <c:v>104</c:v>
                </c:pt>
                <c:pt idx="75">
                  <c:v>105</c:v>
                </c:pt>
                <c:pt idx="76">
                  <c:v>106</c:v>
                </c:pt>
                <c:pt idx="77">
                  <c:v>109</c:v>
                </c:pt>
                <c:pt idx="78">
                  <c:v>110</c:v>
                </c:pt>
                <c:pt idx="79">
                  <c:v>111</c:v>
                </c:pt>
                <c:pt idx="80">
                  <c:v>112</c:v>
                </c:pt>
                <c:pt idx="81">
                  <c:v>115</c:v>
                </c:pt>
                <c:pt idx="82">
                  <c:v>116</c:v>
                </c:pt>
                <c:pt idx="83">
                  <c:v>117</c:v>
                </c:pt>
                <c:pt idx="84">
                  <c:v>122</c:v>
                </c:pt>
                <c:pt idx="85">
                  <c:v>123</c:v>
                </c:pt>
                <c:pt idx="86">
                  <c:v>124</c:v>
                </c:pt>
                <c:pt idx="87">
                  <c:v>126</c:v>
                </c:pt>
                <c:pt idx="88">
                  <c:v>127</c:v>
                </c:pt>
                <c:pt idx="89">
                  <c:v>128</c:v>
                </c:pt>
                <c:pt idx="90">
                  <c:v>129</c:v>
                </c:pt>
                <c:pt idx="91">
                  <c:v>130</c:v>
                </c:pt>
                <c:pt idx="92">
                  <c:v>133</c:v>
                </c:pt>
                <c:pt idx="93">
                  <c:v>137</c:v>
                </c:pt>
                <c:pt idx="94">
                  <c:v>138</c:v>
                </c:pt>
                <c:pt idx="95">
                  <c:v>139</c:v>
                </c:pt>
                <c:pt idx="96">
                  <c:v>140</c:v>
                </c:pt>
                <c:pt idx="97">
                  <c:v>141</c:v>
                </c:pt>
                <c:pt idx="98">
                  <c:v>142</c:v>
                </c:pt>
                <c:pt idx="99">
                  <c:v>143</c:v>
                </c:pt>
                <c:pt idx="100">
                  <c:v>144</c:v>
                </c:pt>
                <c:pt idx="101">
                  <c:v>145</c:v>
                </c:pt>
                <c:pt idx="102">
                  <c:v>146</c:v>
                </c:pt>
                <c:pt idx="103">
                  <c:v>147</c:v>
                </c:pt>
                <c:pt idx="104">
                  <c:v>150</c:v>
                </c:pt>
                <c:pt idx="105">
                  <c:v>152</c:v>
                </c:pt>
                <c:pt idx="106">
                  <c:v>155</c:v>
                </c:pt>
                <c:pt idx="107">
                  <c:v>156</c:v>
                </c:pt>
                <c:pt idx="108">
                  <c:v>157</c:v>
                </c:pt>
                <c:pt idx="109">
                  <c:v>158</c:v>
                </c:pt>
                <c:pt idx="110">
                  <c:v>159</c:v>
                </c:pt>
                <c:pt idx="111">
                  <c:v>160</c:v>
                </c:pt>
                <c:pt idx="112">
                  <c:v>163</c:v>
                </c:pt>
                <c:pt idx="113">
                  <c:v>164</c:v>
                </c:pt>
                <c:pt idx="114">
                  <c:v>167</c:v>
                </c:pt>
                <c:pt idx="115">
                  <c:v>168</c:v>
                </c:pt>
                <c:pt idx="116">
                  <c:v>171</c:v>
                </c:pt>
                <c:pt idx="117">
                  <c:v>176</c:v>
                </c:pt>
                <c:pt idx="118">
                  <c:v>177</c:v>
                </c:pt>
                <c:pt idx="119">
                  <c:v>179</c:v>
                </c:pt>
                <c:pt idx="120">
                  <c:v>180</c:v>
                </c:pt>
                <c:pt idx="121">
                  <c:v>181</c:v>
                </c:pt>
                <c:pt idx="122">
                  <c:v>182</c:v>
                </c:pt>
                <c:pt idx="123">
                  <c:v>183</c:v>
                </c:pt>
                <c:pt idx="124">
                  <c:v>185</c:v>
                </c:pt>
                <c:pt idx="125">
                  <c:v>186</c:v>
                </c:pt>
                <c:pt idx="126">
                  <c:v>187</c:v>
                </c:pt>
                <c:pt idx="127">
                  <c:v>188</c:v>
                </c:pt>
                <c:pt idx="128">
                  <c:v>189</c:v>
                </c:pt>
                <c:pt idx="129">
                  <c:v>190</c:v>
                </c:pt>
                <c:pt idx="130">
                  <c:v>191</c:v>
                </c:pt>
                <c:pt idx="131">
                  <c:v>192</c:v>
                </c:pt>
                <c:pt idx="132">
                  <c:v>193</c:v>
                </c:pt>
                <c:pt idx="133">
                  <c:v>194</c:v>
                </c:pt>
                <c:pt idx="134">
                  <c:v>195</c:v>
                </c:pt>
                <c:pt idx="135">
                  <c:v>196</c:v>
                </c:pt>
                <c:pt idx="136">
                  <c:v>197</c:v>
                </c:pt>
                <c:pt idx="137">
                  <c:v>198</c:v>
                </c:pt>
                <c:pt idx="138">
                  <c:v>199</c:v>
                </c:pt>
                <c:pt idx="139">
                  <c:v>200</c:v>
                </c:pt>
                <c:pt idx="140">
                  <c:v>201</c:v>
                </c:pt>
                <c:pt idx="141">
                  <c:v>202</c:v>
                </c:pt>
                <c:pt idx="142">
                  <c:v>203</c:v>
                </c:pt>
                <c:pt idx="143">
                  <c:v>204</c:v>
                </c:pt>
                <c:pt idx="144">
                  <c:v>205</c:v>
                </c:pt>
                <c:pt idx="145">
                  <c:v>206</c:v>
                </c:pt>
                <c:pt idx="146">
                  <c:v>207</c:v>
                </c:pt>
                <c:pt idx="147">
                  <c:v>208</c:v>
                </c:pt>
                <c:pt idx="148">
                  <c:v>209</c:v>
                </c:pt>
                <c:pt idx="149">
                  <c:v>210</c:v>
                </c:pt>
                <c:pt idx="150">
                  <c:v>211</c:v>
                </c:pt>
                <c:pt idx="151">
                  <c:v>212</c:v>
                </c:pt>
                <c:pt idx="152">
                  <c:v>213</c:v>
                </c:pt>
                <c:pt idx="153">
                  <c:v>214</c:v>
                </c:pt>
                <c:pt idx="154">
                  <c:v>215</c:v>
                </c:pt>
                <c:pt idx="155">
                  <c:v>216</c:v>
                </c:pt>
                <c:pt idx="156">
                  <c:v>217</c:v>
                </c:pt>
                <c:pt idx="157">
                  <c:v>218</c:v>
                </c:pt>
                <c:pt idx="158">
                  <c:v>219</c:v>
                </c:pt>
                <c:pt idx="159">
                  <c:v>221</c:v>
                </c:pt>
                <c:pt idx="160">
                  <c:v>223</c:v>
                </c:pt>
                <c:pt idx="161">
                  <c:v>226</c:v>
                </c:pt>
              </c:numCache>
            </c:numRef>
          </c:xVal>
          <c:yVal>
            <c:numRef>
              <c:f>Sheet2!$A$2:$A$163</c:f>
              <c:numCache>
                <c:formatCode>General</c:formatCode>
                <c:ptCount val="162"/>
                <c:pt idx="0">
                  <c:v>4.4999999999999998E-2</c:v>
                </c:pt>
                <c:pt idx="1">
                  <c:v>4.4999999999999998E-2</c:v>
                </c:pt>
                <c:pt idx="2">
                  <c:v>4.4999999999999998E-2</c:v>
                </c:pt>
                <c:pt idx="3">
                  <c:v>4.4999999999999998E-2</c:v>
                </c:pt>
                <c:pt idx="4">
                  <c:v>4.3999999999999997E-2</c:v>
                </c:pt>
                <c:pt idx="5">
                  <c:v>4.4999999999999998E-2</c:v>
                </c:pt>
                <c:pt idx="6">
                  <c:v>4.5999999999999999E-2</c:v>
                </c:pt>
                <c:pt idx="7">
                  <c:v>4.4999999999999998E-2</c:v>
                </c:pt>
                <c:pt idx="8">
                  <c:v>4.4999999999999998E-2</c:v>
                </c:pt>
                <c:pt idx="9">
                  <c:v>4.4999999999999998E-2</c:v>
                </c:pt>
                <c:pt idx="10">
                  <c:v>4.4999999999999998E-2</c:v>
                </c:pt>
                <c:pt idx="11">
                  <c:v>4.4999999999999998E-2</c:v>
                </c:pt>
                <c:pt idx="12">
                  <c:v>4.3999999999999997E-2</c:v>
                </c:pt>
                <c:pt idx="13">
                  <c:v>4.4999999999999998E-2</c:v>
                </c:pt>
                <c:pt idx="14">
                  <c:v>4.5999999999999999E-2</c:v>
                </c:pt>
                <c:pt idx="15">
                  <c:v>4.5999999999999999E-2</c:v>
                </c:pt>
                <c:pt idx="16">
                  <c:v>4.4999999999999998E-2</c:v>
                </c:pt>
                <c:pt idx="17">
                  <c:v>4.5999999999999999E-2</c:v>
                </c:pt>
                <c:pt idx="18">
                  <c:v>4.4999999999999998E-2</c:v>
                </c:pt>
                <c:pt idx="19">
                  <c:v>4.4999999999999998E-2</c:v>
                </c:pt>
                <c:pt idx="20">
                  <c:v>5.8000000000000003E-2</c:v>
                </c:pt>
                <c:pt idx="21">
                  <c:v>4.3999999999999997E-2</c:v>
                </c:pt>
                <c:pt idx="22">
                  <c:v>4.4999999999999998E-2</c:v>
                </c:pt>
                <c:pt idx="23">
                  <c:v>4.3999999999999997E-2</c:v>
                </c:pt>
                <c:pt idx="24">
                  <c:v>4.4999999999999998E-2</c:v>
                </c:pt>
                <c:pt idx="25">
                  <c:v>4.4999999999999998E-2</c:v>
                </c:pt>
                <c:pt idx="26">
                  <c:v>4.4999999999999998E-2</c:v>
                </c:pt>
                <c:pt idx="27">
                  <c:v>4.4999999999999998E-2</c:v>
                </c:pt>
                <c:pt idx="28">
                  <c:v>4.4999999999999998E-2</c:v>
                </c:pt>
                <c:pt idx="29">
                  <c:v>4.4999999999999998E-2</c:v>
                </c:pt>
                <c:pt idx="30">
                  <c:v>4.4999999999999998E-2</c:v>
                </c:pt>
                <c:pt idx="31">
                  <c:v>4.4999999999999998E-2</c:v>
                </c:pt>
                <c:pt idx="32">
                  <c:v>4.4999999999999998E-2</c:v>
                </c:pt>
                <c:pt idx="33">
                  <c:v>4.4999999999999998E-2</c:v>
                </c:pt>
                <c:pt idx="34">
                  <c:v>4.3999999999999997E-2</c:v>
                </c:pt>
                <c:pt idx="35">
                  <c:v>4.4999999999999998E-2</c:v>
                </c:pt>
                <c:pt idx="36">
                  <c:v>4.2999999999999997E-2</c:v>
                </c:pt>
                <c:pt idx="37">
                  <c:v>4.3999999999999997E-2</c:v>
                </c:pt>
                <c:pt idx="38">
                  <c:v>4.4999999999999998E-2</c:v>
                </c:pt>
                <c:pt idx="39">
                  <c:v>4.4999999999999998E-2</c:v>
                </c:pt>
                <c:pt idx="40">
                  <c:v>4.3999999999999997E-2</c:v>
                </c:pt>
                <c:pt idx="41">
                  <c:v>4.3999999999999997E-2</c:v>
                </c:pt>
                <c:pt idx="42">
                  <c:v>4.4999999999999998E-2</c:v>
                </c:pt>
                <c:pt idx="43">
                  <c:v>4.2999999999999997E-2</c:v>
                </c:pt>
                <c:pt idx="44">
                  <c:v>4.3999999999999997E-2</c:v>
                </c:pt>
                <c:pt idx="45">
                  <c:v>4.4999999999999998E-2</c:v>
                </c:pt>
                <c:pt idx="46">
                  <c:v>4.4999999999999998E-2</c:v>
                </c:pt>
                <c:pt idx="47">
                  <c:v>4.3999999999999997E-2</c:v>
                </c:pt>
                <c:pt idx="48">
                  <c:v>4.3999999999999997E-2</c:v>
                </c:pt>
                <c:pt idx="49">
                  <c:v>4.4999999999999998E-2</c:v>
                </c:pt>
                <c:pt idx="50">
                  <c:v>4.4999999999999998E-2</c:v>
                </c:pt>
                <c:pt idx="51">
                  <c:v>4.4999999999999998E-2</c:v>
                </c:pt>
                <c:pt idx="52">
                  <c:v>4.4999999999999998E-2</c:v>
                </c:pt>
                <c:pt idx="53">
                  <c:v>4.4999999999999998E-2</c:v>
                </c:pt>
                <c:pt idx="54">
                  <c:v>4.4999999999999998E-2</c:v>
                </c:pt>
                <c:pt idx="55">
                  <c:v>5.8999999999999997E-2</c:v>
                </c:pt>
                <c:pt idx="56">
                  <c:v>4.3999999999999997E-2</c:v>
                </c:pt>
                <c:pt idx="57">
                  <c:v>4.4999999999999998E-2</c:v>
                </c:pt>
                <c:pt idx="58">
                  <c:v>4.3999999999999997E-2</c:v>
                </c:pt>
                <c:pt idx="59">
                  <c:v>4.3999999999999997E-2</c:v>
                </c:pt>
                <c:pt idx="60">
                  <c:v>4.3999999999999997E-2</c:v>
                </c:pt>
                <c:pt idx="61">
                  <c:v>4.4999999999999998E-2</c:v>
                </c:pt>
                <c:pt idx="62">
                  <c:v>4.4999999999999998E-2</c:v>
                </c:pt>
                <c:pt idx="63">
                  <c:v>4.4999999999999998E-2</c:v>
                </c:pt>
                <c:pt idx="64">
                  <c:v>4.4999999999999998E-2</c:v>
                </c:pt>
                <c:pt idx="65">
                  <c:v>4.4999999999999998E-2</c:v>
                </c:pt>
                <c:pt idx="66">
                  <c:v>4.4999999999999998E-2</c:v>
                </c:pt>
                <c:pt idx="67">
                  <c:v>4.4999999999999998E-2</c:v>
                </c:pt>
                <c:pt idx="68">
                  <c:v>4.4999999999999998E-2</c:v>
                </c:pt>
                <c:pt idx="69">
                  <c:v>4.4999999999999998E-2</c:v>
                </c:pt>
                <c:pt idx="70">
                  <c:v>4.4999999999999998E-2</c:v>
                </c:pt>
                <c:pt idx="71">
                  <c:v>4.4999999999999998E-2</c:v>
                </c:pt>
                <c:pt idx="72">
                  <c:v>4.3999999999999997E-2</c:v>
                </c:pt>
                <c:pt idx="73">
                  <c:v>4.4999999999999998E-2</c:v>
                </c:pt>
                <c:pt idx="74">
                  <c:v>4.3999999999999997E-2</c:v>
                </c:pt>
                <c:pt idx="75">
                  <c:v>4.3999999999999997E-2</c:v>
                </c:pt>
                <c:pt idx="76">
                  <c:v>4.3999999999999997E-2</c:v>
                </c:pt>
                <c:pt idx="77">
                  <c:v>4.3999999999999997E-2</c:v>
                </c:pt>
                <c:pt idx="78">
                  <c:v>4.3999999999999997E-2</c:v>
                </c:pt>
                <c:pt idx="79">
                  <c:v>4.4999999999999998E-2</c:v>
                </c:pt>
                <c:pt idx="80">
                  <c:v>4.4999999999999998E-2</c:v>
                </c:pt>
                <c:pt idx="81">
                  <c:v>4.4999999999999998E-2</c:v>
                </c:pt>
                <c:pt idx="82">
                  <c:v>4.3999999999999997E-2</c:v>
                </c:pt>
                <c:pt idx="83">
                  <c:v>4.3999999999999997E-2</c:v>
                </c:pt>
                <c:pt idx="84">
                  <c:v>4.3999999999999997E-2</c:v>
                </c:pt>
                <c:pt idx="85">
                  <c:v>4.4999999999999998E-2</c:v>
                </c:pt>
                <c:pt idx="86">
                  <c:v>4.4999999999999998E-2</c:v>
                </c:pt>
                <c:pt idx="87">
                  <c:v>4.3999999999999997E-2</c:v>
                </c:pt>
                <c:pt idx="88">
                  <c:v>4.4999999999999998E-2</c:v>
                </c:pt>
                <c:pt idx="89">
                  <c:v>4.3999999999999997E-2</c:v>
                </c:pt>
                <c:pt idx="90">
                  <c:v>4.5999999999999999E-2</c:v>
                </c:pt>
                <c:pt idx="91">
                  <c:v>4.3999999999999997E-2</c:v>
                </c:pt>
                <c:pt idx="92">
                  <c:v>4.4999999999999998E-2</c:v>
                </c:pt>
                <c:pt idx="93">
                  <c:v>4.3999999999999997E-2</c:v>
                </c:pt>
                <c:pt idx="94">
                  <c:v>4.4999999999999998E-2</c:v>
                </c:pt>
                <c:pt idx="95">
                  <c:v>4.4999999999999998E-2</c:v>
                </c:pt>
                <c:pt idx="96">
                  <c:v>4.3999999999999997E-2</c:v>
                </c:pt>
                <c:pt idx="97">
                  <c:v>4.4999999999999998E-2</c:v>
                </c:pt>
                <c:pt idx="98">
                  <c:v>4.3999999999999997E-2</c:v>
                </c:pt>
                <c:pt idx="99">
                  <c:v>4.3999999999999997E-2</c:v>
                </c:pt>
                <c:pt idx="100">
                  <c:v>4.3999999999999997E-2</c:v>
                </c:pt>
                <c:pt idx="101">
                  <c:v>4.4999999999999998E-2</c:v>
                </c:pt>
                <c:pt idx="102">
                  <c:v>4.3999999999999997E-2</c:v>
                </c:pt>
                <c:pt idx="103">
                  <c:v>4.4999999999999998E-2</c:v>
                </c:pt>
                <c:pt idx="104">
                  <c:v>4.4999999999999998E-2</c:v>
                </c:pt>
                <c:pt idx="105">
                  <c:v>4.4999999999999998E-2</c:v>
                </c:pt>
                <c:pt idx="106">
                  <c:v>4.3999999999999997E-2</c:v>
                </c:pt>
                <c:pt idx="107">
                  <c:v>4.4999999999999998E-2</c:v>
                </c:pt>
                <c:pt idx="108">
                  <c:v>4.4999999999999998E-2</c:v>
                </c:pt>
                <c:pt idx="109">
                  <c:v>4.4999999999999998E-2</c:v>
                </c:pt>
                <c:pt idx="110">
                  <c:v>4.3999999999999997E-2</c:v>
                </c:pt>
                <c:pt idx="111">
                  <c:v>4.4999999999999998E-2</c:v>
                </c:pt>
                <c:pt idx="112">
                  <c:v>4.4999999999999998E-2</c:v>
                </c:pt>
                <c:pt idx="113">
                  <c:v>4.4999999999999998E-2</c:v>
                </c:pt>
                <c:pt idx="114">
                  <c:v>4.4999999999999998E-2</c:v>
                </c:pt>
                <c:pt idx="115">
                  <c:v>4.4999999999999998E-2</c:v>
                </c:pt>
                <c:pt idx="116">
                  <c:v>4.3999999999999997E-2</c:v>
                </c:pt>
                <c:pt idx="117">
                  <c:v>4.4999999999999998E-2</c:v>
                </c:pt>
                <c:pt idx="118">
                  <c:v>4.3999999999999997E-2</c:v>
                </c:pt>
                <c:pt idx="119">
                  <c:v>4.3999999999999997E-2</c:v>
                </c:pt>
                <c:pt idx="120">
                  <c:v>4.4999999999999998E-2</c:v>
                </c:pt>
                <c:pt idx="121">
                  <c:v>4.4999999999999998E-2</c:v>
                </c:pt>
                <c:pt idx="122">
                  <c:v>4.4999999999999998E-2</c:v>
                </c:pt>
                <c:pt idx="123">
                  <c:v>4.3999999999999997E-2</c:v>
                </c:pt>
                <c:pt idx="124">
                  <c:v>4.3999999999999997E-2</c:v>
                </c:pt>
                <c:pt idx="125">
                  <c:v>4.4999999999999998E-2</c:v>
                </c:pt>
                <c:pt idx="126">
                  <c:v>4.5999999999999999E-2</c:v>
                </c:pt>
                <c:pt idx="127">
                  <c:v>4.4999999999999998E-2</c:v>
                </c:pt>
                <c:pt idx="128">
                  <c:v>4.4999999999999998E-2</c:v>
                </c:pt>
                <c:pt idx="129">
                  <c:v>4.3999999999999997E-2</c:v>
                </c:pt>
                <c:pt idx="130">
                  <c:v>4.4999999999999998E-2</c:v>
                </c:pt>
                <c:pt idx="131">
                  <c:v>4.4999999999999998E-2</c:v>
                </c:pt>
                <c:pt idx="132">
                  <c:v>4.3999999999999997E-2</c:v>
                </c:pt>
                <c:pt idx="133">
                  <c:v>4.4999999999999998E-2</c:v>
                </c:pt>
                <c:pt idx="134">
                  <c:v>4.4999999999999998E-2</c:v>
                </c:pt>
                <c:pt idx="135">
                  <c:v>4.4999999999999998E-2</c:v>
                </c:pt>
                <c:pt idx="136">
                  <c:v>4.5999999999999999E-2</c:v>
                </c:pt>
                <c:pt idx="137">
                  <c:v>4.3999999999999997E-2</c:v>
                </c:pt>
                <c:pt idx="138">
                  <c:v>4.4999999999999998E-2</c:v>
                </c:pt>
                <c:pt idx="139">
                  <c:v>4.3999999999999997E-2</c:v>
                </c:pt>
                <c:pt idx="140">
                  <c:v>4.4999999999999998E-2</c:v>
                </c:pt>
                <c:pt idx="141">
                  <c:v>4.4999999999999998E-2</c:v>
                </c:pt>
                <c:pt idx="142">
                  <c:v>4.3999999999999997E-2</c:v>
                </c:pt>
                <c:pt idx="143">
                  <c:v>4.4999999999999998E-2</c:v>
                </c:pt>
                <c:pt idx="144">
                  <c:v>4.3999999999999997E-2</c:v>
                </c:pt>
                <c:pt idx="145">
                  <c:v>4.4999999999999998E-2</c:v>
                </c:pt>
                <c:pt idx="146">
                  <c:v>4.3999999999999997E-2</c:v>
                </c:pt>
                <c:pt idx="147">
                  <c:v>4.4999999999999998E-2</c:v>
                </c:pt>
                <c:pt idx="148">
                  <c:v>4.4999999999999998E-2</c:v>
                </c:pt>
                <c:pt idx="149">
                  <c:v>4.4999999999999998E-2</c:v>
                </c:pt>
                <c:pt idx="150">
                  <c:v>4.4999999999999998E-2</c:v>
                </c:pt>
                <c:pt idx="151">
                  <c:v>4.3999999999999997E-2</c:v>
                </c:pt>
                <c:pt idx="152">
                  <c:v>4.4999999999999998E-2</c:v>
                </c:pt>
                <c:pt idx="153">
                  <c:v>4.3999999999999997E-2</c:v>
                </c:pt>
                <c:pt idx="154">
                  <c:v>4.3999999999999997E-2</c:v>
                </c:pt>
                <c:pt idx="155">
                  <c:v>4.5999999999999999E-2</c:v>
                </c:pt>
                <c:pt idx="156">
                  <c:v>4.4999999999999998E-2</c:v>
                </c:pt>
                <c:pt idx="157">
                  <c:v>4.4999999999999998E-2</c:v>
                </c:pt>
                <c:pt idx="158">
                  <c:v>4.4999999999999998E-2</c:v>
                </c:pt>
                <c:pt idx="159">
                  <c:v>4.4999999999999998E-2</c:v>
                </c:pt>
                <c:pt idx="160">
                  <c:v>4.4999999999999998E-2</c:v>
                </c:pt>
                <c:pt idx="161">
                  <c:v>4.3999999999999997E-2</c:v>
                </c:pt>
              </c:numCache>
            </c:numRef>
          </c:yVal>
          <c:smooth val="0"/>
        </c:ser>
        <c:ser>
          <c:idx val="2"/>
          <c:order val="1"/>
          <c:tx>
            <c:v>Shrimp Below LOD</c:v>
          </c:tx>
          <c:spPr>
            <a:ln w="28575">
              <a:noFill/>
            </a:ln>
          </c:spPr>
          <c:marker>
            <c:symbol val="circle"/>
            <c:size val="8"/>
            <c:spPr>
              <a:noFill/>
              <a:ln w="19050">
                <a:solidFill>
                  <a:schemeClr val="accent1">
                    <a:lumMod val="40000"/>
                    <a:lumOff val="60000"/>
                  </a:schemeClr>
                </a:solidFill>
              </a:ln>
            </c:spPr>
          </c:marker>
          <c:xVal>
            <c:numRef>
              <c:f>Sheet2!$B$172:$B$223</c:f>
              <c:numCache>
                <c:formatCode>General</c:formatCode>
                <c:ptCount val="52"/>
                <c:pt idx="0">
                  <c:v>62</c:v>
                </c:pt>
                <c:pt idx="1">
                  <c:v>64</c:v>
                </c:pt>
                <c:pt idx="2">
                  <c:v>66</c:v>
                </c:pt>
                <c:pt idx="3">
                  <c:v>68</c:v>
                </c:pt>
                <c:pt idx="4">
                  <c:v>69</c:v>
                </c:pt>
                <c:pt idx="5">
                  <c:v>70</c:v>
                </c:pt>
                <c:pt idx="6">
                  <c:v>75</c:v>
                </c:pt>
                <c:pt idx="7">
                  <c:v>76</c:v>
                </c:pt>
                <c:pt idx="8">
                  <c:v>78</c:v>
                </c:pt>
                <c:pt idx="9">
                  <c:v>79</c:v>
                </c:pt>
                <c:pt idx="10">
                  <c:v>80</c:v>
                </c:pt>
                <c:pt idx="11">
                  <c:v>81</c:v>
                </c:pt>
                <c:pt idx="12">
                  <c:v>82</c:v>
                </c:pt>
                <c:pt idx="13">
                  <c:v>87</c:v>
                </c:pt>
                <c:pt idx="14">
                  <c:v>88</c:v>
                </c:pt>
                <c:pt idx="15">
                  <c:v>89</c:v>
                </c:pt>
                <c:pt idx="16">
                  <c:v>94</c:v>
                </c:pt>
                <c:pt idx="17">
                  <c:v>95</c:v>
                </c:pt>
                <c:pt idx="18">
                  <c:v>96</c:v>
                </c:pt>
                <c:pt idx="19">
                  <c:v>97</c:v>
                </c:pt>
                <c:pt idx="20">
                  <c:v>98</c:v>
                </c:pt>
                <c:pt idx="21">
                  <c:v>99</c:v>
                </c:pt>
                <c:pt idx="22">
                  <c:v>100</c:v>
                </c:pt>
                <c:pt idx="23">
                  <c:v>107</c:v>
                </c:pt>
                <c:pt idx="24">
                  <c:v>108</c:v>
                </c:pt>
                <c:pt idx="25">
                  <c:v>113</c:v>
                </c:pt>
                <c:pt idx="26">
                  <c:v>118</c:v>
                </c:pt>
                <c:pt idx="27">
                  <c:v>119</c:v>
                </c:pt>
                <c:pt idx="28">
                  <c:v>120</c:v>
                </c:pt>
                <c:pt idx="29">
                  <c:v>121</c:v>
                </c:pt>
                <c:pt idx="30">
                  <c:v>125</c:v>
                </c:pt>
                <c:pt idx="31">
                  <c:v>131</c:v>
                </c:pt>
                <c:pt idx="32">
                  <c:v>132</c:v>
                </c:pt>
                <c:pt idx="33">
                  <c:v>134</c:v>
                </c:pt>
                <c:pt idx="34">
                  <c:v>135</c:v>
                </c:pt>
                <c:pt idx="35">
                  <c:v>136</c:v>
                </c:pt>
                <c:pt idx="36">
                  <c:v>148</c:v>
                </c:pt>
                <c:pt idx="37">
                  <c:v>149</c:v>
                </c:pt>
                <c:pt idx="38">
                  <c:v>151</c:v>
                </c:pt>
                <c:pt idx="39">
                  <c:v>153</c:v>
                </c:pt>
                <c:pt idx="40">
                  <c:v>154</c:v>
                </c:pt>
                <c:pt idx="41">
                  <c:v>161</c:v>
                </c:pt>
                <c:pt idx="42">
                  <c:v>162</c:v>
                </c:pt>
                <c:pt idx="43">
                  <c:v>165</c:v>
                </c:pt>
                <c:pt idx="44">
                  <c:v>166</c:v>
                </c:pt>
                <c:pt idx="45">
                  <c:v>169</c:v>
                </c:pt>
                <c:pt idx="46">
                  <c:v>170</c:v>
                </c:pt>
                <c:pt idx="47">
                  <c:v>173</c:v>
                </c:pt>
                <c:pt idx="48">
                  <c:v>220</c:v>
                </c:pt>
                <c:pt idx="49">
                  <c:v>222</c:v>
                </c:pt>
                <c:pt idx="50">
                  <c:v>224</c:v>
                </c:pt>
                <c:pt idx="51">
                  <c:v>225</c:v>
                </c:pt>
              </c:numCache>
            </c:numRef>
          </c:xVal>
          <c:yVal>
            <c:numRef>
              <c:f>Sheet2!$A$172:$A$223</c:f>
              <c:numCache>
                <c:formatCode>General</c:formatCode>
                <c:ptCount val="52"/>
                <c:pt idx="0">
                  <c:v>4.4999999999999998E-2</c:v>
                </c:pt>
                <c:pt idx="1">
                  <c:v>6.3E-2</c:v>
                </c:pt>
                <c:pt idx="2">
                  <c:v>4.8000000000000001E-2</c:v>
                </c:pt>
                <c:pt idx="3">
                  <c:v>4.4999999999999998E-2</c:v>
                </c:pt>
                <c:pt idx="4">
                  <c:v>4.4999999999999998E-2</c:v>
                </c:pt>
                <c:pt idx="5">
                  <c:v>4.3999999999999997E-2</c:v>
                </c:pt>
                <c:pt idx="6">
                  <c:v>4.3999999999999997E-2</c:v>
                </c:pt>
                <c:pt idx="7">
                  <c:v>4.4999999999999998E-2</c:v>
                </c:pt>
                <c:pt idx="8">
                  <c:v>4.4999999999999998E-2</c:v>
                </c:pt>
                <c:pt idx="9">
                  <c:v>4.5999999999999999E-2</c:v>
                </c:pt>
                <c:pt idx="10">
                  <c:v>4.3999999999999997E-2</c:v>
                </c:pt>
                <c:pt idx="11">
                  <c:v>4.4999999999999998E-2</c:v>
                </c:pt>
                <c:pt idx="12">
                  <c:v>4.4999999999999998E-2</c:v>
                </c:pt>
                <c:pt idx="13">
                  <c:v>4.3999999999999997E-2</c:v>
                </c:pt>
                <c:pt idx="14">
                  <c:v>4.4999999999999998E-2</c:v>
                </c:pt>
                <c:pt idx="15">
                  <c:v>4.4999999999999998E-2</c:v>
                </c:pt>
                <c:pt idx="16">
                  <c:v>4.4999999999999998E-2</c:v>
                </c:pt>
                <c:pt idx="17">
                  <c:v>4.4999999999999998E-2</c:v>
                </c:pt>
                <c:pt idx="18">
                  <c:v>4.4999999999999998E-2</c:v>
                </c:pt>
                <c:pt idx="19">
                  <c:v>4.4999999999999998E-2</c:v>
                </c:pt>
                <c:pt idx="20">
                  <c:v>4.4999999999999998E-2</c:v>
                </c:pt>
                <c:pt idx="21">
                  <c:v>4.4999999999999998E-2</c:v>
                </c:pt>
                <c:pt idx="22">
                  <c:v>4.4999999999999998E-2</c:v>
                </c:pt>
                <c:pt idx="23">
                  <c:v>4.4999999999999998E-2</c:v>
                </c:pt>
                <c:pt idx="24">
                  <c:v>4.4999999999999998E-2</c:v>
                </c:pt>
                <c:pt idx="25">
                  <c:v>4.4999999999999998E-2</c:v>
                </c:pt>
                <c:pt idx="26">
                  <c:v>4.3999999999999997E-2</c:v>
                </c:pt>
                <c:pt idx="27">
                  <c:v>4.3999999999999997E-2</c:v>
                </c:pt>
                <c:pt idx="28">
                  <c:v>4.3999999999999997E-2</c:v>
                </c:pt>
                <c:pt idx="29">
                  <c:v>4.4999999999999998E-2</c:v>
                </c:pt>
                <c:pt idx="30">
                  <c:v>4.3999999999999997E-2</c:v>
                </c:pt>
                <c:pt idx="31">
                  <c:v>4.3999999999999997E-2</c:v>
                </c:pt>
                <c:pt idx="32">
                  <c:v>4.3999999999999997E-2</c:v>
                </c:pt>
                <c:pt idx="33">
                  <c:v>4.4999999999999998E-2</c:v>
                </c:pt>
                <c:pt idx="34">
                  <c:v>4.4999999999999998E-2</c:v>
                </c:pt>
                <c:pt idx="35">
                  <c:v>4.4999999999999998E-2</c:v>
                </c:pt>
                <c:pt idx="36">
                  <c:v>4.3999999999999997E-2</c:v>
                </c:pt>
                <c:pt idx="37">
                  <c:v>4.3999999999999997E-2</c:v>
                </c:pt>
                <c:pt idx="38">
                  <c:v>4.4999999999999998E-2</c:v>
                </c:pt>
                <c:pt idx="39">
                  <c:v>4.3999999999999997E-2</c:v>
                </c:pt>
                <c:pt idx="40">
                  <c:v>4.4999999999999998E-2</c:v>
                </c:pt>
                <c:pt idx="41">
                  <c:v>4.5999999999999999E-2</c:v>
                </c:pt>
                <c:pt idx="42">
                  <c:v>4.5999999999999999E-2</c:v>
                </c:pt>
                <c:pt idx="43">
                  <c:v>4.4999999999999998E-2</c:v>
                </c:pt>
                <c:pt idx="44">
                  <c:v>4.3999999999999997E-2</c:v>
                </c:pt>
                <c:pt idx="45">
                  <c:v>4.3999999999999997E-2</c:v>
                </c:pt>
                <c:pt idx="46">
                  <c:v>4.4999999999999998E-2</c:v>
                </c:pt>
                <c:pt idx="47">
                  <c:v>4.3999999999999997E-2</c:v>
                </c:pt>
                <c:pt idx="48">
                  <c:v>4.3999999999999997E-2</c:v>
                </c:pt>
                <c:pt idx="49">
                  <c:v>4.4999999999999998E-2</c:v>
                </c:pt>
                <c:pt idx="50">
                  <c:v>4.4999999999999998E-2</c:v>
                </c:pt>
                <c:pt idx="51">
                  <c:v>8.4000000000000005E-2</c:v>
                </c:pt>
              </c:numCache>
            </c:numRef>
          </c:yVal>
          <c:smooth val="0"/>
        </c:ser>
        <c:ser>
          <c:idx val="1"/>
          <c:order val="2"/>
          <c:tx>
            <c:v>Fish</c:v>
          </c:tx>
          <c:spPr>
            <a:ln w="28575">
              <a:noFill/>
            </a:ln>
          </c:spPr>
          <c:marker>
            <c:symbol val="circle"/>
            <c:size val="4"/>
            <c:spPr>
              <a:solidFill>
                <a:schemeClr val="accent6"/>
              </a:solidFill>
              <a:ln>
                <a:solidFill>
                  <a:srgbClr val="FFFF00"/>
                </a:solidFill>
              </a:ln>
            </c:spPr>
          </c:marker>
          <c:xVal>
            <c:numRef>
              <c:f>Sheet2!$B$164:$B$171</c:f>
              <c:numCache>
                <c:formatCode>General</c:formatCode>
                <c:ptCount val="8"/>
                <c:pt idx="0">
                  <c:v>44</c:v>
                </c:pt>
                <c:pt idx="1">
                  <c:v>45</c:v>
                </c:pt>
                <c:pt idx="2">
                  <c:v>114</c:v>
                </c:pt>
                <c:pt idx="3">
                  <c:v>172</c:v>
                </c:pt>
                <c:pt idx="4">
                  <c:v>174</c:v>
                </c:pt>
                <c:pt idx="5">
                  <c:v>175</c:v>
                </c:pt>
                <c:pt idx="6">
                  <c:v>178</c:v>
                </c:pt>
                <c:pt idx="7">
                  <c:v>184</c:v>
                </c:pt>
              </c:numCache>
            </c:numRef>
          </c:xVal>
          <c:yVal>
            <c:numRef>
              <c:f>Sheet2!$A$164:$A$171</c:f>
              <c:numCache>
                <c:formatCode>General</c:formatCode>
                <c:ptCount val="8"/>
                <c:pt idx="0">
                  <c:v>5.7000000000000002E-2</c:v>
                </c:pt>
                <c:pt idx="1">
                  <c:v>0.1</c:v>
                </c:pt>
                <c:pt idx="2">
                  <c:v>6.6000000000000003E-2</c:v>
                </c:pt>
                <c:pt idx="3">
                  <c:v>6.0999999999999999E-2</c:v>
                </c:pt>
                <c:pt idx="4">
                  <c:v>3.6999999999999998E-2</c:v>
                </c:pt>
                <c:pt idx="5">
                  <c:v>4.9000000000000002E-2</c:v>
                </c:pt>
                <c:pt idx="6">
                  <c:v>7.3999999999999996E-2</c:v>
                </c:pt>
                <c:pt idx="7">
                  <c:v>0.15</c:v>
                </c:pt>
              </c:numCache>
            </c:numRef>
          </c:yVal>
          <c:smooth val="0"/>
        </c:ser>
        <c:ser>
          <c:idx val="4"/>
          <c:order val="3"/>
          <c:tx>
            <c:v>Shrimp Action Limit</c:v>
          </c:tx>
          <c:spPr>
            <a:ln w="28575">
              <a:solidFill>
                <a:srgbClr val="FFC000"/>
              </a:solidFill>
            </a:ln>
          </c:spPr>
          <c:marker>
            <c:symbol val="none"/>
          </c:marker>
          <c:dLbls>
            <c:dLbl>
              <c:idx val="0"/>
              <c:delete val="1"/>
            </c:dLbl>
            <c:dLbl>
              <c:idx val="1"/>
              <c:layout>
                <c:manualLayout>
                  <c:x val="-4.6991126264350501E-2"/>
                  <c:y val="-1.47124619100854E-3"/>
                </c:manualLayout>
              </c:layout>
              <c:dLblPos val="r"/>
              <c:showLegendKey val="0"/>
              <c:showVal val="1"/>
              <c:showCatName val="0"/>
              <c:showSerName val="0"/>
              <c:showPercent val="0"/>
              <c:showBubbleSize val="0"/>
            </c:dLbl>
            <c:spPr>
              <a:solidFill>
                <a:schemeClr val="accent1"/>
              </a:solidFill>
            </c:spPr>
            <c:txPr>
              <a:bodyPr/>
              <a:lstStyle/>
              <a:p>
                <a:pPr>
                  <a:defRPr sz="1800">
                    <a:solidFill>
                      <a:srgbClr val="FFC000"/>
                    </a:solidFill>
                    <a:latin typeface="Century Gothic" pitchFamily="34" charset="0"/>
                  </a:defRPr>
                </a:pPr>
                <a:endParaRPr lang="en-US"/>
              </a:p>
            </c:txPr>
            <c:dLblPos val="t"/>
            <c:showLegendKey val="0"/>
            <c:showVal val="1"/>
            <c:showCatName val="0"/>
            <c:showSerName val="0"/>
            <c:showPercent val="0"/>
            <c:showBubbleSize val="0"/>
            <c:showLeaderLines val="0"/>
          </c:dLbls>
          <c:xVal>
            <c:numRef>
              <c:f>Sheet2!$B$227:$B$228</c:f>
              <c:numCache>
                <c:formatCode>General</c:formatCode>
                <c:ptCount val="2"/>
                <c:pt idx="0">
                  <c:v>5</c:v>
                </c:pt>
                <c:pt idx="1">
                  <c:v>226</c:v>
                </c:pt>
              </c:numCache>
            </c:numRef>
          </c:xVal>
          <c:yVal>
            <c:numRef>
              <c:f>Sheet2!$A$227:$A$228</c:f>
              <c:numCache>
                <c:formatCode>General</c:formatCode>
                <c:ptCount val="2"/>
                <c:pt idx="0">
                  <c:v>500</c:v>
                </c:pt>
                <c:pt idx="1">
                  <c:v>500</c:v>
                </c:pt>
              </c:numCache>
            </c:numRef>
          </c:yVal>
          <c:smooth val="0"/>
        </c:ser>
        <c:ser>
          <c:idx val="3"/>
          <c:order val="4"/>
          <c:tx>
            <c:v>Fish Action Limit</c:v>
          </c:tx>
          <c:spPr>
            <a:ln w="28575">
              <a:solidFill>
                <a:srgbClr val="FFFF00"/>
              </a:solidFill>
            </a:ln>
          </c:spPr>
          <c:marker>
            <c:symbol val="none"/>
          </c:marker>
          <c:dLbls>
            <c:dLbl>
              <c:idx val="0"/>
              <c:delete val="1"/>
            </c:dLbl>
            <c:dLbl>
              <c:idx val="1"/>
              <c:layout>
                <c:manualLayout>
                  <c:x val="-4.6991183301084601E-2"/>
                  <c:y val="1.0737850773230001E-3"/>
                </c:manualLayout>
              </c:layout>
              <c:dLblPos val="r"/>
              <c:showLegendKey val="0"/>
              <c:showVal val="1"/>
              <c:showCatName val="0"/>
              <c:showSerName val="0"/>
              <c:showPercent val="0"/>
              <c:showBubbleSize val="0"/>
            </c:dLbl>
            <c:spPr>
              <a:solidFill>
                <a:schemeClr val="accent1"/>
              </a:solidFill>
            </c:spPr>
            <c:txPr>
              <a:bodyPr/>
              <a:lstStyle/>
              <a:p>
                <a:pPr>
                  <a:defRPr sz="1800">
                    <a:solidFill>
                      <a:srgbClr val="FFFF00"/>
                    </a:solidFill>
                    <a:latin typeface="Century Gothic" pitchFamily="34" charset="0"/>
                  </a:defRPr>
                </a:pPr>
                <a:endParaRPr lang="en-US"/>
              </a:p>
            </c:txPr>
            <c:dLblPos val="b"/>
            <c:showLegendKey val="0"/>
            <c:showVal val="1"/>
            <c:showCatName val="0"/>
            <c:showSerName val="0"/>
            <c:showPercent val="0"/>
            <c:showBubbleSize val="0"/>
            <c:showLeaderLines val="0"/>
          </c:dLbls>
          <c:xVal>
            <c:numRef>
              <c:f>Sheet2!$B$225:$B$226</c:f>
              <c:numCache>
                <c:formatCode>General</c:formatCode>
                <c:ptCount val="2"/>
                <c:pt idx="0">
                  <c:v>5</c:v>
                </c:pt>
                <c:pt idx="1">
                  <c:v>226</c:v>
                </c:pt>
              </c:numCache>
            </c:numRef>
          </c:xVal>
          <c:yVal>
            <c:numRef>
              <c:f>Sheet2!$A$225:$A$226</c:f>
              <c:numCache>
                <c:formatCode>General</c:formatCode>
                <c:ptCount val="2"/>
                <c:pt idx="0">
                  <c:v>100</c:v>
                </c:pt>
                <c:pt idx="1">
                  <c:v>100</c:v>
                </c:pt>
              </c:numCache>
            </c:numRef>
          </c:yVal>
          <c:smooth val="0"/>
        </c:ser>
        <c:dLbls>
          <c:showLegendKey val="0"/>
          <c:showVal val="0"/>
          <c:showCatName val="0"/>
          <c:showSerName val="0"/>
          <c:showPercent val="0"/>
          <c:showBubbleSize val="0"/>
        </c:dLbls>
        <c:axId val="73576960"/>
        <c:axId val="73577536"/>
      </c:scatterChart>
      <c:valAx>
        <c:axId val="73576960"/>
        <c:scaling>
          <c:orientation val="minMax"/>
          <c:max val="241"/>
          <c:min val="-10"/>
        </c:scaling>
        <c:delete val="0"/>
        <c:axPos val="b"/>
        <c:numFmt formatCode="General" sourceLinked="1"/>
        <c:majorTickMark val="none"/>
        <c:minorTickMark val="none"/>
        <c:tickLblPos val="none"/>
        <c:crossAx val="73577536"/>
        <c:crossesAt val="0.01"/>
        <c:crossBetween val="midCat"/>
      </c:valAx>
      <c:valAx>
        <c:axId val="73577536"/>
        <c:scaling>
          <c:logBase val="10"/>
          <c:orientation val="minMax"/>
        </c:scaling>
        <c:delete val="0"/>
        <c:axPos val="l"/>
        <c:majorGridlines>
          <c:spPr>
            <a:ln>
              <a:solidFill>
                <a:schemeClr val="bg1"/>
              </a:solidFill>
            </a:ln>
          </c:spPr>
        </c:majorGridlines>
        <c:numFmt formatCode="General" sourceLinked="1"/>
        <c:majorTickMark val="out"/>
        <c:minorTickMark val="in"/>
        <c:tickLblPos val="nextTo"/>
        <c:spPr>
          <a:ln>
            <a:solidFill>
              <a:schemeClr val="bg1"/>
            </a:solidFill>
          </a:ln>
        </c:spPr>
        <c:txPr>
          <a:bodyPr/>
          <a:lstStyle/>
          <a:p>
            <a:pPr>
              <a:defRPr>
                <a:solidFill>
                  <a:schemeClr val="tx1"/>
                </a:solidFill>
                <a:latin typeface="Century Gothic" pitchFamily="34" charset="0"/>
              </a:defRPr>
            </a:pPr>
            <a:endParaRPr lang="en-US"/>
          </a:p>
        </c:txPr>
        <c:crossAx val="73576960"/>
        <c:crossesAt val="-10"/>
        <c:crossBetween val="midCat"/>
      </c:valAx>
      <c:spPr>
        <a:solidFill>
          <a:schemeClr val="accent1">
            <a:lumMod val="75000"/>
          </a:schemeClr>
        </a:solidFill>
      </c:spPr>
    </c:plotArea>
    <c:legend>
      <c:legendPos val="r"/>
      <c:layout>
        <c:manualLayout>
          <c:xMode val="edge"/>
          <c:yMode val="edge"/>
          <c:x val="0.11608130827542799"/>
          <c:y val="0.24334299269153301"/>
          <c:w val="0.22948066998573299"/>
          <c:h val="0.203537254645584"/>
        </c:manualLayout>
      </c:layout>
      <c:overlay val="1"/>
      <c:spPr>
        <a:solidFill>
          <a:schemeClr val="accent1">
            <a:alpha val="70000"/>
          </a:schemeClr>
        </a:solidFill>
      </c:spPr>
      <c:txPr>
        <a:bodyPr/>
        <a:lstStyle/>
        <a:p>
          <a:pPr>
            <a:defRPr sz="1200" b="0">
              <a:solidFill>
                <a:schemeClr val="tx1"/>
              </a:solidFill>
              <a:latin typeface="Century Gothic" pitchFamily="34" charset="0"/>
            </a:defRPr>
          </a:pPr>
          <a:endParaRPr lang="en-US"/>
        </a:p>
      </c:txPr>
    </c:legend>
    <c:plotVisOnly val="1"/>
    <c:dispBlanksAs val="gap"/>
    <c:showDLblsOverMax val="0"/>
  </c:chart>
  <c:spPr>
    <a:solidFill>
      <a:schemeClr val="accent1">
        <a:lumMod val="75000"/>
      </a:schemeClr>
    </a:solidFill>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18360484461301"/>
          <c:y val="4.4342367488527899E-2"/>
          <c:w val="0.66717936754081897"/>
          <c:h val="0.68529386670838499"/>
        </c:manualLayout>
      </c:layout>
      <c:barChart>
        <c:barDir val="col"/>
        <c:grouping val="clustered"/>
        <c:varyColors val="0"/>
        <c:ser>
          <c:idx val="0"/>
          <c:order val="0"/>
          <c:tx>
            <c:strRef>
              <c:f>BEST_FigEmployBySector!$A$5</c:f>
              <c:strCache>
                <c:ptCount val="1"/>
                <c:pt idx="0">
                  <c:v>Status Quo</c:v>
                </c:pt>
              </c:strCache>
            </c:strRef>
          </c:tx>
          <c:spPr>
            <a:solidFill>
              <a:schemeClr val="accent2"/>
            </a:solidFill>
            <a:ln>
              <a:solidFill>
                <a:schemeClr val="bg1"/>
              </a:solidFill>
            </a:ln>
          </c:spPr>
          <c:invertIfNegative val="0"/>
          <c:cat>
            <c:strRef>
              <c:f>BEST_FigEmployBySector!$A$7:$A$13</c:f>
              <c:strCache>
                <c:ptCount val="7"/>
                <c:pt idx="0">
                  <c:v>Large Groundfish Trawler</c:v>
                </c:pt>
                <c:pt idx="1">
                  <c:v>Sablefish Fixed Gear</c:v>
                </c:pt>
                <c:pt idx="2">
                  <c:v>Other Groundfish Fixed Gear</c:v>
                </c:pt>
                <c:pt idx="3">
                  <c:v>Shoreside Hake Midwater Trawl</c:v>
                </c:pt>
                <c:pt idx="4">
                  <c:v>Processor</c:v>
                </c:pt>
                <c:pt idx="5">
                  <c:v>Wholesaler</c:v>
                </c:pt>
                <c:pt idx="6">
                  <c:v>Total</c:v>
                </c:pt>
              </c:strCache>
            </c:strRef>
          </c:cat>
          <c:val>
            <c:numRef>
              <c:f>BEST_FigEmployBySector!$AG$7:$AG$12</c:f>
              <c:numCache>
                <c:formatCode>General</c:formatCode>
                <c:ptCount val="6"/>
                <c:pt idx="0">
                  <c:v>524.92139818683211</c:v>
                </c:pt>
                <c:pt idx="1">
                  <c:v>346.7</c:v>
                </c:pt>
                <c:pt idx="2">
                  <c:v>53.301504364606743</c:v>
                </c:pt>
                <c:pt idx="3">
                  <c:v>143.51374499619979</c:v>
                </c:pt>
                <c:pt idx="4">
                  <c:v>512.80773173213174</c:v>
                </c:pt>
                <c:pt idx="5">
                  <c:v>59.113058157639998</c:v>
                </c:pt>
              </c:numCache>
            </c:numRef>
          </c:val>
        </c:ser>
        <c:ser>
          <c:idx val="1"/>
          <c:order val="1"/>
          <c:tx>
            <c:strRef>
              <c:f>BEST_FigEmployBySector!$A$167</c:f>
              <c:strCache>
                <c:ptCount val="1"/>
                <c:pt idx="0">
                  <c:v>Gear Shift</c:v>
                </c:pt>
              </c:strCache>
            </c:strRef>
          </c:tx>
          <c:spPr>
            <a:solidFill>
              <a:schemeClr val="accent3"/>
            </a:solidFill>
          </c:spPr>
          <c:invertIfNegative val="0"/>
          <c:val>
            <c:numRef>
              <c:f>BEST_FigEmployBySector!$AG$169:$AG$174</c:f>
              <c:numCache>
                <c:formatCode>General</c:formatCode>
                <c:ptCount val="6"/>
                <c:pt idx="0">
                  <c:v>393.72209731319958</c:v>
                </c:pt>
                <c:pt idx="1">
                  <c:v>434.32561187592961</c:v>
                </c:pt>
                <c:pt idx="2">
                  <c:v>66.780455516493575</c:v>
                </c:pt>
                <c:pt idx="3">
                  <c:v>143.52873379049859</c:v>
                </c:pt>
                <c:pt idx="4">
                  <c:v>465.4710898143278</c:v>
                </c:pt>
                <c:pt idx="5">
                  <c:v>53.656405510803417</c:v>
                </c:pt>
              </c:numCache>
            </c:numRef>
          </c:val>
        </c:ser>
        <c:ser>
          <c:idx val="2"/>
          <c:order val="2"/>
          <c:tx>
            <c:strRef>
              <c:f>BEST_FigEmployBySector!$A$247</c:f>
              <c:strCache>
                <c:ptCount val="1"/>
                <c:pt idx="0">
                  <c:v>RCA Closure to all Bottom Contact</c:v>
                </c:pt>
              </c:strCache>
            </c:strRef>
          </c:tx>
          <c:spPr>
            <a:solidFill>
              <a:schemeClr val="accent4"/>
            </a:solidFill>
            <a:ln w="12700">
              <a:solidFill>
                <a:prstClr val="black"/>
              </a:solidFill>
            </a:ln>
          </c:spPr>
          <c:invertIfNegative val="0"/>
          <c:val>
            <c:numRef>
              <c:f>BEST_FigEmployBySector!$AG$249:$AG$254</c:f>
              <c:numCache>
                <c:formatCode>General</c:formatCode>
                <c:ptCount val="6"/>
                <c:pt idx="0">
                  <c:v>350.35345400813662</c:v>
                </c:pt>
                <c:pt idx="1">
                  <c:v>305.89176120951271</c:v>
                </c:pt>
                <c:pt idx="2">
                  <c:v>46.555601260759587</c:v>
                </c:pt>
                <c:pt idx="3">
                  <c:v>143.5961388270365</c:v>
                </c:pt>
                <c:pt idx="4">
                  <c:v>401.01415223348738</c:v>
                </c:pt>
                <c:pt idx="5">
                  <c:v>46.226239263095863</c:v>
                </c:pt>
              </c:numCache>
            </c:numRef>
          </c:val>
        </c:ser>
        <c:ser>
          <c:idx val="3"/>
          <c:order val="3"/>
          <c:tx>
            <c:strRef>
              <c:f>BEST_FigEmployBySector!$A$328</c:f>
              <c:strCache>
                <c:ptCount val="1"/>
                <c:pt idx="0">
                  <c:v>Consolidate Spatial Management</c:v>
                </c:pt>
              </c:strCache>
            </c:strRef>
          </c:tx>
          <c:spPr>
            <a:solidFill>
              <a:schemeClr val="accent5"/>
            </a:solidFill>
            <a:ln w="9525">
              <a:solidFill>
                <a:schemeClr val="bg1"/>
              </a:solidFill>
            </a:ln>
          </c:spPr>
          <c:invertIfNegative val="0"/>
          <c:val>
            <c:numRef>
              <c:f>BEST_FigEmployBySector!$AG$330:$AG$335</c:f>
              <c:numCache>
                <c:formatCode>General</c:formatCode>
                <c:ptCount val="6"/>
                <c:pt idx="0">
                  <c:v>554.35133588477925</c:v>
                </c:pt>
                <c:pt idx="1">
                  <c:v>340.70307190659679</c:v>
                </c:pt>
                <c:pt idx="2">
                  <c:v>50.812505360693287</c:v>
                </c:pt>
                <c:pt idx="3">
                  <c:v>143.50630341707719</c:v>
                </c:pt>
                <c:pt idx="4">
                  <c:v>527.22539066325305</c:v>
                </c:pt>
                <c:pt idx="5">
                  <c:v>60.775029805403008</c:v>
                </c:pt>
              </c:numCache>
            </c:numRef>
          </c:val>
        </c:ser>
        <c:dLbls>
          <c:showLegendKey val="0"/>
          <c:showVal val="0"/>
          <c:showCatName val="0"/>
          <c:showSerName val="0"/>
          <c:showPercent val="0"/>
          <c:showBubbleSize val="0"/>
        </c:dLbls>
        <c:gapWidth val="150"/>
        <c:axId val="135028224"/>
        <c:axId val="149724480"/>
      </c:barChart>
      <c:catAx>
        <c:axId val="135028224"/>
        <c:scaling>
          <c:orientation val="minMax"/>
        </c:scaling>
        <c:delete val="0"/>
        <c:axPos val="b"/>
        <c:title>
          <c:tx>
            <c:rich>
              <a:bodyPr/>
              <a:lstStyle/>
              <a:p>
                <a:pPr>
                  <a:defRPr sz="1400"/>
                </a:pPr>
                <a:r>
                  <a:rPr lang="en-US" sz="1400"/>
                  <a:t>Fleet</a:t>
                </a:r>
                <a:r>
                  <a:rPr lang="en-US" sz="1400" baseline="0"/>
                  <a:t> or sector causing employment effects on economy </a:t>
                </a:r>
                <a:endParaRPr lang="en-US" sz="1400"/>
              </a:p>
            </c:rich>
          </c:tx>
          <c:layout>
            <c:manualLayout>
              <c:xMode val="edge"/>
              <c:yMode val="edge"/>
              <c:x val="0.19778054856868801"/>
              <c:y val="0.90727179315352502"/>
            </c:manualLayout>
          </c:layout>
          <c:overlay val="0"/>
        </c:title>
        <c:majorTickMark val="out"/>
        <c:minorTickMark val="none"/>
        <c:tickLblPos val="nextTo"/>
        <c:txPr>
          <a:bodyPr/>
          <a:lstStyle/>
          <a:p>
            <a:pPr>
              <a:defRPr sz="1200"/>
            </a:pPr>
            <a:endParaRPr lang="en-US"/>
          </a:p>
        </c:txPr>
        <c:crossAx val="149724480"/>
        <c:crosses val="autoZero"/>
        <c:auto val="1"/>
        <c:lblAlgn val="ctr"/>
        <c:lblOffset val="100"/>
        <c:noMultiLvlLbl val="0"/>
      </c:catAx>
      <c:valAx>
        <c:axId val="149724480"/>
        <c:scaling>
          <c:orientation val="minMax"/>
        </c:scaling>
        <c:delete val="0"/>
        <c:axPos val="l"/>
        <c:title>
          <c:tx>
            <c:rich>
              <a:bodyPr rot="-5400000" vert="horz"/>
              <a:lstStyle/>
              <a:p>
                <a:pPr>
                  <a:defRPr sz="1400" b="0"/>
                </a:pPr>
                <a:r>
                  <a:rPr lang="en-US" sz="1400" b="0" dirty="0"/>
                  <a:t>Jobs</a:t>
                </a:r>
                <a:r>
                  <a:rPr lang="en-US" sz="1400" b="0" baseline="0" dirty="0"/>
                  <a:t> (total </a:t>
                </a:r>
                <a:r>
                  <a:rPr lang="en-US" sz="1600" b="0" baseline="0" dirty="0"/>
                  <a:t>employment</a:t>
                </a:r>
                <a:r>
                  <a:rPr lang="en-US" sz="1400" b="0" baseline="0" dirty="0"/>
                  <a:t>)</a:t>
                </a:r>
                <a:endParaRPr lang="en-US" sz="1400" b="0" dirty="0"/>
              </a:p>
            </c:rich>
          </c:tx>
          <c:layout/>
          <c:overlay val="0"/>
        </c:title>
        <c:numFmt formatCode="0" sourceLinked="0"/>
        <c:majorTickMark val="out"/>
        <c:minorTickMark val="none"/>
        <c:tickLblPos val="nextTo"/>
        <c:txPr>
          <a:bodyPr/>
          <a:lstStyle/>
          <a:p>
            <a:pPr>
              <a:defRPr sz="1600"/>
            </a:pPr>
            <a:endParaRPr lang="en-US"/>
          </a:p>
        </c:txPr>
        <c:crossAx val="135028224"/>
        <c:crosses val="autoZero"/>
        <c:crossBetween val="between"/>
      </c:valAx>
    </c:plotArea>
    <c:legend>
      <c:legendPos val="r"/>
      <c:layout>
        <c:manualLayout>
          <c:xMode val="edge"/>
          <c:yMode val="edge"/>
          <c:x val="0.80854005336110801"/>
          <c:y val="5.1206701516066801E-2"/>
          <c:w val="0.16784538296349699"/>
          <c:h val="0.54541977997431201"/>
        </c:manualLayout>
      </c:layout>
      <c:overlay val="0"/>
      <c:txPr>
        <a:bodyPr/>
        <a:lstStyle/>
        <a:p>
          <a:pPr>
            <a:defRPr sz="1400"/>
          </a:pPr>
          <a:endParaRPr lang="en-US"/>
        </a:p>
      </c:txPr>
    </c:legend>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'Income Impact_totals (2)'!$G$28</c:f>
              <c:strCache>
                <c:ptCount val="1"/>
              </c:strCache>
            </c:strRef>
          </c:tx>
          <c:spPr>
            <a:solidFill>
              <a:schemeClr val="accent3"/>
            </a:solidFill>
          </c:spPr>
          <c:invertIfNegative val="0"/>
          <c:cat>
            <c:strRef>
              <c:f>'Income Impact_totals (2)'!$H$26:$J$26</c:f>
              <c:strCache>
                <c:ptCount val="3"/>
                <c:pt idx="0">
                  <c:v>Year 1</c:v>
                </c:pt>
                <c:pt idx="1">
                  <c:v>Year 5</c:v>
                </c:pt>
                <c:pt idx="2">
                  <c:v>Year 15</c:v>
                </c:pt>
              </c:strCache>
            </c:strRef>
          </c:cat>
          <c:val>
            <c:numRef>
              <c:f>'Income Impact_totals (2)'!$H$28:$J$28</c:f>
              <c:numCache>
                <c:formatCode>#,##0.0_);\(#,##0.0\)</c:formatCode>
                <c:ptCount val="3"/>
                <c:pt idx="0">
                  <c:v>1.1845079999999999</c:v>
                </c:pt>
                <c:pt idx="1">
                  <c:v>1.1366943332686139</c:v>
                </c:pt>
                <c:pt idx="2">
                  <c:v>1.47197640055634</c:v>
                </c:pt>
              </c:numCache>
            </c:numRef>
          </c:val>
        </c:ser>
        <c:dLbls>
          <c:showLegendKey val="0"/>
          <c:showVal val="0"/>
          <c:showCatName val="0"/>
          <c:showSerName val="0"/>
          <c:showPercent val="0"/>
          <c:showBubbleSize val="0"/>
        </c:dLbls>
        <c:gapWidth val="150"/>
        <c:axId val="148629504"/>
        <c:axId val="149736832"/>
      </c:barChart>
      <c:catAx>
        <c:axId val="148629504"/>
        <c:scaling>
          <c:orientation val="minMax"/>
        </c:scaling>
        <c:delete val="0"/>
        <c:axPos val="b"/>
        <c:majorTickMark val="out"/>
        <c:minorTickMark val="none"/>
        <c:tickLblPos val="nextTo"/>
        <c:txPr>
          <a:bodyPr/>
          <a:lstStyle/>
          <a:p>
            <a:pPr>
              <a:defRPr sz="1600"/>
            </a:pPr>
            <a:endParaRPr lang="en-US"/>
          </a:p>
        </c:txPr>
        <c:crossAx val="149736832"/>
        <c:crosses val="autoZero"/>
        <c:auto val="1"/>
        <c:lblAlgn val="ctr"/>
        <c:lblOffset val="100"/>
        <c:noMultiLvlLbl val="0"/>
      </c:catAx>
      <c:valAx>
        <c:axId val="149736832"/>
        <c:scaling>
          <c:orientation val="minMax"/>
        </c:scaling>
        <c:delete val="0"/>
        <c:axPos val="l"/>
        <c:title>
          <c:tx>
            <c:rich>
              <a:bodyPr rot="-5400000" vert="horz"/>
              <a:lstStyle/>
              <a:p>
                <a:pPr>
                  <a:defRPr sz="1600"/>
                </a:pPr>
                <a:r>
                  <a:rPr lang="en-US" sz="1600"/>
                  <a:t>Income, million $</a:t>
                </a:r>
              </a:p>
            </c:rich>
          </c:tx>
          <c:layout/>
          <c:overlay val="0"/>
        </c:title>
        <c:numFmt formatCode="#,##0.0_);\(#,##0.0\)" sourceLinked="1"/>
        <c:majorTickMark val="out"/>
        <c:minorTickMark val="none"/>
        <c:tickLblPos val="nextTo"/>
        <c:txPr>
          <a:bodyPr/>
          <a:lstStyle/>
          <a:p>
            <a:pPr>
              <a:defRPr sz="1600"/>
            </a:pPr>
            <a:endParaRPr lang="en-US"/>
          </a:p>
        </c:txPr>
        <c:crossAx val="148629504"/>
        <c:crosses val="autoZero"/>
        <c:crossBetween val="between"/>
      </c:valAx>
    </c:plotArea>
    <c:plotVisOnly val="1"/>
    <c:dispBlanksAs val="gap"/>
    <c:showDLblsOverMax val="0"/>
  </c:chart>
  <c:spPr>
    <a:ln>
      <a:noFill/>
    </a:ln>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E9F244-C9DD-4750-8025-8508DBC23CB1}" type="doc">
      <dgm:prSet loTypeId="urn:microsoft.com/office/officeart/2005/8/layout/list1" loCatId="list" qsTypeId="urn:microsoft.com/office/officeart/2005/8/quickstyle/simple3" qsCatId="simple" csTypeId="urn:microsoft.com/office/officeart/2005/8/colors/accent1_2" csCatId="accent1" phldr="1"/>
      <dgm:spPr/>
      <dgm:t>
        <a:bodyPr/>
        <a:lstStyle/>
        <a:p>
          <a:endParaRPr lang="en-US"/>
        </a:p>
      </dgm:t>
    </dgm:pt>
    <dgm:pt modelId="{61C26ABF-AE06-4CD8-AE75-8F7BFE2A50F7}">
      <dgm:prSet phldrT="[Text]" custT="1"/>
      <dgm:spPr/>
      <dgm:t>
        <a:bodyPr/>
        <a:lstStyle/>
        <a:p>
          <a:r>
            <a:rPr lang="en-US" sz="1200" b="0" dirty="0"/>
            <a:t>Meanings, Values, &amp; Identities</a:t>
          </a:r>
        </a:p>
      </dgm:t>
    </dgm:pt>
    <dgm:pt modelId="{61C1F79B-3E57-417F-88B0-557C546C6FED}" type="parTrans" cxnId="{B4C73A93-DFB4-4CD6-9FA7-C457765C6763}">
      <dgm:prSet/>
      <dgm:spPr/>
      <dgm:t>
        <a:bodyPr/>
        <a:lstStyle/>
        <a:p>
          <a:endParaRPr lang="en-US"/>
        </a:p>
      </dgm:t>
    </dgm:pt>
    <dgm:pt modelId="{99AD87A5-3A2B-4FA1-9D44-D8D9AC39ABC5}" type="sibTrans" cxnId="{B4C73A93-DFB4-4CD6-9FA7-C457765C6763}">
      <dgm:prSet/>
      <dgm:spPr/>
      <dgm:t>
        <a:bodyPr/>
        <a:lstStyle/>
        <a:p>
          <a:endParaRPr lang="en-US"/>
        </a:p>
      </dgm:t>
    </dgm:pt>
    <dgm:pt modelId="{649BCFA3-381E-4611-8D6F-66FBA041C9FC}">
      <dgm:prSet phldrT="[Text]" custT="1"/>
      <dgm:spPr/>
      <dgm:t>
        <a:bodyPr/>
        <a:lstStyle/>
        <a:p>
          <a:r>
            <a:rPr lang="en-US" sz="1200" b="0" dirty="0" smtClean="0"/>
            <a:t>Local Knowledge </a:t>
          </a:r>
          <a:r>
            <a:rPr lang="en-US" sz="1200" b="0" dirty="0"/>
            <a:t>&amp; Practice</a:t>
          </a:r>
        </a:p>
      </dgm:t>
    </dgm:pt>
    <dgm:pt modelId="{78DFCD5D-C867-4109-B1BD-58C9DA1346C6}" type="parTrans" cxnId="{0E520204-7716-422A-99E1-F971277B0116}">
      <dgm:prSet/>
      <dgm:spPr/>
      <dgm:t>
        <a:bodyPr/>
        <a:lstStyle/>
        <a:p>
          <a:endParaRPr lang="en-US"/>
        </a:p>
      </dgm:t>
    </dgm:pt>
    <dgm:pt modelId="{7E40EBF7-8DC9-4FB1-B53A-38B1CAED7E93}" type="sibTrans" cxnId="{0E520204-7716-422A-99E1-F971277B0116}">
      <dgm:prSet/>
      <dgm:spPr/>
      <dgm:t>
        <a:bodyPr/>
        <a:lstStyle/>
        <a:p>
          <a:endParaRPr lang="en-US"/>
        </a:p>
      </dgm:t>
    </dgm:pt>
    <dgm:pt modelId="{A6A5CA1D-CD3B-40B2-B5C2-508B72168F8D}">
      <dgm:prSet custT="1"/>
      <dgm:spPr/>
      <dgm:t>
        <a:bodyPr/>
        <a:lstStyle/>
        <a:p>
          <a:r>
            <a:rPr lang="en-US" sz="1200" b="0" dirty="0"/>
            <a:t>Livelihood Dynamics</a:t>
          </a:r>
        </a:p>
      </dgm:t>
    </dgm:pt>
    <dgm:pt modelId="{01CD3BC1-EFB7-4A12-9E4E-FA19C100076F}" type="parTrans" cxnId="{1D8CF645-D386-4000-9A01-482C894953BC}">
      <dgm:prSet/>
      <dgm:spPr/>
      <dgm:t>
        <a:bodyPr/>
        <a:lstStyle/>
        <a:p>
          <a:endParaRPr lang="en-US"/>
        </a:p>
      </dgm:t>
    </dgm:pt>
    <dgm:pt modelId="{9806F0B0-4CB4-4EF4-8847-233105CC502D}" type="sibTrans" cxnId="{1D8CF645-D386-4000-9A01-482C894953BC}">
      <dgm:prSet/>
      <dgm:spPr/>
      <dgm:t>
        <a:bodyPr/>
        <a:lstStyle/>
        <a:p>
          <a:endParaRPr lang="en-US"/>
        </a:p>
      </dgm:t>
    </dgm:pt>
    <dgm:pt modelId="{90DA7D17-5AFE-4411-8202-F62F938A1841}">
      <dgm:prSet custT="1"/>
      <dgm:spPr/>
      <dgm:t>
        <a:bodyPr/>
        <a:lstStyle/>
        <a:p>
          <a:r>
            <a:rPr lang="en-US" sz="1200" b="0" dirty="0"/>
            <a:t>Governance &amp; Access</a:t>
          </a:r>
        </a:p>
      </dgm:t>
    </dgm:pt>
    <dgm:pt modelId="{A2DC490F-D320-4D2C-AF48-E16AAB0BB62C}" type="parTrans" cxnId="{C77D66C9-6094-487A-B2FC-9CDD688BEE2A}">
      <dgm:prSet/>
      <dgm:spPr/>
      <dgm:t>
        <a:bodyPr/>
        <a:lstStyle/>
        <a:p>
          <a:endParaRPr lang="en-US"/>
        </a:p>
      </dgm:t>
    </dgm:pt>
    <dgm:pt modelId="{6336513F-410E-44A0-B5D9-EE572449AADB}" type="sibTrans" cxnId="{C77D66C9-6094-487A-B2FC-9CDD688BEE2A}">
      <dgm:prSet/>
      <dgm:spPr/>
      <dgm:t>
        <a:bodyPr/>
        <a:lstStyle/>
        <a:p>
          <a:endParaRPr lang="en-US"/>
        </a:p>
      </dgm:t>
    </dgm:pt>
    <dgm:pt modelId="{88BEA27E-AAFF-4405-A152-12F6139A41B7}">
      <dgm:prSet custT="1"/>
      <dgm:spPr/>
      <dgm:t>
        <a:bodyPr/>
        <a:lstStyle/>
        <a:p>
          <a:pPr algn="l"/>
          <a:r>
            <a:rPr lang="en-US" sz="1200" b="0" dirty="0"/>
            <a:t>Bio-cultural Interactions</a:t>
          </a:r>
        </a:p>
      </dgm:t>
    </dgm:pt>
    <dgm:pt modelId="{6571F9EA-2C27-40BC-B212-BB9AB3AC5526}" type="parTrans" cxnId="{EF4D900D-50BB-403A-B748-66139082206C}">
      <dgm:prSet/>
      <dgm:spPr/>
      <dgm:t>
        <a:bodyPr/>
        <a:lstStyle/>
        <a:p>
          <a:endParaRPr lang="en-US"/>
        </a:p>
      </dgm:t>
    </dgm:pt>
    <dgm:pt modelId="{9260F7AB-0FFE-46B0-9BAA-B90925C3BC15}" type="sibTrans" cxnId="{EF4D900D-50BB-403A-B748-66139082206C}">
      <dgm:prSet/>
      <dgm:spPr/>
      <dgm:t>
        <a:bodyPr/>
        <a:lstStyle/>
        <a:p>
          <a:endParaRPr lang="en-US"/>
        </a:p>
      </dgm:t>
    </dgm:pt>
    <dgm:pt modelId="{95D2F81A-66FF-4B82-A26E-432AB776697B}">
      <dgm:prSet phldrT="[Text]" custT="1"/>
      <dgm:spPr/>
      <dgm:t>
        <a:bodyPr/>
        <a:lstStyle/>
        <a:p>
          <a:r>
            <a:rPr lang="en-US" sz="1200" b="0" dirty="0"/>
            <a:t>Define a person or </a:t>
          </a:r>
          <a:r>
            <a:rPr lang="en-US" sz="1200" b="0" dirty="0" smtClean="0"/>
            <a:t>community, </a:t>
          </a:r>
          <a:r>
            <a:rPr lang="en-US" sz="1200" b="0" dirty="0"/>
            <a:t>and constitute a </a:t>
          </a:r>
          <a:r>
            <a:rPr lang="en-US" sz="1200" b="0" dirty="0" smtClean="0"/>
            <a:t>‘way </a:t>
          </a:r>
          <a:r>
            <a:rPr lang="en-US" sz="1200" b="0" dirty="0"/>
            <a:t>of </a:t>
          </a:r>
          <a:r>
            <a:rPr lang="en-US" sz="1200" b="0" dirty="0" smtClean="0"/>
            <a:t>life’</a:t>
          </a:r>
          <a:endParaRPr lang="en-US" sz="1200" b="0" dirty="0"/>
        </a:p>
      </dgm:t>
    </dgm:pt>
    <dgm:pt modelId="{FDEFBCE7-3CE0-4F3B-A997-0FD4527B89AC}" type="parTrans" cxnId="{FEA5FF0C-0607-4F9D-8FF6-A875C85B2252}">
      <dgm:prSet/>
      <dgm:spPr/>
      <dgm:t>
        <a:bodyPr/>
        <a:lstStyle/>
        <a:p>
          <a:endParaRPr lang="en-US"/>
        </a:p>
      </dgm:t>
    </dgm:pt>
    <dgm:pt modelId="{011EDB54-0B43-420B-8C75-E8CE17C1F24C}" type="sibTrans" cxnId="{FEA5FF0C-0607-4F9D-8FF6-A875C85B2252}">
      <dgm:prSet/>
      <dgm:spPr/>
      <dgm:t>
        <a:bodyPr/>
        <a:lstStyle/>
        <a:p>
          <a:endParaRPr lang="en-US"/>
        </a:p>
      </dgm:t>
    </dgm:pt>
    <dgm:pt modelId="{E52F7716-9997-4635-8D10-C53F81DF5844}">
      <dgm:prSet phldrT="[Text]" custT="1"/>
      <dgm:spPr/>
      <dgm:t>
        <a:bodyPr/>
        <a:lstStyle/>
        <a:p>
          <a:r>
            <a:rPr lang="en-US" sz="1200" b="0" dirty="0"/>
            <a:t>Enlivened through language, relationships, and practices</a:t>
          </a:r>
        </a:p>
      </dgm:t>
    </dgm:pt>
    <dgm:pt modelId="{B61ABAE1-323C-47D6-8324-3595A9B75463}" type="parTrans" cxnId="{D7B5F1BC-C6B0-4FE1-8DDE-C0EF00B7726F}">
      <dgm:prSet/>
      <dgm:spPr/>
      <dgm:t>
        <a:bodyPr/>
        <a:lstStyle/>
        <a:p>
          <a:endParaRPr lang="en-US"/>
        </a:p>
      </dgm:t>
    </dgm:pt>
    <dgm:pt modelId="{3CB7E4C7-F320-4AAD-84C0-C36CAF39EF0A}" type="sibTrans" cxnId="{D7B5F1BC-C6B0-4FE1-8DDE-C0EF00B7726F}">
      <dgm:prSet/>
      <dgm:spPr/>
      <dgm:t>
        <a:bodyPr/>
        <a:lstStyle/>
        <a:p>
          <a:endParaRPr lang="en-US"/>
        </a:p>
      </dgm:t>
    </dgm:pt>
    <dgm:pt modelId="{83311380-E896-4BCB-9C65-EDE83B2EF9B8}">
      <dgm:prSet phldrT="[Text]" custT="1"/>
      <dgm:spPr/>
      <dgm:t>
        <a:bodyPr/>
        <a:lstStyle/>
        <a:p>
          <a:r>
            <a:rPr lang="en-US" sz="1200" b="0" dirty="0"/>
            <a:t>Develop through ecosystem interactions</a:t>
          </a:r>
        </a:p>
      </dgm:t>
    </dgm:pt>
    <dgm:pt modelId="{E69BB1BA-8268-4FB2-A9E9-06136F79A5D7}" type="parTrans" cxnId="{CDA452AD-3A9F-47CA-ACE0-84CC48EA7C66}">
      <dgm:prSet/>
      <dgm:spPr/>
      <dgm:t>
        <a:bodyPr/>
        <a:lstStyle/>
        <a:p>
          <a:endParaRPr lang="en-US"/>
        </a:p>
      </dgm:t>
    </dgm:pt>
    <dgm:pt modelId="{0BA6CB7C-A664-42BC-91A3-4841AB579D71}" type="sibTrans" cxnId="{CDA452AD-3A9F-47CA-ACE0-84CC48EA7C66}">
      <dgm:prSet/>
      <dgm:spPr/>
      <dgm:t>
        <a:bodyPr/>
        <a:lstStyle/>
        <a:p>
          <a:endParaRPr lang="en-US"/>
        </a:p>
      </dgm:t>
    </dgm:pt>
    <dgm:pt modelId="{8FC3623F-0A1C-48AB-B94D-63F0EAD5B67D}">
      <dgm:prSet phldrT="[Text]" custT="1"/>
      <dgm:spPr/>
      <dgm:t>
        <a:bodyPr/>
        <a:lstStyle/>
        <a:p>
          <a:r>
            <a:rPr lang="en-US" sz="1200" b="0" dirty="0"/>
            <a:t>Form and informed by 'cultural models'</a:t>
          </a:r>
        </a:p>
      </dgm:t>
    </dgm:pt>
    <dgm:pt modelId="{DFBB8C51-6F11-4E2D-8C0B-97E151887695}" type="parTrans" cxnId="{9471F74C-5915-42C6-B479-9D35051250C0}">
      <dgm:prSet/>
      <dgm:spPr/>
      <dgm:t>
        <a:bodyPr/>
        <a:lstStyle/>
        <a:p>
          <a:endParaRPr lang="en-US"/>
        </a:p>
      </dgm:t>
    </dgm:pt>
    <dgm:pt modelId="{A267B610-30DE-45FA-A5A5-69FE238A0E9F}" type="sibTrans" cxnId="{9471F74C-5915-42C6-B479-9D35051250C0}">
      <dgm:prSet/>
      <dgm:spPr/>
      <dgm:t>
        <a:bodyPr/>
        <a:lstStyle/>
        <a:p>
          <a:endParaRPr lang="en-US"/>
        </a:p>
      </dgm:t>
    </dgm:pt>
    <dgm:pt modelId="{1E384AC1-EFC1-431F-8974-FC3C3E088A19}">
      <dgm:prSet phldrT="[Text]" custT="1"/>
      <dgm:spPr/>
      <dgm:t>
        <a:bodyPr/>
        <a:lstStyle/>
        <a:p>
          <a:r>
            <a:rPr lang="en-US" sz="1200" b="0" dirty="0"/>
            <a:t>Dynamic, </a:t>
          </a:r>
          <a:r>
            <a:rPr lang="en-US" sz="1200" b="0" dirty="0" smtClean="0"/>
            <a:t>heterogeneous, </a:t>
          </a:r>
          <a:r>
            <a:rPr lang="en-US" sz="1200" b="0" dirty="0"/>
            <a:t>changing over time and space</a:t>
          </a:r>
        </a:p>
      </dgm:t>
    </dgm:pt>
    <dgm:pt modelId="{3D95BA6D-2477-4CEB-870F-23DB9D0E253A}" type="parTrans" cxnId="{EC9F8C02-E22B-430D-B921-CB6576A8C113}">
      <dgm:prSet/>
      <dgm:spPr/>
      <dgm:t>
        <a:bodyPr/>
        <a:lstStyle/>
        <a:p>
          <a:endParaRPr lang="en-US"/>
        </a:p>
      </dgm:t>
    </dgm:pt>
    <dgm:pt modelId="{CF008B67-4852-4F3F-9254-5A12C220704E}" type="sibTrans" cxnId="{EC9F8C02-E22B-430D-B921-CB6576A8C113}">
      <dgm:prSet/>
      <dgm:spPr/>
      <dgm:t>
        <a:bodyPr/>
        <a:lstStyle/>
        <a:p>
          <a:endParaRPr lang="en-US"/>
        </a:p>
      </dgm:t>
    </dgm:pt>
    <dgm:pt modelId="{A9F261AA-40FA-4E1B-8FAE-F5E5A60D8B5E}">
      <dgm:prSet phldrT="[Text]" custT="1"/>
      <dgm:spPr/>
      <dgm:t>
        <a:bodyPr/>
        <a:lstStyle/>
        <a:p>
          <a:r>
            <a:rPr lang="en-US" sz="1200" b="0" dirty="0"/>
            <a:t>Cumulative knowledge of the environment and its </a:t>
          </a:r>
          <a:r>
            <a:rPr lang="en-US" sz="1200" b="0" dirty="0" smtClean="0"/>
            <a:t>social </a:t>
          </a:r>
          <a:r>
            <a:rPr lang="en-US" sz="1200" b="0" dirty="0"/>
            <a:t>and spatial conditions</a:t>
          </a:r>
        </a:p>
      </dgm:t>
    </dgm:pt>
    <dgm:pt modelId="{75C7DC40-AFB3-48F3-B03D-ED073D87C6A1}" type="parTrans" cxnId="{C22951A0-0AD8-4318-A47C-AB50793FBCD3}">
      <dgm:prSet/>
      <dgm:spPr/>
      <dgm:t>
        <a:bodyPr/>
        <a:lstStyle/>
        <a:p>
          <a:endParaRPr lang="en-US"/>
        </a:p>
      </dgm:t>
    </dgm:pt>
    <dgm:pt modelId="{938B5A63-5BAD-4255-B192-99D92E760A1A}" type="sibTrans" cxnId="{C22951A0-0AD8-4318-A47C-AB50793FBCD3}">
      <dgm:prSet/>
      <dgm:spPr/>
      <dgm:t>
        <a:bodyPr/>
        <a:lstStyle/>
        <a:p>
          <a:endParaRPr lang="en-US"/>
        </a:p>
      </dgm:t>
    </dgm:pt>
    <dgm:pt modelId="{17FDB993-0604-4D4A-ABCB-8D8BBCD31E1D}">
      <dgm:prSet phldrT="[Text]" custT="1"/>
      <dgm:spPr/>
      <dgm:t>
        <a:bodyPr/>
        <a:lstStyle/>
        <a:p>
          <a:r>
            <a:rPr lang="en-US" sz="1200" b="0" dirty="0"/>
            <a:t>Embedded within sociocultural processes</a:t>
          </a:r>
        </a:p>
      </dgm:t>
    </dgm:pt>
    <dgm:pt modelId="{C2BF0D71-0A88-45E4-BB31-8CE0241AECBD}" type="parTrans" cxnId="{E2BB955C-CAA9-45FB-AD52-A54888FB7B03}">
      <dgm:prSet/>
      <dgm:spPr/>
      <dgm:t>
        <a:bodyPr/>
        <a:lstStyle/>
        <a:p>
          <a:endParaRPr lang="en-US"/>
        </a:p>
      </dgm:t>
    </dgm:pt>
    <dgm:pt modelId="{6CC3701E-6153-452C-8089-9D2B5BF80C32}" type="sibTrans" cxnId="{E2BB955C-CAA9-45FB-AD52-A54888FB7B03}">
      <dgm:prSet/>
      <dgm:spPr/>
      <dgm:t>
        <a:bodyPr/>
        <a:lstStyle/>
        <a:p>
          <a:endParaRPr lang="en-US"/>
        </a:p>
      </dgm:t>
    </dgm:pt>
    <dgm:pt modelId="{F4D84FCC-8820-438A-857D-918A508DFCB4}">
      <dgm:prSet phldrT="[Text]" custT="1"/>
      <dgm:spPr/>
      <dgm:t>
        <a:bodyPr/>
        <a:lstStyle/>
        <a:p>
          <a:r>
            <a:rPr lang="en-US" sz="1200" b="0" dirty="0"/>
            <a:t>Continually regenerated through practical engagements with ecosystems</a:t>
          </a:r>
        </a:p>
      </dgm:t>
    </dgm:pt>
    <dgm:pt modelId="{14A60619-589C-45D1-A53B-83519D1B6E4B}" type="parTrans" cxnId="{E991D6BE-3987-4C3F-B45F-429B8A73C32D}">
      <dgm:prSet/>
      <dgm:spPr/>
      <dgm:t>
        <a:bodyPr/>
        <a:lstStyle/>
        <a:p>
          <a:endParaRPr lang="en-US"/>
        </a:p>
      </dgm:t>
    </dgm:pt>
    <dgm:pt modelId="{1C3C2D44-A1F8-422C-9B77-F3816AEF41A1}" type="sibTrans" cxnId="{E991D6BE-3987-4C3F-B45F-429B8A73C32D}">
      <dgm:prSet/>
      <dgm:spPr/>
      <dgm:t>
        <a:bodyPr/>
        <a:lstStyle/>
        <a:p>
          <a:endParaRPr lang="en-US"/>
        </a:p>
      </dgm:t>
    </dgm:pt>
    <dgm:pt modelId="{771C4466-1E3C-491E-8D19-0CF71A33CA3E}">
      <dgm:prSet custT="1"/>
      <dgm:spPr/>
      <dgm:t>
        <a:bodyPr/>
        <a:lstStyle/>
        <a:p>
          <a:r>
            <a:rPr lang="en-US" sz="1200" b="0" dirty="0"/>
            <a:t>Formal and informal economic activities</a:t>
          </a:r>
        </a:p>
      </dgm:t>
    </dgm:pt>
    <dgm:pt modelId="{0A05C9E6-F1BB-40E5-BF53-F5ADD711114D}" type="parTrans" cxnId="{06361068-FAD3-44F1-B2AB-1AE7A6591037}">
      <dgm:prSet/>
      <dgm:spPr/>
      <dgm:t>
        <a:bodyPr/>
        <a:lstStyle/>
        <a:p>
          <a:endParaRPr lang="en-US"/>
        </a:p>
      </dgm:t>
    </dgm:pt>
    <dgm:pt modelId="{2797CA62-9526-4233-A6EA-0A382995D8F1}" type="sibTrans" cxnId="{06361068-FAD3-44F1-B2AB-1AE7A6591037}">
      <dgm:prSet/>
      <dgm:spPr/>
      <dgm:t>
        <a:bodyPr/>
        <a:lstStyle/>
        <a:p>
          <a:endParaRPr lang="en-US"/>
        </a:p>
      </dgm:t>
    </dgm:pt>
    <dgm:pt modelId="{19BE3A79-8229-492C-A7B6-F0551F5E95B6}">
      <dgm:prSet custT="1"/>
      <dgm:spPr/>
      <dgm:t>
        <a:bodyPr/>
        <a:lstStyle/>
        <a:p>
          <a:r>
            <a:rPr lang="en-US" sz="1200" b="0" dirty="0"/>
            <a:t>Noncommercial harvests for household use or exchange</a:t>
          </a:r>
        </a:p>
      </dgm:t>
    </dgm:pt>
    <dgm:pt modelId="{94E0369E-886E-4E08-835B-AABA3D38A3FE}" type="parTrans" cxnId="{C26FAF71-3947-469B-B987-77D8CEF5BE75}">
      <dgm:prSet/>
      <dgm:spPr/>
      <dgm:t>
        <a:bodyPr/>
        <a:lstStyle/>
        <a:p>
          <a:endParaRPr lang="en-US"/>
        </a:p>
      </dgm:t>
    </dgm:pt>
    <dgm:pt modelId="{66712AD2-8B63-4865-BE0B-09B00D296F8A}" type="sibTrans" cxnId="{C26FAF71-3947-469B-B987-77D8CEF5BE75}">
      <dgm:prSet/>
      <dgm:spPr/>
      <dgm:t>
        <a:bodyPr/>
        <a:lstStyle/>
        <a:p>
          <a:endParaRPr lang="en-US"/>
        </a:p>
      </dgm:t>
    </dgm:pt>
    <dgm:pt modelId="{EBE472A9-0020-46D4-8894-195402C20D76}">
      <dgm:prSet custT="1"/>
      <dgm:spPr/>
      <dgm:t>
        <a:bodyPr/>
        <a:lstStyle/>
        <a:p>
          <a:r>
            <a:rPr lang="en-US" sz="1200" b="0" dirty="0"/>
            <a:t>Linked to culture, knowledge, social relations, and traditions</a:t>
          </a:r>
        </a:p>
      </dgm:t>
    </dgm:pt>
    <dgm:pt modelId="{88FC499A-15A4-418D-9405-7998BFE54DC2}" type="parTrans" cxnId="{5B5C008D-02C2-417E-997C-00FF4C6A85DA}">
      <dgm:prSet/>
      <dgm:spPr/>
      <dgm:t>
        <a:bodyPr/>
        <a:lstStyle/>
        <a:p>
          <a:endParaRPr lang="en-US"/>
        </a:p>
      </dgm:t>
    </dgm:pt>
    <dgm:pt modelId="{29164ACC-7419-427C-A8DF-4B553CADF0A7}" type="sibTrans" cxnId="{5B5C008D-02C2-417E-997C-00FF4C6A85DA}">
      <dgm:prSet/>
      <dgm:spPr/>
      <dgm:t>
        <a:bodyPr/>
        <a:lstStyle/>
        <a:p>
          <a:endParaRPr lang="en-US"/>
        </a:p>
      </dgm:t>
    </dgm:pt>
    <dgm:pt modelId="{60953537-BD3F-4E98-8CD5-605093F2C08B}">
      <dgm:prSet custT="1"/>
      <dgm:spPr/>
      <dgm:t>
        <a:bodyPr/>
        <a:lstStyle/>
        <a:p>
          <a:r>
            <a:rPr lang="en-US" sz="1200" b="0" dirty="0"/>
            <a:t>Job </a:t>
          </a:r>
          <a:r>
            <a:rPr lang="en-US" sz="1200" b="0" dirty="0" smtClean="0"/>
            <a:t>satisfaction, </a:t>
          </a:r>
          <a:r>
            <a:rPr lang="en-US" sz="1200" b="0" dirty="0"/>
            <a:t>quality of life, and </a:t>
          </a:r>
          <a:r>
            <a:rPr lang="en-US" sz="1200" b="0" dirty="0" smtClean="0"/>
            <a:t>occupational </a:t>
          </a:r>
          <a:r>
            <a:rPr lang="en-US" sz="1200" b="0" dirty="0"/>
            <a:t>and place identities  </a:t>
          </a:r>
        </a:p>
      </dgm:t>
    </dgm:pt>
    <dgm:pt modelId="{35EF9756-9A36-4D08-93FF-BF4B1C219156}" type="parTrans" cxnId="{8FE27CDC-464F-4CFD-8F29-C26A52D8CEB1}">
      <dgm:prSet/>
      <dgm:spPr/>
      <dgm:t>
        <a:bodyPr/>
        <a:lstStyle/>
        <a:p>
          <a:endParaRPr lang="en-US"/>
        </a:p>
      </dgm:t>
    </dgm:pt>
    <dgm:pt modelId="{1CE6104D-DA66-4ED4-8AE7-C4700D24F86C}" type="sibTrans" cxnId="{8FE27CDC-464F-4CFD-8F29-C26A52D8CEB1}">
      <dgm:prSet/>
      <dgm:spPr/>
      <dgm:t>
        <a:bodyPr/>
        <a:lstStyle/>
        <a:p>
          <a:endParaRPr lang="en-US"/>
        </a:p>
      </dgm:t>
    </dgm:pt>
    <dgm:pt modelId="{A7C01956-A605-4D73-91D0-B62FAEC94FFC}">
      <dgm:prSet custT="1"/>
      <dgm:spPr/>
      <dgm:t>
        <a:bodyPr/>
        <a:lstStyle/>
        <a:p>
          <a:r>
            <a:rPr lang="en-US" sz="1200" b="0" dirty="0"/>
            <a:t>Mechanisms of control, rules of access, decision-making processes</a:t>
          </a:r>
        </a:p>
      </dgm:t>
    </dgm:pt>
    <dgm:pt modelId="{920E8F9E-FBD4-4E6A-B0EF-68DEE4224510}" type="parTrans" cxnId="{7C8F1F81-B7E0-42D4-AC22-32DF82DCFAE1}">
      <dgm:prSet/>
      <dgm:spPr/>
      <dgm:t>
        <a:bodyPr/>
        <a:lstStyle/>
        <a:p>
          <a:endParaRPr lang="en-US"/>
        </a:p>
      </dgm:t>
    </dgm:pt>
    <dgm:pt modelId="{83AA4140-67C7-4B60-941C-FB684CE32271}" type="sibTrans" cxnId="{7C8F1F81-B7E0-42D4-AC22-32DF82DCFAE1}">
      <dgm:prSet/>
      <dgm:spPr/>
      <dgm:t>
        <a:bodyPr/>
        <a:lstStyle/>
        <a:p>
          <a:endParaRPr lang="en-US"/>
        </a:p>
      </dgm:t>
    </dgm:pt>
    <dgm:pt modelId="{F357EB58-32C9-4B98-A6F5-9F577304985B}">
      <dgm:prSet custT="1"/>
      <dgm:spPr/>
      <dgm:t>
        <a:bodyPr/>
        <a:lstStyle/>
        <a:p>
          <a:r>
            <a:rPr lang="en-US" sz="1200" b="0" dirty="0"/>
            <a:t>Tied to philosophies, norms, relationships, and knowledge systems</a:t>
          </a:r>
        </a:p>
      </dgm:t>
    </dgm:pt>
    <dgm:pt modelId="{AE580D3F-FEDF-485E-9457-CFE04747CCA9}" type="parTrans" cxnId="{0F7BB6C2-80B2-4E6C-A1FF-36921219B612}">
      <dgm:prSet/>
      <dgm:spPr/>
      <dgm:t>
        <a:bodyPr/>
        <a:lstStyle/>
        <a:p>
          <a:endParaRPr lang="en-US"/>
        </a:p>
      </dgm:t>
    </dgm:pt>
    <dgm:pt modelId="{A0E242B1-99AE-4B47-9B8F-33F988B1472F}" type="sibTrans" cxnId="{0F7BB6C2-80B2-4E6C-A1FF-36921219B612}">
      <dgm:prSet/>
      <dgm:spPr/>
      <dgm:t>
        <a:bodyPr/>
        <a:lstStyle/>
        <a:p>
          <a:endParaRPr lang="en-US"/>
        </a:p>
      </dgm:t>
    </dgm:pt>
    <dgm:pt modelId="{81B408B1-F6C2-476E-A6D9-E4C2DCD0783A}">
      <dgm:prSet custT="1"/>
      <dgm:spPr/>
      <dgm:t>
        <a:bodyPr/>
        <a:lstStyle/>
        <a:p>
          <a:r>
            <a:rPr lang="en-US" sz="1200" b="0" dirty="0"/>
            <a:t>Varied </a:t>
          </a:r>
          <a:r>
            <a:rPr lang="en-US" sz="1200" b="0" dirty="0" smtClean="0"/>
            <a:t>dynamics </a:t>
          </a:r>
          <a:r>
            <a:rPr lang="en-US" sz="1200" b="0" dirty="0"/>
            <a:t>across spatial </a:t>
          </a:r>
          <a:r>
            <a:rPr lang="en-US" sz="1200" b="0" dirty="0" smtClean="0"/>
            <a:t>and </a:t>
          </a:r>
          <a:r>
            <a:rPr lang="en-US" sz="1200" b="0" dirty="0"/>
            <a:t>organizational scales</a:t>
          </a:r>
        </a:p>
      </dgm:t>
    </dgm:pt>
    <dgm:pt modelId="{B096384F-9955-4640-95AA-2A2E81BDC332}" type="parTrans" cxnId="{C97706C9-9A31-4D03-BBE5-AB57749E73C6}">
      <dgm:prSet/>
      <dgm:spPr/>
      <dgm:t>
        <a:bodyPr/>
        <a:lstStyle/>
        <a:p>
          <a:endParaRPr lang="en-US"/>
        </a:p>
      </dgm:t>
    </dgm:pt>
    <dgm:pt modelId="{48A0F27B-F241-4896-B7CD-6EBB33984A6B}" type="sibTrans" cxnId="{C97706C9-9A31-4D03-BBE5-AB57749E73C6}">
      <dgm:prSet/>
      <dgm:spPr/>
      <dgm:t>
        <a:bodyPr/>
        <a:lstStyle/>
        <a:p>
          <a:endParaRPr lang="en-US"/>
        </a:p>
      </dgm:t>
    </dgm:pt>
    <dgm:pt modelId="{35628C20-3076-4C80-B359-4E072AE3A42D}">
      <dgm:prSet custT="1"/>
      <dgm:spPr/>
      <dgm:t>
        <a:bodyPr/>
        <a:lstStyle/>
        <a:p>
          <a:r>
            <a:rPr lang="en-US" sz="1200" b="0" dirty="0"/>
            <a:t>Entangled with political issues </a:t>
          </a:r>
          <a:r>
            <a:rPr lang="en-US" sz="1200" b="0" dirty="0" smtClean="0"/>
            <a:t>and </a:t>
          </a:r>
          <a:r>
            <a:rPr lang="en-US" sz="1200" b="0" dirty="0"/>
            <a:t>inequalities</a:t>
          </a:r>
        </a:p>
      </dgm:t>
    </dgm:pt>
    <dgm:pt modelId="{4E70C6E1-4146-4A28-B0EC-315FD22E6203}" type="parTrans" cxnId="{1349CE44-A4D5-4E95-98E4-D0B61617C577}">
      <dgm:prSet/>
      <dgm:spPr/>
      <dgm:t>
        <a:bodyPr/>
        <a:lstStyle/>
        <a:p>
          <a:endParaRPr lang="en-US"/>
        </a:p>
      </dgm:t>
    </dgm:pt>
    <dgm:pt modelId="{1C3EC920-9EE8-4FFA-9BCF-98EC05135F44}" type="sibTrans" cxnId="{1349CE44-A4D5-4E95-98E4-D0B61617C577}">
      <dgm:prSet/>
      <dgm:spPr/>
      <dgm:t>
        <a:bodyPr/>
        <a:lstStyle/>
        <a:p>
          <a:endParaRPr lang="en-US"/>
        </a:p>
      </dgm:t>
    </dgm:pt>
    <dgm:pt modelId="{B12561A8-D8ED-485B-A8C2-EC27C0E8BCB9}">
      <dgm:prSet custT="1"/>
      <dgm:spPr/>
      <dgm:t>
        <a:bodyPr/>
        <a:lstStyle/>
        <a:p>
          <a:r>
            <a:rPr lang="en-US" sz="1200" b="0" dirty="0"/>
            <a:t>Varied food web effects on sociocultural phenomena</a:t>
          </a:r>
        </a:p>
      </dgm:t>
    </dgm:pt>
    <dgm:pt modelId="{91D23D73-7743-41BF-9922-565ECE52866A}" type="parTrans" cxnId="{19779EB9-78BD-4564-8993-3D0D1659F66C}">
      <dgm:prSet/>
      <dgm:spPr/>
      <dgm:t>
        <a:bodyPr/>
        <a:lstStyle/>
        <a:p>
          <a:endParaRPr lang="en-US"/>
        </a:p>
      </dgm:t>
    </dgm:pt>
    <dgm:pt modelId="{4EE06746-6634-4011-8601-8F7C2F9ACF2F}" type="sibTrans" cxnId="{19779EB9-78BD-4564-8993-3D0D1659F66C}">
      <dgm:prSet/>
      <dgm:spPr/>
      <dgm:t>
        <a:bodyPr/>
        <a:lstStyle/>
        <a:p>
          <a:endParaRPr lang="en-US"/>
        </a:p>
      </dgm:t>
    </dgm:pt>
    <dgm:pt modelId="{860840B9-7138-45C5-8017-CAB8BDAFFD21}">
      <dgm:prSet custT="1"/>
      <dgm:spPr/>
      <dgm:t>
        <a:bodyPr/>
        <a:lstStyle/>
        <a:p>
          <a:r>
            <a:rPr lang="en-US" sz="1200" b="0" dirty="0"/>
            <a:t>Cultural </a:t>
          </a:r>
          <a:r>
            <a:rPr lang="en-US" sz="1200" b="0" dirty="0" smtClean="0"/>
            <a:t>keystone </a:t>
          </a:r>
          <a:r>
            <a:rPr lang="en-US" sz="1200" b="0" dirty="0"/>
            <a:t>species play </a:t>
          </a:r>
          <a:r>
            <a:rPr lang="en-US" sz="1200" b="0" dirty="0" smtClean="0"/>
            <a:t>fundamental </a:t>
          </a:r>
          <a:r>
            <a:rPr lang="en-US" sz="1200" b="0" dirty="0"/>
            <a:t>roles in social systems and cultural identity</a:t>
          </a:r>
        </a:p>
      </dgm:t>
    </dgm:pt>
    <dgm:pt modelId="{FBD7BACB-89C0-4EDF-9DD4-9832330E98DC}" type="parTrans" cxnId="{24C1AC3D-9D2B-47AE-B83A-35940CDD4F8C}">
      <dgm:prSet/>
      <dgm:spPr/>
      <dgm:t>
        <a:bodyPr/>
        <a:lstStyle/>
        <a:p>
          <a:endParaRPr lang="en-US"/>
        </a:p>
      </dgm:t>
    </dgm:pt>
    <dgm:pt modelId="{BB3C25FC-BA4A-455B-B144-051D028258CC}" type="sibTrans" cxnId="{24C1AC3D-9D2B-47AE-B83A-35940CDD4F8C}">
      <dgm:prSet/>
      <dgm:spPr/>
      <dgm:t>
        <a:bodyPr/>
        <a:lstStyle/>
        <a:p>
          <a:endParaRPr lang="en-US"/>
        </a:p>
      </dgm:t>
    </dgm:pt>
    <dgm:pt modelId="{F3AF24C1-C623-4A49-BECD-722A28B57162}">
      <dgm:prSet custT="1"/>
      <dgm:spPr/>
      <dgm:t>
        <a:bodyPr/>
        <a:lstStyle/>
        <a:p>
          <a:r>
            <a:rPr lang="en-US" sz="1200" b="0" dirty="0" smtClean="0"/>
            <a:t>Cultural-based </a:t>
          </a:r>
          <a:r>
            <a:rPr lang="en-US" sz="1200" b="0" dirty="0"/>
            <a:t>restoration and management creates 'bio-cultural landscapes'</a:t>
          </a:r>
        </a:p>
      </dgm:t>
    </dgm:pt>
    <dgm:pt modelId="{72183E3A-994B-4231-849D-BEE4C65537E1}" type="parTrans" cxnId="{F784A727-C2F2-43E7-9FDA-55CBA8065F23}">
      <dgm:prSet/>
      <dgm:spPr/>
      <dgm:t>
        <a:bodyPr/>
        <a:lstStyle/>
        <a:p>
          <a:endParaRPr lang="en-US"/>
        </a:p>
      </dgm:t>
    </dgm:pt>
    <dgm:pt modelId="{FA4DE69D-F0B2-45DE-871C-C03AD6C6A989}" type="sibTrans" cxnId="{F784A727-C2F2-43E7-9FDA-55CBA8065F23}">
      <dgm:prSet/>
      <dgm:spPr/>
      <dgm:t>
        <a:bodyPr/>
        <a:lstStyle/>
        <a:p>
          <a:endParaRPr lang="en-US"/>
        </a:p>
      </dgm:t>
    </dgm:pt>
    <dgm:pt modelId="{2CFEBC71-A4E3-4FF4-B67B-AD89E3018EEA}">
      <dgm:prSet custT="1"/>
      <dgm:spPr/>
      <dgm:t>
        <a:bodyPr/>
        <a:lstStyle/>
        <a:p>
          <a:r>
            <a:rPr lang="en-US" sz="1200" b="0" dirty="0"/>
            <a:t>Changing </a:t>
          </a:r>
          <a:r>
            <a:rPr lang="en-US" sz="1200" b="0" dirty="0" smtClean="0"/>
            <a:t>environments </a:t>
          </a:r>
          <a:r>
            <a:rPr lang="en-US" sz="1200" b="0" dirty="0"/>
            <a:t>impact </a:t>
          </a:r>
          <a:r>
            <a:rPr lang="en-US" sz="1200" b="0" dirty="0" smtClean="0"/>
            <a:t>cultural </a:t>
          </a:r>
          <a:r>
            <a:rPr lang="en-US" sz="1200" b="0" dirty="0"/>
            <a:t>connections to ecosystems and cultural wellbeing</a:t>
          </a:r>
        </a:p>
      </dgm:t>
    </dgm:pt>
    <dgm:pt modelId="{46BB1486-2B3C-497E-88D1-F0D8965CB10A}" type="parTrans" cxnId="{6E2E35C6-2B65-4E7C-B37A-1F39EF90C5EE}">
      <dgm:prSet/>
      <dgm:spPr/>
      <dgm:t>
        <a:bodyPr/>
        <a:lstStyle/>
        <a:p>
          <a:endParaRPr lang="en-US"/>
        </a:p>
      </dgm:t>
    </dgm:pt>
    <dgm:pt modelId="{B9F05A20-FF88-4C5F-8695-5959D2C4883D}" type="sibTrans" cxnId="{6E2E35C6-2B65-4E7C-B37A-1F39EF90C5EE}">
      <dgm:prSet/>
      <dgm:spPr/>
      <dgm:t>
        <a:bodyPr/>
        <a:lstStyle/>
        <a:p>
          <a:endParaRPr lang="en-US"/>
        </a:p>
      </dgm:t>
    </dgm:pt>
    <dgm:pt modelId="{A4D45158-E502-4AEE-ADB8-4C6E9731D13D}" type="pres">
      <dgm:prSet presAssocID="{E3E9F244-C9DD-4750-8025-8508DBC23CB1}" presName="linear" presStyleCnt="0">
        <dgm:presLayoutVars>
          <dgm:dir/>
          <dgm:animLvl val="lvl"/>
          <dgm:resizeHandles val="exact"/>
        </dgm:presLayoutVars>
      </dgm:prSet>
      <dgm:spPr/>
      <dgm:t>
        <a:bodyPr/>
        <a:lstStyle/>
        <a:p>
          <a:endParaRPr lang="en-US"/>
        </a:p>
      </dgm:t>
    </dgm:pt>
    <dgm:pt modelId="{D9083D6F-0A4D-4AC6-9EBB-ADC2CA07ADAF}" type="pres">
      <dgm:prSet presAssocID="{61C26ABF-AE06-4CD8-AE75-8F7BFE2A50F7}" presName="parentLin" presStyleCnt="0"/>
      <dgm:spPr/>
      <dgm:t>
        <a:bodyPr/>
        <a:lstStyle/>
        <a:p>
          <a:endParaRPr lang="en-US"/>
        </a:p>
      </dgm:t>
    </dgm:pt>
    <dgm:pt modelId="{D7B2C48D-3379-40C9-A8E0-A7B1760BAA49}" type="pres">
      <dgm:prSet presAssocID="{61C26ABF-AE06-4CD8-AE75-8F7BFE2A50F7}" presName="parentLeftMargin" presStyleLbl="node1" presStyleIdx="0" presStyleCnt="5"/>
      <dgm:spPr/>
      <dgm:t>
        <a:bodyPr/>
        <a:lstStyle/>
        <a:p>
          <a:endParaRPr lang="en-US"/>
        </a:p>
      </dgm:t>
    </dgm:pt>
    <dgm:pt modelId="{05632C68-1ECB-426D-BB64-57778C25AB52}" type="pres">
      <dgm:prSet presAssocID="{61C26ABF-AE06-4CD8-AE75-8F7BFE2A50F7}" presName="parentText" presStyleLbl="node1" presStyleIdx="0" presStyleCnt="5">
        <dgm:presLayoutVars>
          <dgm:chMax val="0"/>
          <dgm:bulletEnabled val="1"/>
        </dgm:presLayoutVars>
      </dgm:prSet>
      <dgm:spPr/>
      <dgm:t>
        <a:bodyPr/>
        <a:lstStyle/>
        <a:p>
          <a:endParaRPr lang="en-US"/>
        </a:p>
      </dgm:t>
    </dgm:pt>
    <dgm:pt modelId="{C36CDC4D-FADE-4319-801C-3F65B029D31E}" type="pres">
      <dgm:prSet presAssocID="{61C26ABF-AE06-4CD8-AE75-8F7BFE2A50F7}" presName="negativeSpace" presStyleCnt="0"/>
      <dgm:spPr/>
      <dgm:t>
        <a:bodyPr/>
        <a:lstStyle/>
        <a:p>
          <a:endParaRPr lang="en-US"/>
        </a:p>
      </dgm:t>
    </dgm:pt>
    <dgm:pt modelId="{08E5CD32-A3C1-49D0-B8E0-56F14FB28D42}" type="pres">
      <dgm:prSet presAssocID="{61C26ABF-AE06-4CD8-AE75-8F7BFE2A50F7}" presName="childText" presStyleLbl="conFgAcc1" presStyleIdx="0" presStyleCnt="5">
        <dgm:presLayoutVars>
          <dgm:bulletEnabled val="1"/>
        </dgm:presLayoutVars>
      </dgm:prSet>
      <dgm:spPr/>
      <dgm:t>
        <a:bodyPr/>
        <a:lstStyle/>
        <a:p>
          <a:endParaRPr lang="en-US"/>
        </a:p>
      </dgm:t>
    </dgm:pt>
    <dgm:pt modelId="{33BDBC49-4A3E-4495-AB71-DC71B02D4EF2}" type="pres">
      <dgm:prSet presAssocID="{99AD87A5-3A2B-4FA1-9D44-D8D9AC39ABC5}" presName="spaceBetweenRectangles" presStyleCnt="0"/>
      <dgm:spPr/>
      <dgm:t>
        <a:bodyPr/>
        <a:lstStyle/>
        <a:p>
          <a:endParaRPr lang="en-US"/>
        </a:p>
      </dgm:t>
    </dgm:pt>
    <dgm:pt modelId="{4FFB2720-6DD6-4965-8AC8-6EC3346638E9}" type="pres">
      <dgm:prSet presAssocID="{649BCFA3-381E-4611-8D6F-66FBA041C9FC}" presName="parentLin" presStyleCnt="0"/>
      <dgm:spPr/>
      <dgm:t>
        <a:bodyPr/>
        <a:lstStyle/>
        <a:p>
          <a:endParaRPr lang="en-US"/>
        </a:p>
      </dgm:t>
    </dgm:pt>
    <dgm:pt modelId="{3A0FA114-0609-4B24-9687-316DB2121C95}" type="pres">
      <dgm:prSet presAssocID="{649BCFA3-381E-4611-8D6F-66FBA041C9FC}" presName="parentLeftMargin" presStyleLbl="node1" presStyleIdx="0" presStyleCnt="5"/>
      <dgm:spPr/>
      <dgm:t>
        <a:bodyPr/>
        <a:lstStyle/>
        <a:p>
          <a:endParaRPr lang="en-US"/>
        </a:p>
      </dgm:t>
    </dgm:pt>
    <dgm:pt modelId="{20053F02-11A5-47DF-B8D6-B96BA7929568}" type="pres">
      <dgm:prSet presAssocID="{649BCFA3-381E-4611-8D6F-66FBA041C9FC}" presName="parentText" presStyleLbl="node1" presStyleIdx="1" presStyleCnt="5">
        <dgm:presLayoutVars>
          <dgm:chMax val="0"/>
          <dgm:bulletEnabled val="1"/>
        </dgm:presLayoutVars>
      </dgm:prSet>
      <dgm:spPr/>
      <dgm:t>
        <a:bodyPr/>
        <a:lstStyle/>
        <a:p>
          <a:endParaRPr lang="en-US"/>
        </a:p>
      </dgm:t>
    </dgm:pt>
    <dgm:pt modelId="{1C3F1D09-8425-4C91-BF74-13105C4873D6}" type="pres">
      <dgm:prSet presAssocID="{649BCFA3-381E-4611-8D6F-66FBA041C9FC}" presName="negativeSpace" presStyleCnt="0"/>
      <dgm:spPr/>
      <dgm:t>
        <a:bodyPr/>
        <a:lstStyle/>
        <a:p>
          <a:endParaRPr lang="en-US"/>
        </a:p>
      </dgm:t>
    </dgm:pt>
    <dgm:pt modelId="{A5B8CC8D-B439-4294-ABF5-8AA0A5F83DDA}" type="pres">
      <dgm:prSet presAssocID="{649BCFA3-381E-4611-8D6F-66FBA041C9FC}" presName="childText" presStyleLbl="conFgAcc1" presStyleIdx="1" presStyleCnt="5">
        <dgm:presLayoutVars>
          <dgm:bulletEnabled val="1"/>
        </dgm:presLayoutVars>
      </dgm:prSet>
      <dgm:spPr/>
      <dgm:t>
        <a:bodyPr/>
        <a:lstStyle/>
        <a:p>
          <a:endParaRPr lang="en-US"/>
        </a:p>
      </dgm:t>
    </dgm:pt>
    <dgm:pt modelId="{1ECDC155-565D-4755-8FDF-40F382153DCC}" type="pres">
      <dgm:prSet presAssocID="{7E40EBF7-8DC9-4FB1-B53A-38B1CAED7E93}" presName="spaceBetweenRectangles" presStyleCnt="0"/>
      <dgm:spPr/>
      <dgm:t>
        <a:bodyPr/>
        <a:lstStyle/>
        <a:p>
          <a:endParaRPr lang="en-US"/>
        </a:p>
      </dgm:t>
    </dgm:pt>
    <dgm:pt modelId="{1B464B14-F715-4324-80D0-E464965C6A9D}" type="pres">
      <dgm:prSet presAssocID="{A6A5CA1D-CD3B-40B2-B5C2-508B72168F8D}" presName="parentLin" presStyleCnt="0"/>
      <dgm:spPr/>
      <dgm:t>
        <a:bodyPr/>
        <a:lstStyle/>
        <a:p>
          <a:endParaRPr lang="en-US"/>
        </a:p>
      </dgm:t>
    </dgm:pt>
    <dgm:pt modelId="{E15619F8-A505-4EB6-823E-CF4E91E6551B}" type="pres">
      <dgm:prSet presAssocID="{A6A5CA1D-CD3B-40B2-B5C2-508B72168F8D}" presName="parentLeftMargin" presStyleLbl="node1" presStyleIdx="1" presStyleCnt="5"/>
      <dgm:spPr/>
      <dgm:t>
        <a:bodyPr/>
        <a:lstStyle/>
        <a:p>
          <a:endParaRPr lang="en-US"/>
        </a:p>
      </dgm:t>
    </dgm:pt>
    <dgm:pt modelId="{133A260B-F796-4EBC-BDFA-1104E95A1B0B}" type="pres">
      <dgm:prSet presAssocID="{A6A5CA1D-CD3B-40B2-B5C2-508B72168F8D}" presName="parentText" presStyleLbl="node1" presStyleIdx="2" presStyleCnt="5">
        <dgm:presLayoutVars>
          <dgm:chMax val="0"/>
          <dgm:bulletEnabled val="1"/>
        </dgm:presLayoutVars>
      </dgm:prSet>
      <dgm:spPr/>
      <dgm:t>
        <a:bodyPr/>
        <a:lstStyle/>
        <a:p>
          <a:endParaRPr lang="en-US"/>
        </a:p>
      </dgm:t>
    </dgm:pt>
    <dgm:pt modelId="{74B53287-D76A-4BF6-A7D1-606DC6F7B6CB}" type="pres">
      <dgm:prSet presAssocID="{A6A5CA1D-CD3B-40B2-B5C2-508B72168F8D}" presName="negativeSpace" presStyleCnt="0"/>
      <dgm:spPr/>
      <dgm:t>
        <a:bodyPr/>
        <a:lstStyle/>
        <a:p>
          <a:endParaRPr lang="en-US"/>
        </a:p>
      </dgm:t>
    </dgm:pt>
    <dgm:pt modelId="{D6376EED-758D-4D84-B587-53D741CE88A9}" type="pres">
      <dgm:prSet presAssocID="{A6A5CA1D-CD3B-40B2-B5C2-508B72168F8D}" presName="childText" presStyleLbl="conFgAcc1" presStyleIdx="2" presStyleCnt="5" custLinFactNeighborY="31286">
        <dgm:presLayoutVars>
          <dgm:bulletEnabled val="1"/>
        </dgm:presLayoutVars>
      </dgm:prSet>
      <dgm:spPr/>
      <dgm:t>
        <a:bodyPr/>
        <a:lstStyle/>
        <a:p>
          <a:endParaRPr lang="en-US"/>
        </a:p>
      </dgm:t>
    </dgm:pt>
    <dgm:pt modelId="{03B353E3-28EF-466E-804C-37B1D4D22E8F}" type="pres">
      <dgm:prSet presAssocID="{9806F0B0-4CB4-4EF4-8847-233105CC502D}" presName="spaceBetweenRectangles" presStyleCnt="0"/>
      <dgm:spPr/>
      <dgm:t>
        <a:bodyPr/>
        <a:lstStyle/>
        <a:p>
          <a:endParaRPr lang="en-US"/>
        </a:p>
      </dgm:t>
    </dgm:pt>
    <dgm:pt modelId="{3A650015-6FBA-4C74-BC44-073918002E0E}" type="pres">
      <dgm:prSet presAssocID="{90DA7D17-5AFE-4411-8202-F62F938A1841}" presName="parentLin" presStyleCnt="0"/>
      <dgm:spPr/>
      <dgm:t>
        <a:bodyPr/>
        <a:lstStyle/>
        <a:p>
          <a:endParaRPr lang="en-US"/>
        </a:p>
      </dgm:t>
    </dgm:pt>
    <dgm:pt modelId="{1C9E8FA3-DA44-4FB9-80D6-210BC633B1ED}" type="pres">
      <dgm:prSet presAssocID="{90DA7D17-5AFE-4411-8202-F62F938A1841}" presName="parentLeftMargin" presStyleLbl="node1" presStyleIdx="2" presStyleCnt="5"/>
      <dgm:spPr/>
      <dgm:t>
        <a:bodyPr/>
        <a:lstStyle/>
        <a:p>
          <a:endParaRPr lang="en-US"/>
        </a:p>
      </dgm:t>
    </dgm:pt>
    <dgm:pt modelId="{C27BAF90-F14B-47F5-AB7B-77CA554933DE}" type="pres">
      <dgm:prSet presAssocID="{90DA7D17-5AFE-4411-8202-F62F938A1841}" presName="parentText" presStyleLbl="node1" presStyleIdx="3" presStyleCnt="5">
        <dgm:presLayoutVars>
          <dgm:chMax val="0"/>
          <dgm:bulletEnabled val="1"/>
        </dgm:presLayoutVars>
      </dgm:prSet>
      <dgm:spPr/>
      <dgm:t>
        <a:bodyPr/>
        <a:lstStyle/>
        <a:p>
          <a:endParaRPr lang="en-US"/>
        </a:p>
      </dgm:t>
    </dgm:pt>
    <dgm:pt modelId="{F4F76481-7D7A-4D65-87D3-A9085050284E}" type="pres">
      <dgm:prSet presAssocID="{90DA7D17-5AFE-4411-8202-F62F938A1841}" presName="negativeSpace" presStyleCnt="0"/>
      <dgm:spPr/>
      <dgm:t>
        <a:bodyPr/>
        <a:lstStyle/>
        <a:p>
          <a:endParaRPr lang="en-US"/>
        </a:p>
      </dgm:t>
    </dgm:pt>
    <dgm:pt modelId="{2D680B28-A028-412D-8F94-CD208BA59893}" type="pres">
      <dgm:prSet presAssocID="{90DA7D17-5AFE-4411-8202-F62F938A1841}" presName="childText" presStyleLbl="conFgAcc1" presStyleIdx="3" presStyleCnt="5">
        <dgm:presLayoutVars>
          <dgm:bulletEnabled val="1"/>
        </dgm:presLayoutVars>
      </dgm:prSet>
      <dgm:spPr/>
      <dgm:t>
        <a:bodyPr/>
        <a:lstStyle/>
        <a:p>
          <a:endParaRPr lang="en-US"/>
        </a:p>
      </dgm:t>
    </dgm:pt>
    <dgm:pt modelId="{1B312BD2-57A1-4A71-9D95-250405539B15}" type="pres">
      <dgm:prSet presAssocID="{6336513F-410E-44A0-B5D9-EE572449AADB}" presName="spaceBetweenRectangles" presStyleCnt="0"/>
      <dgm:spPr/>
      <dgm:t>
        <a:bodyPr/>
        <a:lstStyle/>
        <a:p>
          <a:endParaRPr lang="en-US"/>
        </a:p>
      </dgm:t>
    </dgm:pt>
    <dgm:pt modelId="{A71F2E93-D9B8-4AD8-A165-7E030413FF23}" type="pres">
      <dgm:prSet presAssocID="{88BEA27E-AAFF-4405-A152-12F6139A41B7}" presName="parentLin" presStyleCnt="0"/>
      <dgm:spPr/>
      <dgm:t>
        <a:bodyPr/>
        <a:lstStyle/>
        <a:p>
          <a:endParaRPr lang="en-US"/>
        </a:p>
      </dgm:t>
    </dgm:pt>
    <dgm:pt modelId="{BD93C620-6378-4C24-9E54-15CD305EFD88}" type="pres">
      <dgm:prSet presAssocID="{88BEA27E-AAFF-4405-A152-12F6139A41B7}" presName="parentLeftMargin" presStyleLbl="node1" presStyleIdx="3" presStyleCnt="5"/>
      <dgm:spPr/>
      <dgm:t>
        <a:bodyPr/>
        <a:lstStyle/>
        <a:p>
          <a:endParaRPr lang="en-US"/>
        </a:p>
      </dgm:t>
    </dgm:pt>
    <dgm:pt modelId="{BBE76CFC-B839-42D7-90C3-17A5A5154F7D}" type="pres">
      <dgm:prSet presAssocID="{88BEA27E-AAFF-4405-A152-12F6139A41B7}" presName="parentText" presStyleLbl="node1" presStyleIdx="4" presStyleCnt="5">
        <dgm:presLayoutVars>
          <dgm:chMax val="0"/>
          <dgm:bulletEnabled val="1"/>
        </dgm:presLayoutVars>
      </dgm:prSet>
      <dgm:spPr/>
      <dgm:t>
        <a:bodyPr/>
        <a:lstStyle/>
        <a:p>
          <a:endParaRPr lang="en-US"/>
        </a:p>
      </dgm:t>
    </dgm:pt>
    <dgm:pt modelId="{01E35356-7C32-47B4-ADF8-2E6C38796422}" type="pres">
      <dgm:prSet presAssocID="{88BEA27E-AAFF-4405-A152-12F6139A41B7}" presName="negativeSpace" presStyleCnt="0"/>
      <dgm:spPr/>
      <dgm:t>
        <a:bodyPr/>
        <a:lstStyle/>
        <a:p>
          <a:endParaRPr lang="en-US"/>
        </a:p>
      </dgm:t>
    </dgm:pt>
    <dgm:pt modelId="{D4296108-7B6F-42A0-A65B-BE4A921DD0A3}" type="pres">
      <dgm:prSet presAssocID="{88BEA27E-AAFF-4405-A152-12F6139A41B7}" presName="childText" presStyleLbl="conFgAcc1" presStyleIdx="4" presStyleCnt="5">
        <dgm:presLayoutVars>
          <dgm:bulletEnabled val="1"/>
        </dgm:presLayoutVars>
      </dgm:prSet>
      <dgm:spPr/>
      <dgm:t>
        <a:bodyPr/>
        <a:lstStyle/>
        <a:p>
          <a:endParaRPr lang="en-US"/>
        </a:p>
      </dgm:t>
    </dgm:pt>
  </dgm:ptLst>
  <dgm:cxnLst>
    <dgm:cxn modelId="{B49F35CC-AB94-C349-9D1F-95689B2D9615}" type="presOf" srcId="{60953537-BD3F-4E98-8CD5-605093F2C08B}" destId="{D6376EED-758D-4D84-B587-53D741CE88A9}" srcOrd="0" destOrd="3" presId="urn:microsoft.com/office/officeart/2005/8/layout/list1"/>
    <dgm:cxn modelId="{CAE2A2A3-5FD0-CA4D-9587-9560CCCFC98A}" type="presOf" srcId="{EBE472A9-0020-46D4-8894-195402C20D76}" destId="{D6376EED-758D-4D84-B587-53D741CE88A9}" srcOrd="0" destOrd="2" presId="urn:microsoft.com/office/officeart/2005/8/layout/list1"/>
    <dgm:cxn modelId="{42C546B6-EE72-7147-BC94-5DDE2DBB0345}" type="presOf" srcId="{A9F261AA-40FA-4E1B-8FAE-F5E5A60D8B5E}" destId="{A5B8CC8D-B439-4294-ABF5-8AA0A5F83DDA}" srcOrd="0" destOrd="0" presId="urn:microsoft.com/office/officeart/2005/8/layout/list1"/>
    <dgm:cxn modelId="{E991D6BE-3987-4C3F-B45F-429B8A73C32D}" srcId="{649BCFA3-381E-4611-8D6F-66FBA041C9FC}" destId="{F4D84FCC-8820-438A-857D-918A508DFCB4}" srcOrd="2" destOrd="0" parTransId="{14A60619-589C-45D1-A53B-83519D1B6E4B}" sibTransId="{1C3C2D44-A1F8-422C-9B77-F3816AEF41A1}"/>
    <dgm:cxn modelId="{B8E30A19-2232-404A-BC4D-54B5F390C0C4}" type="presOf" srcId="{E52F7716-9997-4635-8D10-C53F81DF5844}" destId="{08E5CD32-A3C1-49D0-B8E0-56F14FB28D42}" srcOrd="0" destOrd="1" presId="urn:microsoft.com/office/officeart/2005/8/layout/list1"/>
    <dgm:cxn modelId="{0858064E-029B-D943-8278-DB0C29A65AC0}" type="presOf" srcId="{649BCFA3-381E-4611-8D6F-66FBA041C9FC}" destId="{3A0FA114-0609-4B24-9687-316DB2121C95}" srcOrd="0" destOrd="0" presId="urn:microsoft.com/office/officeart/2005/8/layout/list1"/>
    <dgm:cxn modelId="{FBDBCC2E-BBF5-5542-B89F-37CC5367D6B0}" type="presOf" srcId="{90DA7D17-5AFE-4411-8202-F62F938A1841}" destId="{1C9E8FA3-DA44-4FB9-80D6-210BC633B1ED}" srcOrd="0" destOrd="0" presId="urn:microsoft.com/office/officeart/2005/8/layout/list1"/>
    <dgm:cxn modelId="{E2BB955C-CAA9-45FB-AD52-A54888FB7B03}" srcId="{649BCFA3-381E-4611-8D6F-66FBA041C9FC}" destId="{17FDB993-0604-4D4A-ABCB-8D8BBCD31E1D}" srcOrd="1" destOrd="0" parTransId="{C2BF0D71-0A88-45E4-BB31-8CE0241AECBD}" sibTransId="{6CC3701E-6153-452C-8089-9D2B5BF80C32}"/>
    <dgm:cxn modelId="{1D8CF645-D386-4000-9A01-482C894953BC}" srcId="{E3E9F244-C9DD-4750-8025-8508DBC23CB1}" destId="{A6A5CA1D-CD3B-40B2-B5C2-508B72168F8D}" srcOrd="2" destOrd="0" parTransId="{01CD3BC1-EFB7-4A12-9E4E-FA19C100076F}" sibTransId="{9806F0B0-4CB4-4EF4-8847-233105CC502D}"/>
    <dgm:cxn modelId="{6A9B388B-A883-0D4D-804F-BA4CCDD3D7EE}" type="presOf" srcId="{A6A5CA1D-CD3B-40B2-B5C2-508B72168F8D}" destId="{E15619F8-A505-4EB6-823E-CF4E91E6551B}" srcOrd="0" destOrd="0" presId="urn:microsoft.com/office/officeart/2005/8/layout/list1"/>
    <dgm:cxn modelId="{0F7BB6C2-80B2-4E6C-A1FF-36921219B612}" srcId="{90DA7D17-5AFE-4411-8202-F62F938A1841}" destId="{F357EB58-32C9-4B98-A6F5-9F577304985B}" srcOrd="1" destOrd="0" parTransId="{AE580D3F-FEDF-485E-9457-CFE04747CCA9}" sibTransId="{A0E242B1-99AE-4B47-9B8F-33F988B1472F}"/>
    <dgm:cxn modelId="{131C643A-B3B3-954F-A9FE-DBFFE8C6E643}" type="presOf" srcId="{83311380-E896-4BCB-9C65-EDE83B2EF9B8}" destId="{08E5CD32-A3C1-49D0-B8E0-56F14FB28D42}" srcOrd="0" destOrd="2" presId="urn:microsoft.com/office/officeart/2005/8/layout/list1"/>
    <dgm:cxn modelId="{6E2E35C6-2B65-4E7C-B37A-1F39EF90C5EE}" srcId="{88BEA27E-AAFF-4405-A152-12F6139A41B7}" destId="{2CFEBC71-A4E3-4FF4-B67B-AD89E3018EEA}" srcOrd="3" destOrd="0" parTransId="{46BB1486-2B3C-497E-88D1-F0D8965CB10A}" sibTransId="{B9F05A20-FF88-4C5F-8695-5959D2C4883D}"/>
    <dgm:cxn modelId="{C85C10D8-DB45-D14E-977C-07C941931154}" type="presOf" srcId="{A6A5CA1D-CD3B-40B2-B5C2-508B72168F8D}" destId="{133A260B-F796-4EBC-BDFA-1104E95A1B0B}" srcOrd="1" destOrd="0" presId="urn:microsoft.com/office/officeart/2005/8/layout/list1"/>
    <dgm:cxn modelId="{CAB364D0-7EA1-BB49-A75B-8A7757093728}" type="presOf" srcId="{A7C01956-A605-4D73-91D0-B62FAEC94FFC}" destId="{2D680B28-A028-412D-8F94-CD208BA59893}" srcOrd="0" destOrd="0" presId="urn:microsoft.com/office/officeart/2005/8/layout/list1"/>
    <dgm:cxn modelId="{120C8D49-6A7D-8A40-9D59-FAD0D05C4CDC}" type="presOf" srcId="{95D2F81A-66FF-4B82-A26E-432AB776697B}" destId="{08E5CD32-A3C1-49D0-B8E0-56F14FB28D42}" srcOrd="0" destOrd="0" presId="urn:microsoft.com/office/officeart/2005/8/layout/list1"/>
    <dgm:cxn modelId="{639C4184-29FB-B14E-B3CB-6FAD42DBD31C}" type="presOf" srcId="{1E384AC1-EFC1-431F-8974-FC3C3E088A19}" destId="{08E5CD32-A3C1-49D0-B8E0-56F14FB28D42}" srcOrd="0" destOrd="4" presId="urn:microsoft.com/office/officeart/2005/8/layout/list1"/>
    <dgm:cxn modelId="{7948481D-5D81-F041-A909-5B390A209FCD}" type="presOf" srcId="{17FDB993-0604-4D4A-ABCB-8D8BBCD31E1D}" destId="{A5B8CC8D-B439-4294-ABF5-8AA0A5F83DDA}" srcOrd="0" destOrd="1" presId="urn:microsoft.com/office/officeart/2005/8/layout/list1"/>
    <dgm:cxn modelId="{EC9F8C02-E22B-430D-B921-CB6576A8C113}" srcId="{61C26ABF-AE06-4CD8-AE75-8F7BFE2A50F7}" destId="{1E384AC1-EFC1-431F-8974-FC3C3E088A19}" srcOrd="4" destOrd="0" parTransId="{3D95BA6D-2477-4CEB-870F-23DB9D0E253A}" sibTransId="{CF008B67-4852-4F3F-9254-5A12C220704E}"/>
    <dgm:cxn modelId="{EF4D900D-50BB-403A-B748-66139082206C}" srcId="{E3E9F244-C9DD-4750-8025-8508DBC23CB1}" destId="{88BEA27E-AAFF-4405-A152-12F6139A41B7}" srcOrd="4" destOrd="0" parTransId="{6571F9EA-2C27-40BC-B212-BB9AB3AC5526}" sibTransId="{9260F7AB-0FFE-46B0-9BAA-B90925C3BC15}"/>
    <dgm:cxn modelId="{8FE27CDC-464F-4CFD-8F29-C26A52D8CEB1}" srcId="{A6A5CA1D-CD3B-40B2-B5C2-508B72168F8D}" destId="{60953537-BD3F-4E98-8CD5-605093F2C08B}" srcOrd="3" destOrd="0" parTransId="{35EF9756-9A36-4D08-93FF-BF4B1C219156}" sibTransId="{1CE6104D-DA66-4ED4-8AE7-C4700D24F86C}"/>
    <dgm:cxn modelId="{18D83D40-632B-754C-8297-81229C6412A4}" type="presOf" srcId="{E3E9F244-C9DD-4750-8025-8508DBC23CB1}" destId="{A4D45158-E502-4AEE-ADB8-4C6E9731D13D}" srcOrd="0" destOrd="0" presId="urn:microsoft.com/office/officeart/2005/8/layout/list1"/>
    <dgm:cxn modelId="{0E520204-7716-422A-99E1-F971277B0116}" srcId="{E3E9F244-C9DD-4750-8025-8508DBC23CB1}" destId="{649BCFA3-381E-4611-8D6F-66FBA041C9FC}" srcOrd="1" destOrd="0" parTransId="{78DFCD5D-C867-4109-B1BD-58C9DA1346C6}" sibTransId="{7E40EBF7-8DC9-4FB1-B53A-38B1CAED7E93}"/>
    <dgm:cxn modelId="{9471F74C-5915-42C6-B479-9D35051250C0}" srcId="{61C26ABF-AE06-4CD8-AE75-8F7BFE2A50F7}" destId="{8FC3623F-0A1C-48AB-B94D-63F0EAD5B67D}" srcOrd="3" destOrd="0" parTransId="{DFBB8C51-6F11-4E2D-8C0B-97E151887695}" sibTransId="{A267B610-30DE-45FA-A5A5-69FE238A0E9F}"/>
    <dgm:cxn modelId="{5B5C008D-02C2-417E-997C-00FF4C6A85DA}" srcId="{A6A5CA1D-CD3B-40B2-B5C2-508B72168F8D}" destId="{EBE472A9-0020-46D4-8894-195402C20D76}" srcOrd="2" destOrd="0" parTransId="{88FC499A-15A4-418D-9405-7998BFE54DC2}" sibTransId="{29164ACC-7419-427C-A8DF-4B553CADF0A7}"/>
    <dgm:cxn modelId="{C26FAF71-3947-469B-B987-77D8CEF5BE75}" srcId="{A6A5CA1D-CD3B-40B2-B5C2-508B72168F8D}" destId="{19BE3A79-8229-492C-A7B6-F0551F5E95B6}" srcOrd="1" destOrd="0" parTransId="{94E0369E-886E-4E08-835B-AABA3D38A3FE}" sibTransId="{66712AD2-8B63-4865-BE0B-09B00D296F8A}"/>
    <dgm:cxn modelId="{978C5065-7CE2-B04A-AE53-227692DE0191}" type="presOf" srcId="{860840B9-7138-45C5-8017-CAB8BDAFFD21}" destId="{D4296108-7B6F-42A0-A65B-BE4A921DD0A3}" srcOrd="0" destOrd="1" presId="urn:microsoft.com/office/officeart/2005/8/layout/list1"/>
    <dgm:cxn modelId="{C77D66C9-6094-487A-B2FC-9CDD688BEE2A}" srcId="{E3E9F244-C9DD-4750-8025-8508DBC23CB1}" destId="{90DA7D17-5AFE-4411-8202-F62F938A1841}" srcOrd="3" destOrd="0" parTransId="{A2DC490F-D320-4D2C-AF48-E16AAB0BB62C}" sibTransId="{6336513F-410E-44A0-B5D9-EE572449AADB}"/>
    <dgm:cxn modelId="{B37BA37B-E408-1B40-B6A3-FFE2DF61561D}" type="presOf" srcId="{35628C20-3076-4C80-B359-4E072AE3A42D}" destId="{2D680B28-A028-412D-8F94-CD208BA59893}" srcOrd="0" destOrd="3" presId="urn:microsoft.com/office/officeart/2005/8/layout/list1"/>
    <dgm:cxn modelId="{D2CBD3BD-1404-6748-A3B8-27C8014D3F3D}" type="presOf" srcId="{61C26ABF-AE06-4CD8-AE75-8F7BFE2A50F7}" destId="{D7B2C48D-3379-40C9-A8E0-A7B1760BAA49}" srcOrd="0" destOrd="0" presId="urn:microsoft.com/office/officeart/2005/8/layout/list1"/>
    <dgm:cxn modelId="{D3906BC7-6F80-B140-8873-B64BE33924AD}" type="presOf" srcId="{F357EB58-32C9-4B98-A6F5-9F577304985B}" destId="{2D680B28-A028-412D-8F94-CD208BA59893}" srcOrd="0" destOrd="1" presId="urn:microsoft.com/office/officeart/2005/8/layout/list1"/>
    <dgm:cxn modelId="{49FB6E9A-12F4-E84A-B2E9-821DB170E589}" type="presOf" srcId="{B12561A8-D8ED-485B-A8C2-EC27C0E8BCB9}" destId="{D4296108-7B6F-42A0-A65B-BE4A921DD0A3}" srcOrd="0" destOrd="0" presId="urn:microsoft.com/office/officeart/2005/8/layout/list1"/>
    <dgm:cxn modelId="{F784A727-C2F2-43E7-9FDA-55CBA8065F23}" srcId="{88BEA27E-AAFF-4405-A152-12F6139A41B7}" destId="{F3AF24C1-C623-4A49-BECD-722A28B57162}" srcOrd="2" destOrd="0" parTransId="{72183E3A-994B-4231-849D-BEE4C65537E1}" sibTransId="{FA4DE69D-F0B2-45DE-871C-C03AD6C6A989}"/>
    <dgm:cxn modelId="{138192C5-36DB-B644-84ED-B40B7C33F50F}" type="presOf" srcId="{90DA7D17-5AFE-4411-8202-F62F938A1841}" destId="{C27BAF90-F14B-47F5-AB7B-77CA554933DE}" srcOrd="1" destOrd="0" presId="urn:microsoft.com/office/officeart/2005/8/layout/list1"/>
    <dgm:cxn modelId="{5E3B1863-F148-C340-BF05-94FDD705D8D4}" type="presOf" srcId="{F4D84FCC-8820-438A-857D-918A508DFCB4}" destId="{A5B8CC8D-B439-4294-ABF5-8AA0A5F83DDA}" srcOrd="0" destOrd="2" presId="urn:microsoft.com/office/officeart/2005/8/layout/list1"/>
    <dgm:cxn modelId="{7216D822-594D-8C4F-9E8A-35752B5A2399}" type="presOf" srcId="{81B408B1-F6C2-476E-A6D9-E4C2DCD0783A}" destId="{2D680B28-A028-412D-8F94-CD208BA59893}" srcOrd="0" destOrd="2" presId="urn:microsoft.com/office/officeart/2005/8/layout/list1"/>
    <dgm:cxn modelId="{24C1AC3D-9D2B-47AE-B83A-35940CDD4F8C}" srcId="{88BEA27E-AAFF-4405-A152-12F6139A41B7}" destId="{860840B9-7138-45C5-8017-CAB8BDAFFD21}" srcOrd="1" destOrd="0" parTransId="{FBD7BACB-89C0-4EDF-9DD4-9832330E98DC}" sibTransId="{BB3C25FC-BA4A-455B-B144-051D028258CC}"/>
    <dgm:cxn modelId="{C97706C9-9A31-4D03-BBE5-AB57749E73C6}" srcId="{90DA7D17-5AFE-4411-8202-F62F938A1841}" destId="{81B408B1-F6C2-476E-A6D9-E4C2DCD0783A}" srcOrd="2" destOrd="0" parTransId="{B096384F-9955-4640-95AA-2A2E81BDC332}" sibTransId="{48A0F27B-F241-4896-B7CD-6EBB33984A6B}"/>
    <dgm:cxn modelId="{D7B5F1BC-C6B0-4FE1-8DDE-C0EF00B7726F}" srcId="{61C26ABF-AE06-4CD8-AE75-8F7BFE2A50F7}" destId="{E52F7716-9997-4635-8D10-C53F81DF5844}" srcOrd="1" destOrd="0" parTransId="{B61ABAE1-323C-47D6-8324-3595A9B75463}" sibTransId="{3CB7E4C7-F320-4AAD-84C0-C36CAF39EF0A}"/>
    <dgm:cxn modelId="{A631E412-63A3-AB4F-8C82-2CEB17644A8F}" type="presOf" srcId="{8FC3623F-0A1C-48AB-B94D-63F0EAD5B67D}" destId="{08E5CD32-A3C1-49D0-B8E0-56F14FB28D42}" srcOrd="0" destOrd="3" presId="urn:microsoft.com/office/officeart/2005/8/layout/list1"/>
    <dgm:cxn modelId="{1349CE44-A4D5-4E95-98E4-D0B61617C577}" srcId="{90DA7D17-5AFE-4411-8202-F62F938A1841}" destId="{35628C20-3076-4C80-B359-4E072AE3A42D}" srcOrd="3" destOrd="0" parTransId="{4E70C6E1-4146-4A28-B0EC-315FD22E6203}" sibTransId="{1C3EC920-9EE8-4FFA-9BCF-98EC05135F44}"/>
    <dgm:cxn modelId="{CDA452AD-3A9F-47CA-ACE0-84CC48EA7C66}" srcId="{61C26ABF-AE06-4CD8-AE75-8F7BFE2A50F7}" destId="{83311380-E896-4BCB-9C65-EDE83B2EF9B8}" srcOrd="2" destOrd="0" parTransId="{E69BB1BA-8268-4FB2-A9E9-06136F79A5D7}" sibTransId="{0BA6CB7C-A664-42BC-91A3-4841AB579D71}"/>
    <dgm:cxn modelId="{FEA5FF0C-0607-4F9D-8FF6-A875C85B2252}" srcId="{61C26ABF-AE06-4CD8-AE75-8F7BFE2A50F7}" destId="{95D2F81A-66FF-4B82-A26E-432AB776697B}" srcOrd="0" destOrd="0" parTransId="{FDEFBCE7-3CE0-4F3B-A997-0FD4527B89AC}" sibTransId="{011EDB54-0B43-420B-8C75-E8CE17C1F24C}"/>
    <dgm:cxn modelId="{1D53A705-BAF3-2848-962B-E2B977E2AC41}" type="presOf" srcId="{771C4466-1E3C-491E-8D19-0CF71A33CA3E}" destId="{D6376EED-758D-4D84-B587-53D741CE88A9}" srcOrd="0" destOrd="0" presId="urn:microsoft.com/office/officeart/2005/8/layout/list1"/>
    <dgm:cxn modelId="{7C8F1F81-B7E0-42D4-AC22-32DF82DCFAE1}" srcId="{90DA7D17-5AFE-4411-8202-F62F938A1841}" destId="{A7C01956-A605-4D73-91D0-B62FAEC94FFC}" srcOrd="0" destOrd="0" parTransId="{920E8F9E-FBD4-4E6A-B0EF-68DEE4224510}" sibTransId="{83AA4140-67C7-4B60-941C-FB684CE32271}"/>
    <dgm:cxn modelId="{19779EB9-78BD-4564-8993-3D0D1659F66C}" srcId="{88BEA27E-AAFF-4405-A152-12F6139A41B7}" destId="{B12561A8-D8ED-485B-A8C2-EC27C0E8BCB9}" srcOrd="0" destOrd="0" parTransId="{91D23D73-7743-41BF-9922-565ECE52866A}" sibTransId="{4EE06746-6634-4011-8601-8F7C2F9ACF2F}"/>
    <dgm:cxn modelId="{B4C73A93-DFB4-4CD6-9FA7-C457765C6763}" srcId="{E3E9F244-C9DD-4750-8025-8508DBC23CB1}" destId="{61C26ABF-AE06-4CD8-AE75-8F7BFE2A50F7}" srcOrd="0" destOrd="0" parTransId="{61C1F79B-3E57-417F-88B0-557C546C6FED}" sibTransId="{99AD87A5-3A2B-4FA1-9D44-D8D9AC39ABC5}"/>
    <dgm:cxn modelId="{1740F792-6839-4149-8CFD-91CF0B6A6CB8}" type="presOf" srcId="{F3AF24C1-C623-4A49-BECD-722A28B57162}" destId="{D4296108-7B6F-42A0-A65B-BE4A921DD0A3}" srcOrd="0" destOrd="2" presId="urn:microsoft.com/office/officeart/2005/8/layout/list1"/>
    <dgm:cxn modelId="{3E467DF6-CD8A-6345-A044-703AFCB72656}" type="presOf" srcId="{61C26ABF-AE06-4CD8-AE75-8F7BFE2A50F7}" destId="{05632C68-1ECB-426D-BB64-57778C25AB52}" srcOrd="1" destOrd="0" presId="urn:microsoft.com/office/officeart/2005/8/layout/list1"/>
    <dgm:cxn modelId="{EEF1C466-486C-A941-8E2C-6755F919E2FA}" type="presOf" srcId="{88BEA27E-AAFF-4405-A152-12F6139A41B7}" destId="{BBE76CFC-B839-42D7-90C3-17A5A5154F7D}" srcOrd="1" destOrd="0" presId="urn:microsoft.com/office/officeart/2005/8/layout/list1"/>
    <dgm:cxn modelId="{936BECC0-8C34-E84E-892D-6994F829D921}" type="presOf" srcId="{649BCFA3-381E-4611-8D6F-66FBA041C9FC}" destId="{20053F02-11A5-47DF-B8D6-B96BA7929568}" srcOrd="1" destOrd="0" presId="urn:microsoft.com/office/officeart/2005/8/layout/list1"/>
    <dgm:cxn modelId="{5AA4C272-C011-AB47-BE75-6614C6DFA1D9}" type="presOf" srcId="{19BE3A79-8229-492C-A7B6-F0551F5E95B6}" destId="{D6376EED-758D-4D84-B587-53D741CE88A9}" srcOrd="0" destOrd="1" presId="urn:microsoft.com/office/officeart/2005/8/layout/list1"/>
    <dgm:cxn modelId="{06361068-FAD3-44F1-B2AB-1AE7A6591037}" srcId="{A6A5CA1D-CD3B-40B2-B5C2-508B72168F8D}" destId="{771C4466-1E3C-491E-8D19-0CF71A33CA3E}" srcOrd="0" destOrd="0" parTransId="{0A05C9E6-F1BB-40E5-BF53-F5ADD711114D}" sibTransId="{2797CA62-9526-4233-A6EA-0A382995D8F1}"/>
    <dgm:cxn modelId="{979CD3F0-4434-8B4B-B73D-D95B2062CBF4}" type="presOf" srcId="{88BEA27E-AAFF-4405-A152-12F6139A41B7}" destId="{BD93C620-6378-4C24-9E54-15CD305EFD88}" srcOrd="0" destOrd="0" presId="urn:microsoft.com/office/officeart/2005/8/layout/list1"/>
    <dgm:cxn modelId="{A1552CEB-8F48-A447-8051-A3EACC173620}" type="presOf" srcId="{2CFEBC71-A4E3-4FF4-B67B-AD89E3018EEA}" destId="{D4296108-7B6F-42A0-A65B-BE4A921DD0A3}" srcOrd="0" destOrd="3" presId="urn:microsoft.com/office/officeart/2005/8/layout/list1"/>
    <dgm:cxn modelId="{C22951A0-0AD8-4318-A47C-AB50793FBCD3}" srcId="{649BCFA3-381E-4611-8D6F-66FBA041C9FC}" destId="{A9F261AA-40FA-4E1B-8FAE-F5E5A60D8B5E}" srcOrd="0" destOrd="0" parTransId="{75C7DC40-AFB3-48F3-B03D-ED073D87C6A1}" sibTransId="{938B5A63-5BAD-4255-B192-99D92E760A1A}"/>
    <dgm:cxn modelId="{468F166F-45AB-4A48-9F14-3B72B38624E2}" type="presParOf" srcId="{A4D45158-E502-4AEE-ADB8-4C6E9731D13D}" destId="{D9083D6F-0A4D-4AC6-9EBB-ADC2CA07ADAF}" srcOrd="0" destOrd="0" presId="urn:microsoft.com/office/officeart/2005/8/layout/list1"/>
    <dgm:cxn modelId="{3F9155B4-EEE9-164A-A193-A90A71019009}" type="presParOf" srcId="{D9083D6F-0A4D-4AC6-9EBB-ADC2CA07ADAF}" destId="{D7B2C48D-3379-40C9-A8E0-A7B1760BAA49}" srcOrd="0" destOrd="0" presId="urn:microsoft.com/office/officeart/2005/8/layout/list1"/>
    <dgm:cxn modelId="{5990E153-DCDA-5D4D-9F9F-E56D17E94742}" type="presParOf" srcId="{D9083D6F-0A4D-4AC6-9EBB-ADC2CA07ADAF}" destId="{05632C68-1ECB-426D-BB64-57778C25AB52}" srcOrd="1" destOrd="0" presId="urn:microsoft.com/office/officeart/2005/8/layout/list1"/>
    <dgm:cxn modelId="{6D0A9F53-4309-0441-8AB4-6BB16D09B887}" type="presParOf" srcId="{A4D45158-E502-4AEE-ADB8-4C6E9731D13D}" destId="{C36CDC4D-FADE-4319-801C-3F65B029D31E}" srcOrd="1" destOrd="0" presId="urn:microsoft.com/office/officeart/2005/8/layout/list1"/>
    <dgm:cxn modelId="{EC47DF26-19F8-CA4C-AD8D-99A5A3A4A35D}" type="presParOf" srcId="{A4D45158-E502-4AEE-ADB8-4C6E9731D13D}" destId="{08E5CD32-A3C1-49D0-B8E0-56F14FB28D42}" srcOrd="2" destOrd="0" presId="urn:microsoft.com/office/officeart/2005/8/layout/list1"/>
    <dgm:cxn modelId="{D2CFCA4E-456D-494D-B71C-14FCB7E98314}" type="presParOf" srcId="{A4D45158-E502-4AEE-ADB8-4C6E9731D13D}" destId="{33BDBC49-4A3E-4495-AB71-DC71B02D4EF2}" srcOrd="3" destOrd="0" presId="urn:microsoft.com/office/officeart/2005/8/layout/list1"/>
    <dgm:cxn modelId="{1B79611C-5653-904A-AB0D-9C0411274FA3}" type="presParOf" srcId="{A4D45158-E502-4AEE-ADB8-4C6E9731D13D}" destId="{4FFB2720-6DD6-4965-8AC8-6EC3346638E9}" srcOrd="4" destOrd="0" presId="urn:microsoft.com/office/officeart/2005/8/layout/list1"/>
    <dgm:cxn modelId="{150FEE55-B5D9-F44A-89EA-A8D54E0D41FF}" type="presParOf" srcId="{4FFB2720-6DD6-4965-8AC8-6EC3346638E9}" destId="{3A0FA114-0609-4B24-9687-316DB2121C95}" srcOrd="0" destOrd="0" presId="urn:microsoft.com/office/officeart/2005/8/layout/list1"/>
    <dgm:cxn modelId="{A8F40F57-C4A0-7A46-9DA4-E77E8470B1EA}" type="presParOf" srcId="{4FFB2720-6DD6-4965-8AC8-6EC3346638E9}" destId="{20053F02-11A5-47DF-B8D6-B96BA7929568}" srcOrd="1" destOrd="0" presId="urn:microsoft.com/office/officeart/2005/8/layout/list1"/>
    <dgm:cxn modelId="{5758F08A-3417-FE45-A6A6-23E15EE0EDC5}" type="presParOf" srcId="{A4D45158-E502-4AEE-ADB8-4C6E9731D13D}" destId="{1C3F1D09-8425-4C91-BF74-13105C4873D6}" srcOrd="5" destOrd="0" presId="urn:microsoft.com/office/officeart/2005/8/layout/list1"/>
    <dgm:cxn modelId="{59C62F16-C0D9-9D46-A899-4531B2FB2CE2}" type="presParOf" srcId="{A4D45158-E502-4AEE-ADB8-4C6E9731D13D}" destId="{A5B8CC8D-B439-4294-ABF5-8AA0A5F83DDA}" srcOrd="6" destOrd="0" presId="urn:microsoft.com/office/officeart/2005/8/layout/list1"/>
    <dgm:cxn modelId="{0430829A-99EF-EF47-92AD-23572A46C0D7}" type="presParOf" srcId="{A4D45158-E502-4AEE-ADB8-4C6E9731D13D}" destId="{1ECDC155-565D-4755-8FDF-40F382153DCC}" srcOrd="7" destOrd="0" presId="urn:microsoft.com/office/officeart/2005/8/layout/list1"/>
    <dgm:cxn modelId="{D0A72AB3-B3DF-2C4F-B217-1C34B1EC03F4}" type="presParOf" srcId="{A4D45158-E502-4AEE-ADB8-4C6E9731D13D}" destId="{1B464B14-F715-4324-80D0-E464965C6A9D}" srcOrd="8" destOrd="0" presId="urn:microsoft.com/office/officeart/2005/8/layout/list1"/>
    <dgm:cxn modelId="{821BB0BB-994A-D248-9DE6-031D8962FD68}" type="presParOf" srcId="{1B464B14-F715-4324-80D0-E464965C6A9D}" destId="{E15619F8-A505-4EB6-823E-CF4E91E6551B}" srcOrd="0" destOrd="0" presId="urn:microsoft.com/office/officeart/2005/8/layout/list1"/>
    <dgm:cxn modelId="{E21C37E9-53FA-4841-A786-F020E7424A8B}" type="presParOf" srcId="{1B464B14-F715-4324-80D0-E464965C6A9D}" destId="{133A260B-F796-4EBC-BDFA-1104E95A1B0B}" srcOrd="1" destOrd="0" presId="urn:microsoft.com/office/officeart/2005/8/layout/list1"/>
    <dgm:cxn modelId="{D0D0BC85-2326-6742-9EF5-78CAE92D82C0}" type="presParOf" srcId="{A4D45158-E502-4AEE-ADB8-4C6E9731D13D}" destId="{74B53287-D76A-4BF6-A7D1-606DC6F7B6CB}" srcOrd="9" destOrd="0" presId="urn:microsoft.com/office/officeart/2005/8/layout/list1"/>
    <dgm:cxn modelId="{59B27A8B-C83C-E14C-B199-6075FDECE3EC}" type="presParOf" srcId="{A4D45158-E502-4AEE-ADB8-4C6E9731D13D}" destId="{D6376EED-758D-4D84-B587-53D741CE88A9}" srcOrd="10" destOrd="0" presId="urn:microsoft.com/office/officeart/2005/8/layout/list1"/>
    <dgm:cxn modelId="{A3099597-C4E0-8543-9622-757545D8B52E}" type="presParOf" srcId="{A4D45158-E502-4AEE-ADB8-4C6E9731D13D}" destId="{03B353E3-28EF-466E-804C-37B1D4D22E8F}" srcOrd="11" destOrd="0" presId="urn:microsoft.com/office/officeart/2005/8/layout/list1"/>
    <dgm:cxn modelId="{6AD9F5A1-4F0A-1649-9030-095F036237B2}" type="presParOf" srcId="{A4D45158-E502-4AEE-ADB8-4C6E9731D13D}" destId="{3A650015-6FBA-4C74-BC44-073918002E0E}" srcOrd="12" destOrd="0" presId="urn:microsoft.com/office/officeart/2005/8/layout/list1"/>
    <dgm:cxn modelId="{B3C3EC9E-A618-2A4C-9605-E311AD2DB8C1}" type="presParOf" srcId="{3A650015-6FBA-4C74-BC44-073918002E0E}" destId="{1C9E8FA3-DA44-4FB9-80D6-210BC633B1ED}" srcOrd="0" destOrd="0" presId="urn:microsoft.com/office/officeart/2005/8/layout/list1"/>
    <dgm:cxn modelId="{8641B61E-89E7-2643-8B9D-33B81EDA83D7}" type="presParOf" srcId="{3A650015-6FBA-4C74-BC44-073918002E0E}" destId="{C27BAF90-F14B-47F5-AB7B-77CA554933DE}" srcOrd="1" destOrd="0" presId="urn:microsoft.com/office/officeart/2005/8/layout/list1"/>
    <dgm:cxn modelId="{F0181995-D8BB-1845-90CF-AC02614695B2}" type="presParOf" srcId="{A4D45158-E502-4AEE-ADB8-4C6E9731D13D}" destId="{F4F76481-7D7A-4D65-87D3-A9085050284E}" srcOrd="13" destOrd="0" presId="urn:microsoft.com/office/officeart/2005/8/layout/list1"/>
    <dgm:cxn modelId="{609288E8-DB68-6746-A649-0712CEA1FB09}" type="presParOf" srcId="{A4D45158-E502-4AEE-ADB8-4C6E9731D13D}" destId="{2D680B28-A028-412D-8F94-CD208BA59893}" srcOrd="14" destOrd="0" presId="urn:microsoft.com/office/officeart/2005/8/layout/list1"/>
    <dgm:cxn modelId="{9C972606-3706-CD4F-8B1B-5F33035DABE3}" type="presParOf" srcId="{A4D45158-E502-4AEE-ADB8-4C6E9731D13D}" destId="{1B312BD2-57A1-4A71-9D95-250405539B15}" srcOrd="15" destOrd="0" presId="urn:microsoft.com/office/officeart/2005/8/layout/list1"/>
    <dgm:cxn modelId="{588492E4-0B3F-7D41-9877-FA5453A12B69}" type="presParOf" srcId="{A4D45158-E502-4AEE-ADB8-4C6E9731D13D}" destId="{A71F2E93-D9B8-4AD8-A165-7E030413FF23}" srcOrd="16" destOrd="0" presId="urn:microsoft.com/office/officeart/2005/8/layout/list1"/>
    <dgm:cxn modelId="{A186EFA3-DAD9-0040-B9D5-179FC0E07CCD}" type="presParOf" srcId="{A71F2E93-D9B8-4AD8-A165-7E030413FF23}" destId="{BD93C620-6378-4C24-9E54-15CD305EFD88}" srcOrd="0" destOrd="0" presId="urn:microsoft.com/office/officeart/2005/8/layout/list1"/>
    <dgm:cxn modelId="{8D3559F9-3744-0A40-BA41-866CB9B6FABE}" type="presParOf" srcId="{A71F2E93-D9B8-4AD8-A165-7E030413FF23}" destId="{BBE76CFC-B839-42D7-90C3-17A5A5154F7D}" srcOrd="1" destOrd="0" presId="urn:microsoft.com/office/officeart/2005/8/layout/list1"/>
    <dgm:cxn modelId="{C9099AC2-AF21-D342-9FD6-37C47C466146}" type="presParOf" srcId="{A4D45158-E502-4AEE-ADB8-4C6E9731D13D}" destId="{01E35356-7C32-47B4-ADF8-2E6C38796422}" srcOrd="17" destOrd="0" presId="urn:microsoft.com/office/officeart/2005/8/layout/list1"/>
    <dgm:cxn modelId="{320C5CE1-C897-7E45-BA98-BBBDDEA12442}" type="presParOf" srcId="{A4D45158-E502-4AEE-ADB8-4C6E9731D13D}" destId="{D4296108-7B6F-42A0-A65B-BE4A921DD0A3}"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E5CD32-A3C1-49D0-B8E0-56F14FB28D42}">
      <dsp:nvSpPr>
        <dsp:cNvPr id="0" name=""/>
        <dsp:cNvSpPr/>
      </dsp:nvSpPr>
      <dsp:spPr>
        <a:xfrm>
          <a:off x="0" y="188571"/>
          <a:ext cx="6739003" cy="11907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23022" tIns="145796" rIns="523022" bIns="85344" numCol="1" spcCol="1270" anchor="t" anchorCtr="0">
          <a:noAutofit/>
        </a:bodyPr>
        <a:lstStyle/>
        <a:p>
          <a:pPr marL="114300" lvl="1" indent="-114300" algn="l" defTabSz="533400">
            <a:lnSpc>
              <a:spcPct val="90000"/>
            </a:lnSpc>
            <a:spcBef>
              <a:spcPct val="0"/>
            </a:spcBef>
            <a:spcAft>
              <a:spcPct val="15000"/>
            </a:spcAft>
            <a:buChar char="••"/>
          </a:pPr>
          <a:r>
            <a:rPr lang="en-US" sz="1200" b="0" kern="1200" dirty="0"/>
            <a:t>Define a person or </a:t>
          </a:r>
          <a:r>
            <a:rPr lang="en-US" sz="1200" b="0" kern="1200" dirty="0" smtClean="0"/>
            <a:t>community, </a:t>
          </a:r>
          <a:r>
            <a:rPr lang="en-US" sz="1200" b="0" kern="1200" dirty="0"/>
            <a:t>and constitute a </a:t>
          </a:r>
          <a:r>
            <a:rPr lang="en-US" sz="1200" b="0" kern="1200" dirty="0" smtClean="0"/>
            <a:t>‘way </a:t>
          </a:r>
          <a:r>
            <a:rPr lang="en-US" sz="1200" b="0" kern="1200" dirty="0"/>
            <a:t>of </a:t>
          </a:r>
          <a:r>
            <a:rPr lang="en-US" sz="1200" b="0" kern="1200" dirty="0" smtClean="0"/>
            <a:t>life’</a:t>
          </a:r>
          <a:endParaRPr lang="en-US" sz="1200" b="0" kern="1200" dirty="0"/>
        </a:p>
        <a:p>
          <a:pPr marL="114300" lvl="1" indent="-114300" algn="l" defTabSz="533400">
            <a:lnSpc>
              <a:spcPct val="90000"/>
            </a:lnSpc>
            <a:spcBef>
              <a:spcPct val="0"/>
            </a:spcBef>
            <a:spcAft>
              <a:spcPct val="15000"/>
            </a:spcAft>
            <a:buChar char="••"/>
          </a:pPr>
          <a:r>
            <a:rPr lang="en-US" sz="1200" b="0" kern="1200" dirty="0"/>
            <a:t>Enlivened through language, relationships, and practices</a:t>
          </a:r>
        </a:p>
        <a:p>
          <a:pPr marL="114300" lvl="1" indent="-114300" algn="l" defTabSz="533400">
            <a:lnSpc>
              <a:spcPct val="90000"/>
            </a:lnSpc>
            <a:spcBef>
              <a:spcPct val="0"/>
            </a:spcBef>
            <a:spcAft>
              <a:spcPct val="15000"/>
            </a:spcAft>
            <a:buChar char="••"/>
          </a:pPr>
          <a:r>
            <a:rPr lang="en-US" sz="1200" b="0" kern="1200" dirty="0"/>
            <a:t>Develop through ecosystem interactions</a:t>
          </a:r>
        </a:p>
        <a:p>
          <a:pPr marL="114300" lvl="1" indent="-114300" algn="l" defTabSz="533400">
            <a:lnSpc>
              <a:spcPct val="90000"/>
            </a:lnSpc>
            <a:spcBef>
              <a:spcPct val="0"/>
            </a:spcBef>
            <a:spcAft>
              <a:spcPct val="15000"/>
            </a:spcAft>
            <a:buChar char="••"/>
          </a:pPr>
          <a:r>
            <a:rPr lang="en-US" sz="1200" b="0" kern="1200" dirty="0"/>
            <a:t>Form and informed by 'cultural models'</a:t>
          </a:r>
        </a:p>
        <a:p>
          <a:pPr marL="114300" lvl="1" indent="-114300" algn="l" defTabSz="533400">
            <a:lnSpc>
              <a:spcPct val="90000"/>
            </a:lnSpc>
            <a:spcBef>
              <a:spcPct val="0"/>
            </a:spcBef>
            <a:spcAft>
              <a:spcPct val="15000"/>
            </a:spcAft>
            <a:buChar char="••"/>
          </a:pPr>
          <a:r>
            <a:rPr lang="en-US" sz="1200" b="0" kern="1200" dirty="0"/>
            <a:t>Dynamic, </a:t>
          </a:r>
          <a:r>
            <a:rPr lang="en-US" sz="1200" b="0" kern="1200" dirty="0" smtClean="0"/>
            <a:t>heterogeneous, </a:t>
          </a:r>
          <a:r>
            <a:rPr lang="en-US" sz="1200" b="0" kern="1200" dirty="0"/>
            <a:t>changing over time and space</a:t>
          </a:r>
        </a:p>
      </dsp:txBody>
      <dsp:txXfrm>
        <a:off x="0" y="188571"/>
        <a:ext cx="6739003" cy="1190700"/>
      </dsp:txXfrm>
    </dsp:sp>
    <dsp:sp modelId="{05632C68-1ECB-426D-BB64-57778C25AB52}">
      <dsp:nvSpPr>
        <dsp:cNvPr id="0" name=""/>
        <dsp:cNvSpPr/>
      </dsp:nvSpPr>
      <dsp:spPr>
        <a:xfrm>
          <a:off x="336950" y="85251"/>
          <a:ext cx="4717302" cy="20664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8303" tIns="0" rIns="178303" bIns="0" numCol="1" spcCol="1270" anchor="ctr" anchorCtr="0">
          <a:noAutofit/>
        </a:bodyPr>
        <a:lstStyle/>
        <a:p>
          <a:pPr lvl="0" algn="l" defTabSz="533400">
            <a:lnSpc>
              <a:spcPct val="90000"/>
            </a:lnSpc>
            <a:spcBef>
              <a:spcPct val="0"/>
            </a:spcBef>
            <a:spcAft>
              <a:spcPct val="35000"/>
            </a:spcAft>
          </a:pPr>
          <a:r>
            <a:rPr lang="en-US" sz="1200" b="0" kern="1200" dirty="0"/>
            <a:t>Meanings, Values, &amp; Identities</a:t>
          </a:r>
        </a:p>
      </dsp:txBody>
      <dsp:txXfrm>
        <a:off x="347037" y="95338"/>
        <a:ext cx="4697128" cy="186466"/>
      </dsp:txXfrm>
    </dsp:sp>
    <dsp:sp modelId="{A5B8CC8D-B439-4294-ABF5-8AA0A5F83DDA}">
      <dsp:nvSpPr>
        <dsp:cNvPr id="0" name=""/>
        <dsp:cNvSpPr/>
      </dsp:nvSpPr>
      <dsp:spPr>
        <a:xfrm>
          <a:off x="0" y="1520391"/>
          <a:ext cx="6739003" cy="7938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23022" tIns="145796" rIns="523022" bIns="85344" numCol="1" spcCol="1270" anchor="t" anchorCtr="0">
          <a:noAutofit/>
        </a:bodyPr>
        <a:lstStyle/>
        <a:p>
          <a:pPr marL="114300" lvl="1" indent="-114300" algn="l" defTabSz="533400">
            <a:lnSpc>
              <a:spcPct val="90000"/>
            </a:lnSpc>
            <a:spcBef>
              <a:spcPct val="0"/>
            </a:spcBef>
            <a:spcAft>
              <a:spcPct val="15000"/>
            </a:spcAft>
            <a:buChar char="••"/>
          </a:pPr>
          <a:r>
            <a:rPr lang="en-US" sz="1200" b="0" kern="1200" dirty="0"/>
            <a:t>Cumulative knowledge of the environment and its </a:t>
          </a:r>
          <a:r>
            <a:rPr lang="en-US" sz="1200" b="0" kern="1200" dirty="0" smtClean="0"/>
            <a:t>social </a:t>
          </a:r>
          <a:r>
            <a:rPr lang="en-US" sz="1200" b="0" kern="1200" dirty="0"/>
            <a:t>and spatial conditions</a:t>
          </a:r>
        </a:p>
        <a:p>
          <a:pPr marL="114300" lvl="1" indent="-114300" algn="l" defTabSz="533400">
            <a:lnSpc>
              <a:spcPct val="90000"/>
            </a:lnSpc>
            <a:spcBef>
              <a:spcPct val="0"/>
            </a:spcBef>
            <a:spcAft>
              <a:spcPct val="15000"/>
            </a:spcAft>
            <a:buChar char="••"/>
          </a:pPr>
          <a:r>
            <a:rPr lang="en-US" sz="1200" b="0" kern="1200" dirty="0"/>
            <a:t>Embedded within sociocultural processes</a:t>
          </a:r>
        </a:p>
        <a:p>
          <a:pPr marL="114300" lvl="1" indent="-114300" algn="l" defTabSz="533400">
            <a:lnSpc>
              <a:spcPct val="90000"/>
            </a:lnSpc>
            <a:spcBef>
              <a:spcPct val="0"/>
            </a:spcBef>
            <a:spcAft>
              <a:spcPct val="15000"/>
            </a:spcAft>
            <a:buChar char="••"/>
          </a:pPr>
          <a:r>
            <a:rPr lang="en-US" sz="1200" b="0" kern="1200" dirty="0"/>
            <a:t>Continually regenerated through practical engagements with ecosystems</a:t>
          </a:r>
        </a:p>
      </dsp:txBody>
      <dsp:txXfrm>
        <a:off x="0" y="1520391"/>
        <a:ext cx="6739003" cy="793800"/>
      </dsp:txXfrm>
    </dsp:sp>
    <dsp:sp modelId="{20053F02-11A5-47DF-B8D6-B96BA7929568}">
      <dsp:nvSpPr>
        <dsp:cNvPr id="0" name=""/>
        <dsp:cNvSpPr/>
      </dsp:nvSpPr>
      <dsp:spPr>
        <a:xfrm>
          <a:off x="336950" y="1417071"/>
          <a:ext cx="4717302" cy="20664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8303" tIns="0" rIns="178303" bIns="0" numCol="1" spcCol="1270" anchor="ctr" anchorCtr="0">
          <a:noAutofit/>
        </a:bodyPr>
        <a:lstStyle/>
        <a:p>
          <a:pPr lvl="0" algn="l" defTabSz="533400">
            <a:lnSpc>
              <a:spcPct val="90000"/>
            </a:lnSpc>
            <a:spcBef>
              <a:spcPct val="0"/>
            </a:spcBef>
            <a:spcAft>
              <a:spcPct val="35000"/>
            </a:spcAft>
          </a:pPr>
          <a:r>
            <a:rPr lang="en-US" sz="1200" b="0" kern="1200" dirty="0" smtClean="0"/>
            <a:t>Local Knowledge </a:t>
          </a:r>
          <a:r>
            <a:rPr lang="en-US" sz="1200" b="0" kern="1200" dirty="0"/>
            <a:t>&amp; Practice</a:t>
          </a:r>
        </a:p>
      </dsp:txBody>
      <dsp:txXfrm>
        <a:off x="347037" y="1427158"/>
        <a:ext cx="4697128" cy="186466"/>
      </dsp:txXfrm>
    </dsp:sp>
    <dsp:sp modelId="{D6376EED-758D-4D84-B587-53D741CE88A9}">
      <dsp:nvSpPr>
        <dsp:cNvPr id="0" name=""/>
        <dsp:cNvSpPr/>
      </dsp:nvSpPr>
      <dsp:spPr>
        <a:xfrm>
          <a:off x="0" y="2467137"/>
          <a:ext cx="6739003" cy="99225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23022" tIns="145796" rIns="523022" bIns="85344" numCol="1" spcCol="1270" anchor="t" anchorCtr="0">
          <a:noAutofit/>
        </a:bodyPr>
        <a:lstStyle/>
        <a:p>
          <a:pPr marL="114300" lvl="1" indent="-114300" algn="l" defTabSz="533400">
            <a:lnSpc>
              <a:spcPct val="90000"/>
            </a:lnSpc>
            <a:spcBef>
              <a:spcPct val="0"/>
            </a:spcBef>
            <a:spcAft>
              <a:spcPct val="15000"/>
            </a:spcAft>
            <a:buChar char="••"/>
          </a:pPr>
          <a:r>
            <a:rPr lang="en-US" sz="1200" b="0" kern="1200" dirty="0"/>
            <a:t>Formal and informal economic activities</a:t>
          </a:r>
        </a:p>
        <a:p>
          <a:pPr marL="114300" lvl="1" indent="-114300" algn="l" defTabSz="533400">
            <a:lnSpc>
              <a:spcPct val="90000"/>
            </a:lnSpc>
            <a:spcBef>
              <a:spcPct val="0"/>
            </a:spcBef>
            <a:spcAft>
              <a:spcPct val="15000"/>
            </a:spcAft>
            <a:buChar char="••"/>
          </a:pPr>
          <a:r>
            <a:rPr lang="en-US" sz="1200" b="0" kern="1200" dirty="0"/>
            <a:t>Noncommercial harvests for household use or exchange</a:t>
          </a:r>
        </a:p>
        <a:p>
          <a:pPr marL="114300" lvl="1" indent="-114300" algn="l" defTabSz="533400">
            <a:lnSpc>
              <a:spcPct val="90000"/>
            </a:lnSpc>
            <a:spcBef>
              <a:spcPct val="0"/>
            </a:spcBef>
            <a:spcAft>
              <a:spcPct val="15000"/>
            </a:spcAft>
            <a:buChar char="••"/>
          </a:pPr>
          <a:r>
            <a:rPr lang="en-US" sz="1200" b="0" kern="1200" dirty="0"/>
            <a:t>Linked to culture, knowledge, social relations, and traditions</a:t>
          </a:r>
        </a:p>
        <a:p>
          <a:pPr marL="114300" lvl="1" indent="-114300" algn="l" defTabSz="533400">
            <a:lnSpc>
              <a:spcPct val="90000"/>
            </a:lnSpc>
            <a:spcBef>
              <a:spcPct val="0"/>
            </a:spcBef>
            <a:spcAft>
              <a:spcPct val="15000"/>
            </a:spcAft>
            <a:buChar char="••"/>
          </a:pPr>
          <a:r>
            <a:rPr lang="en-US" sz="1200" b="0" kern="1200" dirty="0"/>
            <a:t>Job </a:t>
          </a:r>
          <a:r>
            <a:rPr lang="en-US" sz="1200" b="0" kern="1200" dirty="0" smtClean="0"/>
            <a:t>satisfaction, </a:t>
          </a:r>
          <a:r>
            <a:rPr lang="en-US" sz="1200" b="0" kern="1200" dirty="0"/>
            <a:t>quality of life, and </a:t>
          </a:r>
          <a:r>
            <a:rPr lang="en-US" sz="1200" b="0" kern="1200" dirty="0" smtClean="0"/>
            <a:t>occupational </a:t>
          </a:r>
          <a:r>
            <a:rPr lang="en-US" sz="1200" b="0" kern="1200" dirty="0"/>
            <a:t>and place identities  </a:t>
          </a:r>
        </a:p>
      </dsp:txBody>
      <dsp:txXfrm>
        <a:off x="0" y="2467137"/>
        <a:ext cx="6739003" cy="992250"/>
      </dsp:txXfrm>
    </dsp:sp>
    <dsp:sp modelId="{133A260B-F796-4EBC-BDFA-1104E95A1B0B}">
      <dsp:nvSpPr>
        <dsp:cNvPr id="0" name=""/>
        <dsp:cNvSpPr/>
      </dsp:nvSpPr>
      <dsp:spPr>
        <a:xfrm>
          <a:off x="336950" y="2351991"/>
          <a:ext cx="4717302" cy="20664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8303" tIns="0" rIns="178303" bIns="0" numCol="1" spcCol="1270" anchor="ctr" anchorCtr="0">
          <a:noAutofit/>
        </a:bodyPr>
        <a:lstStyle/>
        <a:p>
          <a:pPr lvl="0" algn="l" defTabSz="533400">
            <a:lnSpc>
              <a:spcPct val="90000"/>
            </a:lnSpc>
            <a:spcBef>
              <a:spcPct val="0"/>
            </a:spcBef>
            <a:spcAft>
              <a:spcPct val="35000"/>
            </a:spcAft>
          </a:pPr>
          <a:r>
            <a:rPr lang="en-US" sz="1200" b="0" kern="1200" dirty="0"/>
            <a:t>Livelihood Dynamics</a:t>
          </a:r>
        </a:p>
      </dsp:txBody>
      <dsp:txXfrm>
        <a:off x="347037" y="2362078"/>
        <a:ext cx="4697128" cy="186466"/>
      </dsp:txXfrm>
    </dsp:sp>
    <dsp:sp modelId="{2D680B28-A028-412D-8F94-CD208BA59893}">
      <dsp:nvSpPr>
        <dsp:cNvPr id="0" name=""/>
        <dsp:cNvSpPr/>
      </dsp:nvSpPr>
      <dsp:spPr>
        <a:xfrm>
          <a:off x="0" y="3588681"/>
          <a:ext cx="6739003" cy="99225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23022" tIns="145796" rIns="523022" bIns="85344" numCol="1" spcCol="1270" anchor="t" anchorCtr="0">
          <a:noAutofit/>
        </a:bodyPr>
        <a:lstStyle/>
        <a:p>
          <a:pPr marL="114300" lvl="1" indent="-114300" algn="l" defTabSz="533400">
            <a:lnSpc>
              <a:spcPct val="90000"/>
            </a:lnSpc>
            <a:spcBef>
              <a:spcPct val="0"/>
            </a:spcBef>
            <a:spcAft>
              <a:spcPct val="15000"/>
            </a:spcAft>
            <a:buChar char="••"/>
          </a:pPr>
          <a:r>
            <a:rPr lang="en-US" sz="1200" b="0" kern="1200" dirty="0"/>
            <a:t>Mechanisms of control, rules of access, decision-making processes</a:t>
          </a:r>
        </a:p>
        <a:p>
          <a:pPr marL="114300" lvl="1" indent="-114300" algn="l" defTabSz="533400">
            <a:lnSpc>
              <a:spcPct val="90000"/>
            </a:lnSpc>
            <a:spcBef>
              <a:spcPct val="0"/>
            </a:spcBef>
            <a:spcAft>
              <a:spcPct val="15000"/>
            </a:spcAft>
            <a:buChar char="••"/>
          </a:pPr>
          <a:r>
            <a:rPr lang="en-US" sz="1200" b="0" kern="1200" dirty="0"/>
            <a:t>Tied to philosophies, norms, relationships, and knowledge systems</a:t>
          </a:r>
        </a:p>
        <a:p>
          <a:pPr marL="114300" lvl="1" indent="-114300" algn="l" defTabSz="533400">
            <a:lnSpc>
              <a:spcPct val="90000"/>
            </a:lnSpc>
            <a:spcBef>
              <a:spcPct val="0"/>
            </a:spcBef>
            <a:spcAft>
              <a:spcPct val="15000"/>
            </a:spcAft>
            <a:buChar char="••"/>
          </a:pPr>
          <a:r>
            <a:rPr lang="en-US" sz="1200" b="0" kern="1200" dirty="0"/>
            <a:t>Varied </a:t>
          </a:r>
          <a:r>
            <a:rPr lang="en-US" sz="1200" b="0" kern="1200" dirty="0" smtClean="0"/>
            <a:t>dynamics </a:t>
          </a:r>
          <a:r>
            <a:rPr lang="en-US" sz="1200" b="0" kern="1200" dirty="0"/>
            <a:t>across spatial </a:t>
          </a:r>
          <a:r>
            <a:rPr lang="en-US" sz="1200" b="0" kern="1200" dirty="0" smtClean="0"/>
            <a:t>and </a:t>
          </a:r>
          <a:r>
            <a:rPr lang="en-US" sz="1200" b="0" kern="1200" dirty="0"/>
            <a:t>organizational scales</a:t>
          </a:r>
        </a:p>
        <a:p>
          <a:pPr marL="114300" lvl="1" indent="-114300" algn="l" defTabSz="533400">
            <a:lnSpc>
              <a:spcPct val="90000"/>
            </a:lnSpc>
            <a:spcBef>
              <a:spcPct val="0"/>
            </a:spcBef>
            <a:spcAft>
              <a:spcPct val="15000"/>
            </a:spcAft>
            <a:buChar char="••"/>
          </a:pPr>
          <a:r>
            <a:rPr lang="en-US" sz="1200" b="0" kern="1200" dirty="0"/>
            <a:t>Entangled with political issues </a:t>
          </a:r>
          <a:r>
            <a:rPr lang="en-US" sz="1200" b="0" kern="1200" dirty="0" smtClean="0"/>
            <a:t>and </a:t>
          </a:r>
          <a:r>
            <a:rPr lang="en-US" sz="1200" b="0" kern="1200" dirty="0"/>
            <a:t>inequalities</a:t>
          </a:r>
        </a:p>
      </dsp:txBody>
      <dsp:txXfrm>
        <a:off x="0" y="3588681"/>
        <a:ext cx="6739003" cy="992250"/>
      </dsp:txXfrm>
    </dsp:sp>
    <dsp:sp modelId="{C27BAF90-F14B-47F5-AB7B-77CA554933DE}">
      <dsp:nvSpPr>
        <dsp:cNvPr id="0" name=""/>
        <dsp:cNvSpPr/>
      </dsp:nvSpPr>
      <dsp:spPr>
        <a:xfrm>
          <a:off x="336950" y="3485361"/>
          <a:ext cx="4717302" cy="20664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8303" tIns="0" rIns="178303" bIns="0" numCol="1" spcCol="1270" anchor="ctr" anchorCtr="0">
          <a:noAutofit/>
        </a:bodyPr>
        <a:lstStyle/>
        <a:p>
          <a:pPr lvl="0" algn="l" defTabSz="533400">
            <a:lnSpc>
              <a:spcPct val="90000"/>
            </a:lnSpc>
            <a:spcBef>
              <a:spcPct val="0"/>
            </a:spcBef>
            <a:spcAft>
              <a:spcPct val="35000"/>
            </a:spcAft>
          </a:pPr>
          <a:r>
            <a:rPr lang="en-US" sz="1200" b="0" kern="1200" dirty="0"/>
            <a:t>Governance &amp; Access</a:t>
          </a:r>
        </a:p>
      </dsp:txBody>
      <dsp:txXfrm>
        <a:off x="347037" y="3495448"/>
        <a:ext cx="4697128" cy="186466"/>
      </dsp:txXfrm>
    </dsp:sp>
    <dsp:sp modelId="{D4296108-7B6F-42A0-A65B-BE4A921DD0A3}">
      <dsp:nvSpPr>
        <dsp:cNvPr id="0" name=""/>
        <dsp:cNvSpPr/>
      </dsp:nvSpPr>
      <dsp:spPr>
        <a:xfrm>
          <a:off x="0" y="4722051"/>
          <a:ext cx="6739003" cy="99225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23022" tIns="145796" rIns="523022" bIns="85344" numCol="1" spcCol="1270" anchor="t" anchorCtr="0">
          <a:noAutofit/>
        </a:bodyPr>
        <a:lstStyle/>
        <a:p>
          <a:pPr marL="114300" lvl="1" indent="-114300" algn="l" defTabSz="533400">
            <a:lnSpc>
              <a:spcPct val="90000"/>
            </a:lnSpc>
            <a:spcBef>
              <a:spcPct val="0"/>
            </a:spcBef>
            <a:spcAft>
              <a:spcPct val="15000"/>
            </a:spcAft>
            <a:buChar char="••"/>
          </a:pPr>
          <a:r>
            <a:rPr lang="en-US" sz="1200" b="0" kern="1200" dirty="0"/>
            <a:t>Varied food web effects on sociocultural phenomena</a:t>
          </a:r>
        </a:p>
        <a:p>
          <a:pPr marL="114300" lvl="1" indent="-114300" algn="l" defTabSz="533400">
            <a:lnSpc>
              <a:spcPct val="90000"/>
            </a:lnSpc>
            <a:spcBef>
              <a:spcPct val="0"/>
            </a:spcBef>
            <a:spcAft>
              <a:spcPct val="15000"/>
            </a:spcAft>
            <a:buChar char="••"/>
          </a:pPr>
          <a:r>
            <a:rPr lang="en-US" sz="1200" b="0" kern="1200" dirty="0"/>
            <a:t>Cultural </a:t>
          </a:r>
          <a:r>
            <a:rPr lang="en-US" sz="1200" b="0" kern="1200" dirty="0" smtClean="0"/>
            <a:t>keystone </a:t>
          </a:r>
          <a:r>
            <a:rPr lang="en-US" sz="1200" b="0" kern="1200" dirty="0"/>
            <a:t>species play </a:t>
          </a:r>
          <a:r>
            <a:rPr lang="en-US" sz="1200" b="0" kern="1200" dirty="0" smtClean="0"/>
            <a:t>fundamental </a:t>
          </a:r>
          <a:r>
            <a:rPr lang="en-US" sz="1200" b="0" kern="1200" dirty="0"/>
            <a:t>roles in social systems and cultural identity</a:t>
          </a:r>
        </a:p>
        <a:p>
          <a:pPr marL="114300" lvl="1" indent="-114300" algn="l" defTabSz="533400">
            <a:lnSpc>
              <a:spcPct val="90000"/>
            </a:lnSpc>
            <a:spcBef>
              <a:spcPct val="0"/>
            </a:spcBef>
            <a:spcAft>
              <a:spcPct val="15000"/>
            </a:spcAft>
            <a:buChar char="••"/>
          </a:pPr>
          <a:r>
            <a:rPr lang="en-US" sz="1200" b="0" kern="1200" dirty="0" smtClean="0"/>
            <a:t>Cultural-based </a:t>
          </a:r>
          <a:r>
            <a:rPr lang="en-US" sz="1200" b="0" kern="1200" dirty="0"/>
            <a:t>restoration and management creates 'bio-cultural landscapes'</a:t>
          </a:r>
        </a:p>
        <a:p>
          <a:pPr marL="114300" lvl="1" indent="-114300" algn="l" defTabSz="533400">
            <a:lnSpc>
              <a:spcPct val="90000"/>
            </a:lnSpc>
            <a:spcBef>
              <a:spcPct val="0"/>
            </a:spcBef>
            <a:spcAft>
              <a:spcPct val="15000"/>
            </a:spcAft>
            <a:buChar char="••"/>
          </a:pPr>
          <a:r>
            <a:rPr lang="en-US" sz="1200" b="0" kern="1200" dirty="0"/>
            <a:t>Changing </a:t>
          </a:r>
          <a:r>
            <a:rPr lang="en-US" sz="1200" b="0" kern="1200" dirty="0" smtClean="0"/>
            <a:t>environments </a:t>
          </a:r>
          <a:r>
            <a:rPr lang="en-US" sz="1200" b="0" kern="1200" dirty="0"/>
            <a:t>impact </a:t>
          </a:r>
          <a:r>
            <a:rPr lang="en-US" sz="1200" b="0" kern="1200" dirty="0" smtClean="0"/>
            <a:t>cultural </a:t>
          </a:r>
          <a:r>
            <a:rPr lang="en-US" sz="1200" b="0" kern="1200" dirty="0"/>
            <a:t>connections to ecosystems and cultural wellbeing</a:t>
          </a:r>
        </a:p>
      </dsp:txBody>
      <dsp:txXfrm>
        <a:off x="0" y="4722051"/>
        <a:ext cx="6739003" cy="992250"/>
      </dsp:txXfrm>
    </dsp:sp>
    <dsp:sp modelId="{BBE76CFC-B839-42D7-90C3-17A5A5154F7D}">
      <dsp:nvSpPr>
        <dsp:cNvPr id="0" name=""/>
        <dsp:cNvSpPr/>
      </dsp:nvSpPr>
      <dsp:spPr>
        <a:xfrm>
          <a:off x="336950" y="4618731"/>
          <a:ext cx="4717302" cy="20664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8303" tIns="0" rIns="178303" bIns="0" numCol="1" spcCol="1270" anchor="ctr" anchorCtr="0">
          <a:noAutofit/>
        </a:bodyPr>
        <a:lstStyle/>
        <a:p>
          <a:pPr lvl="0" algn="l" defTabSz="533400">
            <a:lnSpc>
              <a:spcPct val="90000"/>
            </a:lnSpc>
            <a:spcBef>
              <a:spcPct val="0"/>
            </a:spcBef>
            <a:spcAft>
              <a:spcPct val="35000"/>
            </a:spcAft>
          </a:pPr>
          <a:r>
            <a:rPr lang="en-US" sz="1200" b="0" kern="1200" dirty="0"/>
            <a:t>Bio-cultural Interactions</a:t>
          </a:r>
        </a:p>
      </dsp:txBody>
      <dsp:txXfrm>
        <a:off x="347037" y="4628818"/>
        <a:ext cx="4697128" cy="18646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C75689-9F34-964E-B81C-25CB76B50E5D}" type="datetimeFigureOut">
              <a:rPr lang="en-US" smtClean="0"/>
              <a:t>9/23/2013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9BB438-C0F1-094E-ABBD-D7DD847AAA2B}" type="slidenum">
              <a:rPr lang="en-US" smtClean="0"/>
              <a:t>‹#›</a:t>
            </a:fld>
            <a:endParaRPr lang="en-US"/>
          </a:p>
        </p:txBody>
      </p:sp>
    </p:spTree>
    <p:extLst>
      <p:ext uri="{BB962C8B-B14F-4D97-AF65-F5344CB8AC3E}">
        <p14:creationId xmlns:p14="http://schemas.microsoft.com/office/powerpoint/2010/main" val="35863404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txBox="1">
            <a:spLocks noGrp="1" noChangeArrowheads="1"/>
          </p:cNvSpPr>
          <p:nvPr/>
        </p:nvSpPr>
        <p:spPr bwMode="auto">
          <a:xfrm>
            <a:off x="3911600" y="8690200"/>
            <a:ext cx="2933700" cy="453801"/>
          </a:xfrm>
          <a:prstGeom prst="rect">
            <a:avLst/>
          </a:prstGeom>
          <a:noFill/>
          <a:ln w="9525">
            <a:noFill/>
            <a:miter lim="800000"/>
            <a:headEnd/>
            <a:tailEnd/>
          </a:ln>
        </p:spPr>
        <p:txBody>
          <a:bodyPr lIns="90498" tIns="45249" rIns="90498" bIns="45249" anchor="b">
            <a:prstTxWarp prst="textNoShape">
              <a:avLst/>
            </a:prstTxWarp>
          </a:bodyPr>
          <a:lstStyle/>
          <a:p>
            <a:pPr algn="r"/>
            <a:fld id="{37E92858-D84C-B148-AFDC-199347847A36}" type="slidenum">
              <a:rPr lang="en-US" sz="1200">
                <a:solidFill>
                  <a:srgbClr val="000000"/>
                </a:solidFill>
              </a:rPr>
              <a:pPr algn="r"/>
              <a:t>4</a:t>
            </a:fld>
            <a:endParaRPr lang="en-US" sz="1200">
              <a:solidFill>
                <a:srgbClr val="000000"/>
              </a:solidFill>
            </a:endParaRPr>
          </a:p>
        </p:txBody>
      </p:sp>
      <p:sp>
        <p:nvSpPr>
          <p:cNvPr id="65539" name="Rectangle 2"/>
          <p:cNvSpPr>
            <a:spLocks noGrp="1" noRot="1" noChangeAspect="1" noChangeArrowheads="1"/>
          </p:cNvSpPr>
          <p:nvPr>
            <p:ph type="sldImg"/>
          </p:nvPr>
        </p:nvSpPr>
        <p:spPr>
          <a:solidFill>
            <a:srgbClr val="FFFFFF"/>
          </a:solidFill>
          <a:ln/>
        </p:spPr>
      </p:sp>
      <p:sp>
        <p:nvSpPr>
          <p:cNvPr id="65540" name="Rectangle 3"/>
          <p:cNvSpPr>
            <a:spLocks noGrp="1" noChangeArrowheads="1"/>
          </p:cNvSpPr>
          <p:nvPr>
            <p:ph type="body" idx="1"/>
          </p:nvPr>
        </p:nvSpPr>
        <p:spPr>
          <a:solidFill>
            <a:srgbClr val="FFFFFF"/>
          </a:solidFill>
          <a:ln>
            <a:solidFill>
              <a:srgbClr val="000000"/>
            </a:solidFill>
          </a:ln>
        </p:spPr>
        <p:txBody>
          <a:bodyPr/>
          <a:lstStyle/>
          <a:p>
            <a:r>
              <a:rPr lang="en-US" sz="1100" smtClean="0">
                <a:latin typeface="Arial" charset="0"/>
                <a:ea typeface="ＭＳ Ｐゴシック" charset="-128"/>
                <a:cs typeface="ＭＳ Ｐゴシック" charset="-128"/>
              </a:rPr>
              <a:t>When environmental disasters such as the EXXON Valdez, Persian Gulf War and North Cape oil spills and Hurricane Katrina occurred, a major concern was how these events affected seafood quality and safety. </a:t>
            </a:r>
          </a:p>
          <a:p>
            <a:endParaRPr lang="en-US" sz="1100" smtClean="0">
              <a:latin typeface="Arial" charset="0"/>
              <a:ea typeface="ＭＳ Ｐゴシック" charset="-128"/>
              <a:cs typeface="ＭＳ Ｐゴシック" charset="-128"/>
            </a:endParaRPr>
          </a:p>
          <a:p>
            <a:r>
              <a:rPr lang="en-US" sz="1100" smtClean="0">
                <a:latin typeface="Arial" charset="0"/>
                <a:ea typeface="ＭＳ Ｐゴシック" charset="-128"/>
                <a:cs typeface="ＭＳ Ｐゴシック" charset="-128"/>
              </a:rPr>
              <a:t>Because the NWFSC had conducted for many years research on the availability, uptake and disposition of oil-related compounds, we were able to use this knowledge in addressing the seafood concerns as a result of these disasters.</a:t>
            </a:r>
          </a:p>
          <a:p>
            <a:r>
              <a:rPr lang="en-US" sz="1100" smtClean="0">
                <a:latin typeface="Arial" charset="0"/>
                <a:ea typeface="ＭＳ Ｐゴシック" charset="-128"/>
                <a:cs typeface="ＭＳ Ｐゴシック" charset="-128"/>
              </a:rPr>
              <a:t>– developed and used a number of analytical methods, including onboard bile analyses––screening methods for sediments and tissues</a:t>
            </a:r>
          </a:p>
          <a:p>
            <a:r>
              <a:rPr lang="en-US" sz="1100" smtClean="0">
                <a:latin typeface="Arial" charset="0"/>
                <a:ea typeface="ＭＳ Ｐゴシック" charset="-128"/>
                <a:cs typeface="ＭＳ Ｐゴシック" charset="-128"/>
              </a:rPr>
              <a:t>– “gold standard” GC/MS</a:t>
            </a:r>
          </a:p>
          <a:p>
            <a:endParaRPr lang="en-US" sz="1100" smtClean="0">
              <a:latin typeface="Arial" charset="0"/>
              <a:ea typeface="ＭＳ Ｐゴシック" charset="-128"/>
              <a:cs typeface="ＭＳ Ｐゴシック" charset="-128"/>
            </a:endParaRPr>
          </a:p>
          <a:p>
            <a:endParaRPr lang="en-US" sz="1100" smtClean="0">
              <a:latin typeface="Arial" charset="0"/>
              <a:ea typeface="ＭＳ Ｐゴシック" charset="-128"/>
              <a:cs typeface="ＭＳ Ｐゴシック" charset="-128"/>
            </a:endParaRPr>
          </a:p>
          <a:p>
            <a:pPr eaLnBrk="1" hangingPunct="1"/>
            <a:endParaRPr lang="en-US" sz="1100" smtClean="0">
              <a:latin typeface="Arial" charset="0"/>
              <a:ea typeface="ＭＳ Ｐゴシック" charset="-128"/>
              <a:cs typeface="ＭＳ Ｐゴシック" charset="-128"/>
            </a:endParaRPr>
          </a:p>
        </p:txBody>
      </p:sp>
      <p:sp>
        <p:nvSpPr>
          <p:cNvPr id="65541" name="Slide Number Placeholder 1"/>
          <p:cNvSpPr>
            <a:spLocks noGrp="1"/>
          </p:cNvSpPr>
          <p:nvPr>
            <p:ph type="sldNum" sz="quarter" idx="5"/>
          </p:nvPr>
        </p:nvSpPr>
        <p:spPr>
          <a:noFill/>
        </p:spPr>
        <p:txBody>
          <a:bodyPr/>
          <a:lstStyle/>
          <a:p>
            <a:fld id="{14DB39E0-C56C-3745-B63E-6CE11704F4F8}" type="slidenum">
              <a:rPr lang="en-US" smtClean="0"/>
              <a:pPr/>
              <a:t>4</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p:cNvSpPr>
          <p:nvPr>
            <p:ph type="sldImg"/>
          </p:nvPr>
        </p:nvSpPr>
        <p:spPr>
          <a:ln/>
        </p:spPr>
      </p:sp>
      <p:sp>
        <p:nvSpPr>
          <p:cNvPr id="75779" name="Notes Placeholder 2"/>
          <p:cNvSpPr>
            <a:spLocks noGrp="1"/>
          </p:cNvSpPr>
          <p:nvPr>
            <p:ph type="body" idx="1"/>
          </p:nvPr>
        </p:nvSpPr>
        <p:spPr>
          <a:noFill/>
          <a:ln/>
        </p:spPr>
        <p:txBody>
          <a:bodyPr/>
          <a:lstStyle/>
          <a:p>
            <a:endParaRPr lang="en-US">
              <a:latin typeface="Times New Roman" charset="0"/>
              <a:ea typeface="ＭＳ Ｐゴシック" charset="-128"/>
              <a:cs typeface="ＭＳ Ｐゴシック" charset="-128"/>
            </a:endParaRPr>
          </a:p>
        </p:txBody>
      </p:sp>
      <p:sp>
        <p:nvSpPr>
          <p:cNvPr id="75780" name="Slide Number Placeholder 3"/>
          <p:cNvSpPr>
            <a:spLocks noGrp="1"/>
          </p:cNvSpPr>
          <p:nvPr>
            <p:ph type="sldNum" sz="quarter" idx="5"/>
          </p:nvPr>
        </p:nvSpPr>
        <p:spPr>
          <a:noFill/>
        </p:spPr>
        <p:txBody>
          <a:bodyPr/>
          <a:lstStyle/>
          <a:p>
            <a:fld id="{84DE1F48-84D5-AF45-AFF8-A7D2749E9ECD}" type="slidenum">
              <a:rPr lang="en-US" smtClean="0">
                <a:solidFill>
                  <a:prstClr val="black"/>
                </a:solidFill>
              </a:rPr>
              <a:pPr/>
              <a:t>13</a:t>
            </a:fld>
            <a:endParaRPr lang="en-US" smtClean="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A57CF658-111D-B943-9586-B188DFC8A794}" type="slidenum">
              <a:rPr lang="en-US"/>
              <a:pPr/>
              <a:t>14</a:t>
            </a:fld>
            <a:endParaRPr lang="en-US"/>
          </a:p>
        </p:txBody>
      </p:sp>
      <p:sp>
        <p:nvSpPr>
          <p:cNvPr id="96259" name="Rectangle 2"/>
          <p:cNvSpPr>
            <a:spLocks noGrp="1" noRot="1" noChangeAspect="1" noChangeArrowheads="1" noTextEdit="1"/>
          </p:cNvSpPr>
          <p:nvPr>
            <p:ph type="sldImg"/>
          </p:nvPr>
        </p:nvSpPr>
        <p:spPr>
          <a:xfrm>
            <a:off x="1158875" y="182563"/>
            <a:ext cx="4503738" cy="3378200"/>
          </a:xfrm>
          <a:solidFill>
            <a:srgbClr val="FFFFFF"/>
          </a:solidFill>
          <a:ln/>
        </p:spPr>
      </p:sp>
      <p:sp>
        <p:nvSpPr>
          <p:cNvPr id="96260" name="Rectangle 3"/>
          <p:cNvSpPr>
            <a:spLocks noGrp="1" noChangeArrowheads="1"/>
          </p:cNvSpPr>
          <p:nvPr>
            <p:ph type="body" idx="1"/>
          </p:nvPr>
        </p:nvSpPr>
        <p:spPr>
          <a:xfrm>
            <a:off x="288926" y="3990914"/>
            <a:ext cx="6238875" cy="4572790"/>
          </a:xfrm>
          <a:solidFill>
            <a:srgbClr val="FFFFFF"/>
          </a:solidFill>
          <a:ln>
            <a:solidFill>
              <a:srgbClr val="000000"/>
            </a:solidFill>
          </a:ln>
        </p:spPr>
        <p:txBody>
          <a:bodyPr lIns="89994" tIns="44998" rIns="89994" bIns="44998"/>
          <a:lstStyle/>
          <a:p>
            <a:r>
              <a:rPr lang="en-US" dirty="0" smtClean="0">
                <a:latin typeface="Times New Roman" charset="0"/>
                <a:ea typeface="ＭＳ Ｐゴシック" charset="-128"/>
                <a:cs typeface="ＭＳ Ｐゴシック" charset="-128"/>
              </a:rPr>
              <a:t>Low </a:t>
            </a:r>
            <a:r>
              <a:rPr lang="en-US" dirty="0">
                <a:latin typeface="Times New Roman" charset="0"/>
                <a:ea typeface="ＭＳ Ｐゴシック" charset="-128"/>
                <a:cs typeface="ＭＳ Ｐゴシック" charset="-128"/>
              </a:rPr>
              <a:t>MW compounds are ‘less’ toxic then the high MW </a:t>
            </a:r>
            <a:r>
              <a:rPr lang="en-US" dirty="0" err="1">
                <a:latin typeface="Times New Roman" charset="0"/>
                <a:ea typeface="ＭＳ Ｐゴシック" charset="-128"/>
                <a:cs typeface="ＭＳ Ｐゴシック" charset="-128"/>
              </a:rPr>
              <a:t>PAHs</a:t>
            </a:r>
            <a:r>
              <a:rPr lang="en-US" dirty="0">
                <a:latin typeface="Times New Roman" charset="0"/>
                <a:ea typeface="ＭＳ Ｐゴシック" charset="-128"/>
                <a:cs typeface="ＭＳ Ｐゴシック" charset="-128"/>
              </a:rPr>
              <a:t>—at least that is what is what the science currently says.  </a:t>
            </a:r>
          </a:p>
          <a:p>
            <a:endParaRPr lang="en-US" dirty="0">
              <a:latin typeface="Times New Roman" charset="0"/>
              <a:ea typeface="ＭＳ Ｐゴシック" charset="-128"/>
              <a:cs typeface="ＭＳ Ｐゴシック" charset="-128"/>
            </a:endParaRPr>
          </a:p>
          <a:p>
            <a:r>
              <a:rPr lang="en-US" dirty="0">
                <a:latin typeface="Times New Roman" charset="0"/>
                <a:ea typeface="ＭＳ Ｐゴシック" charset="-128"/>
                <a:cs typeface="ＭＳ Ｐゴシック" charset="-128"/>
              </a:rPr>
              <a:t>But that could change.</a:t>
            </a:r>
          </a:p>
          <a:p>
            <a:endParaRPr lang="en-US" dirty="0">
              <a:latin typeface="Times New Roman" charset="0"/>
              <a:ea typeface="ＭＳ Ｐゴシック" charset="-128"/>
              <a:cs typeface="ＭＳ Ｐゴシック" charset="-128"/>
            </a:endParaRPr>
          </a:p>
          <a:p>
            <a:r>
              <a:rPr lang="en-US" dirty="0">
                <a:latin typeface="Times New Roman" charset="0"/>
                <a:ea typeface="ＭＳ Ｐゴシック" charset="-128"/>
                <a:cs typeface="ＭＳ Ｐゴシック" charset="-128"/>
              </a:rPr>
              <a:t>Research here by John I and Nat S. have shown that loss of heart function is the primary effect of exposure to low molecular weight hydrocarbons found in petroleum, and the malformations are secondary</a:t>
            </a:r>
            <a:r>
              <a:rPr lang="en-US" dirty="0" smtClean="0">
                <a:latin typeface="Times New Roman" charset="0"/>
                <a:ea typeface="ＭＳ Ｐゴシック" charset="-128"/>
                <a:cs typeface="ＭＳ Ｐゴシック" charset="-128"/>
              </a:rPr>
              <a:t>.</a:t>
            </a:r>
          </a:p>
          <a:p>
            <a:endParaRPr lang="en-US" dirty="0" smtClean="0">
              <a:latin typeface="Times New Roman" charset="0"/>
              <a:ea typeface="ＭＳ Ｐゴシック" charset="-128"/>
              <a:cs typeface="ＭＳ Ｐゴシック" charset="-128"/>
            </a:endParaRPr>
          </a:p>
          <a:p>
            <a:r>
              <a:rPr lang="en-US" dirty="0" smtClean="0">
                <a:solidFill>
                  <a:srgbClr val="000000"/>
                </a:solidFill>
                <a:latin typeface="Arial" charset="0"/>
                <a:ea typeface="ＭＳ Ｐゴシック" charset="-128"/>
                <a:cs typeface="ＭＳ Ｐゴシック" charset="-128"/>
              </a:rPr>
              <a:t>Center researchers used innovative techniques and state of the art DNA tools in the </a:t>
            </a:r>
            <a:r>
              <a:rPr lang="en-US" dirty="0" err="1" smtClean="0">
                <a:solidFill>
                  <a:srgbClr val="000000"/>
                </a:solidFill>
                <a:latin typeface="Arial" charset="0"/>
                <a:ea typeface="ＭＳ Ｐゴシック" charset="-128"/>
                <a:cs typeface="ＭＳ Ｐゴシック" charset="-128"/>
              </a:rPr>
              <a:t>zebrafish</a:t>
            </a:r>
            <a:r>
              <a:rPr lang="en-US" dirty="0" smtClean="0">
                <a:solidFill>
                  <a:srgbClr val="000000"/>
                </a:solidFill>
                <a:latin typeface="Arial" charset="0"/>
                <a:ea typeface="ＭＳ Ｐゴシック" charset="-128"/>
                <a:cs typeface="ＭＳ Ｐゴシック" charset="-128"/>
              </a:rPr>
              <a:t> model to demonstrate for the first time that the heart was the major target for </a:t>
            </a:r>
            <a:r>
              <a:rPr lang="en-US" dirty="0" err="1" smtClean="0">
                <a:solidFill>
                  <a:srgbClr val="000000"/>
                </a:solidFill>
                <a:latin typeface="Arial" charset="0"/>
                <a:ea typeface="ＭＳ Ｐゴシック" charset="-128"/>
                <a:cs typeface="ＭＳ Ｐゴシック" charset="-128"/>
              </a:rPr>
              <a:t>PAHs</a:t>
            </a:r>
            <a:r>
              <a:rPr lang="en-US" dirty="0" smtClean="0">
                <a:solidFill>
                  <a:srgbClr val="000000"/>
                </a:solidFill>
                <a:latin typeface="Arial" charset="0"/>
                <a:ea typeface="ＭＳ Ｐゴシック" charset="-128"/>
                <a:cs typeface="ＭＳ Ｐゴシック" charset="-128"/>
              </a:rPr>
              <a:t>, disrupting how the heart beats and leading to serious effects. The </a:t>
            </a:r>
            <a:r>
              <a:rPr lang="en-US" dirty="0" err="1" smtClean="0">
                <a:solidFill>
                  <a:srgbClr val="000000"/>
                </a:solidFill>
                <a:latin typeface="Arial" charset="0"/>
                <a:ea typeface="ＭＳ Ｐゴシック" charset="-128"/>
                <a:cs typeface="ＭＳ Ｐゴシック" charset="-128"/>
              </a:rPr>
              <a:t>tricyclic</a:t>
            </a:r>
            <a:r>
              <a:rPr lang="en-US" dirty="0" smtClean="0">
                <a:solidFill>
                  <a:srgbClr val="000000"/>
                </a:solidFill>
                <a:latin typeface="Arial" charset="0"/>
                <a:ea typeface="ＭＳ Ｐゴシック" charset="-128"/>
                <a:cs typeface="ＭＳ Ｐゴシック" charset="-128"/>
              </a:rPr>
              <a:t> </a:t>
            </a:r>
            <a:r>
              <a:rPr lang="en-US" dirty="0" err="1" smtClean="0">
                <a:solidFill>
                  <a:srgbClr val="000000"/>
                </a:solidFill>
                <a:latin typeface="Arial" charset="0"/>
                <a:ea typeface="ＭＳ Ｐゴシック" charset="-128"/>
                <a:cs typeface="ＭＳ Ｐゴシック" charset="-128"/>
              </a:rPr>
              <a:t>PAHs</a:t>
            </a:r>
            <a:r>
              <a:rPr lang="en-US" dirty="0" smtClean="0">
                <a:solidFill>
                  <a:srgbClr val="000000"/>
                </a:solidFill>
                <a:latin typeface="Arial" charset="0"/>
                <a:ea typeface="ＭＳ Ｐゴシック" charset="-128"/>
                <a:cs typeface="ＭＳ Ｐゴシック" charset="-128"/>
              </a:rPr>
              <a:t>, which were thought to be relatively non-toxic to humans can have very serious effects, and since there are similarities between the </a:t>
            </a:r>
            <a:r>
              <a:rPr lang="en-US" dirty="0" err="1" smtClean="0">
                <a:solidFill>
                  <a:srgbClr val="000000"/>
                </a:solidFill>
                <a:latin typeface="Arial" charset="0"/>
                <a:ea typeface="ＭＳ Ｐゴシック" charset="-128"/>
                <a:cs typeface="ＭＳ Ｐゴシック" charset="-128"/>
              </a:rPr>
              <a:t>zebrafish</a:t>
            </a:r>
            <a:r>
              <a:rPr lang="en-US" dirty="0" smtClean="0">
                <a:solidFill>
                  <a:srgbClr val="000000"/>
                </a:solidFill>
                <a:latin typeface="Arial" charset="0"/>
                <a:ea typeface="ＭＳ Ｐゴシック" charset="-128"/>
                <a:cs typeface="ＭＳ Ｐゴシック" charset="-128"/>
              </a:rPr>
              <a:t> heart and human hearts, </a:t>
            </a:r>
            <a:r>
              <a:rPr lang="en-US" dirty="0" err="1" smtClean="0">
                <a:solidFill>
                  <a:srgbClr val="000000"/>
                </a:solidFill>
                <a:latin typeface="Arial" charset="0"/>
                <a:ea typeface="ＭＳ Ｐゴシック" charset="-128"/>
                <a:cs typeface="ＭＳ Ｐゴシック" charset="-128"/>
              </a:rPr>
              <a:t>PAHs</a:t>
            </a:r>
            <a:r>
              <a:rPr lang="en-US" dirty="0" smtClean="0">
                <a:solidFill>
                  <a:srgbClr val="000000"/>
                </a:solidFill>
                <a:latin typeface="Arial" charset="0"/>
                <a:ea typeface="ＭＳ Ｐゴシック" charset="-128"/>
                <a:cs typeface="ＭＳ Ｐゴシック" charset="-128"/>
              </a:rPr>
              <a:t> could contribute to the increased heart disease-related mortality. The good news is that seafood contaminated with these </a:t>
            </a:r>
            <a:r>
              <a:rPr lang="en-US" dirty="0" err="1" smtClean="0">
                <a:solidFill>
                  <a:srgbClr val="000000"/>
                </a:solidFill>
                <a:latin typeface="Arial" charset="0"/>
                <a:ea typeface="ＭＳ Ｐゴシック" charset="-128"/>
                <a:cs typeface="ＭＳ Ｐゴシック" charset="-128"/>
              </a:rPr>
              <a:t>PAHs</a:t>
            </a:r>
            <a:r>
              <a:rPr lang="en-US" dirty="0" smtClean="0">
                <a:solidFill>
                  <a:srgbClr val="000000"/>
                </a:solidFill>
                <a:latin typeface="Arial" charset="0"/>
                <a:ea typeface="ＭＳ Ｐゴシック" charset="-128"/>
                <a:cs typeface="ＭＳ Ｐゴシック" charset="-128"/>
              </a:rPr>
              <a:t> is not a major risk because with ingestion the </a:t>
            </a:r>
            <a:r>
              <a:rPr lang="en-US" dirty="0" err="1" smtClean="0">
                <a:solidFill>
                  <a:srgbClr val="000000"/>
                </a:solidFill>
                <a:latin typeface="Arial" charset="0"/>
                <a:ea typeface="ＭＳ Ｐゴシック" charset="-128"/>
                <a:cs typeface="ＭＳ Ｐゴシック" charset="-128"/>
              </a:rPr>
              <a:t>PAHs</a:t>
            </a:r>
            <a:r>
              <a:rPr lang="en-US" dirty="0" smtClean="0">
                <a:solidFill>
                  <a:srgbClr val="000000"/>
                </a:solidFill>
                <a:latin typeface="Arial" charset="0"/>
                <a:ea typeface="ＭＳ Ｐゴシック" charset="-128"/>
                <a:cs typeface="ＭＳ Ｐゴシック" charset="-128"/>
              </a:rPr>
              <a:t> are metabolized and detoxified before they can reach the heart. The health concern is from inhalation because the </a:t>
            </a:r>
            <a:r>
              <a:rPr lang="en-US" dirty="0" err="1" smtClean="0">
                <a:solidFill>
                  <a:srgbClr val="000000"/>
                </a:solidFill>
                <a:latin typeface="Arial" charset="0"/>
                <a:ea typeface="ＭＳ Ｐゴシック" charset="-128"/>
                <a:cs typeface="ＭＳ Ｐゴシック" charset="-128"/>
              </a:rPr>
              <a:t>PAHs</a:t>
            </a:r>
            <a:r>
              <a:rPr lang="en-US" dirty="0" smtClean="0">
                <a:solidFill>
                  <a:srgbClr val="000000"/>
                </a:solidFill>
                <a:latin typeface="Arial" charset="0"/>
                <a:ea typeface="ＭＳ Ｐゴシック" charset="-128"/>
                <a:cs typeface="ＭＳ Ｐゴシック" charset="-128"/>
              </a:rPr>
              <a:t> can reach the heart before complete metabolism occurs.  Combining the use of both fish as sentinel species with powerful biomedical tools we now know that oil spills can have more serious effects on species we use for food and give us the ability to better define the health effects that chemicals contaminating our oceans have on our own health.</a:t>
            </a:r>
            <a:endParaRPr lang="en-US" dirty="0" smtClean="0">
              <a:latin typeface="Times New Roman" charset="0"/>
              <a:ea typeface="ＭＳ Ｐゴシック" charset="-128"/>
              <a:cs typeface="ＭＳ Ｐゴシック" charset="-128"/>
            </a:endParaRPr>
          </a:p>
          <a:p>
            <a:endParaRPr lang="en-US" dirty="0">
              <a:latin typeface="Times New Roman" charset="0"/>
              <a:ea typeface="ＭＳ Ｐゴシック" charset="-128"/>
              <a:cs typeface="ＭＳ Ｐゴシック" charset="-128"/>
            </a:endParaRPr>
          </a:p>
          <a:p>
            <a:endParaRPr lang="en-US" dirty="0">
              <a:latin typeface="Times New Roman" charset="0"/>
              <a:ea typeface="ＭＳ Ｐゴシック" charset="-128"/>
              <a:cs typeface="ＭＳ Ｐゴシック" charset="-128"/>
            </a:endParaRPr>
          </a:p>
          <a:p>
            <a:endParaRPr lang="en-US" u="sng" dirty="0">
              <a:latin typeface="Times New Roman" charset="0"/>
              <a:ea typeface="ＭＳ Ｐゴシック" charset="-128"/>
              <a:cs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E7E05D2D-0DEA-014C-9971-EB73226505DA}" type="slidenum">
              <a:rPr lang="en-US"/>
              <a:pPr/>
              <a:t>15</a:t>
            </a:fld>
            <a:endParaRPr lang="en-US"/>
          </a:p>
        </p:txBody>
      </p:sp>
      <p:sp>
        <p:nvSpPr>
          <p:cNvPr id="25602" name="Rectangle 2"/>
          <p:cNvSpPr>
            <a:spLocks noGrp="1" noRot="1" noChangeAspect="1" noChangeArrowheads="1" noTextEdit="1"/>
          </p:cNvSpPr>
          <p:nvPr>
            <p:ph type="sldImg"/>
          </p:nvPr>
        </p:nvSpPr>
        <p:spPr>
          <a:ln/>
        </p:spPr>
      </p:sp>
      <p:sp>
        <p:nvSpPr>
          <p:cNvPr id="25603" name="Rectangle 3"/>
          <p:cNvSpPr>
            <a:spLocks noGrp="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Type and composition of spilled oil is important – i.e. bunker vs. crude oil</a:t>
            </a:r>
          </a:p>
          <a:p>
            <a:r>
              <a:rPr lang="en-US" dirty="0" smtClean="0"/>
              <a:t>Timing of spill is important (24 hour daylight in Arctic summer; also coincided</a:t>
            </a:r>
            <a:r>
              <a:rPr lang="en-US" baseline="0" dirty="0" smtClean="0"/>
              <a:t> </a:t>
            </a:r>
            <a:r>
              <a:rPr lang="en-US" dirty="0" smtClean="0"/>
              <a:t>with spawning seasons)</a:t>
            </a:r>
          </a:p>
          <a:p>
            <a:r>
              <a:rPr lang="en-US" dirty="0" smtClean="0"/>
              <a:t>Conducting initial studies on Pacific Cod eggs</a:t>
            </a:r>
          </a:p>
          <a:p>
            <a:endParaRPr lang="en-US" dirty="0"/>
          </a:p>
        </p:txBody>
      </p:sp>
      <p:sp>
        <p:nvSpPr>
          <p:cNvPr id="4" name="Slide Number Placeholder 3"/>
          <p:cNvSpPr>
            <a:spLocks noGrp="1"/>
          </p:cNvSpPr>
          <p:nvPr>
            <p:ph type="sldNum" sz="quarter" idx="10"/>
          </p:nvPr>
        </p:nvSpPr>
        <p:spPr/>
        <p:txBody>
          <a:bodyPr/>
          <a:lstStyle/>
          <a:p>
            <a:fld id="{CF9BB438-C0F1-094E-ABBD-D7DD847AAA2B}" type="slidenum">
              <a:rPr lang="en-US" smtClean="0"/>
              <a:t>19</a:t>
            </a:fld>
            <a:endParaRPr lang="en-US"/>
          </a:p>
        </p:txBody>
      </p:sp>
    </p:spTree>
    <p:extLst>
      <p:ext uri="{BB962C8B-B14F-4D97-AF65-F5344CB8AC3E}">
        <p14:creationId xmlns:p14="http://schemas.microsoft.com/office/powerpoint/2010/main" val="3535661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done</a:t>
            </a:r>
            <a:r>
              <a:rPr lang="en-US" baseline="0" dirty="0" smtClean="0"/>
              <a:t> a lot of work on the bottom row and habitats – shifting some attention to the contents of the top box</a:t>
            </a:r>
            <a:endParaRPr lang="en-US" dirty="0"/>
          </a:p>
        </p:txBody>
      </p:sp>
      <p:sp>
        <p:nvSpPr>
          <p:cNvPr id="4" name="Slide Number Placeholder 3"/>
          <p:cNvSpPr>
            <a:spLocks noGrp="1"/>
          </p:cNvSpPr>
          <p:nvPr>
            <p:ph type="sldNum" sz="quarter" idx="10"/>
          </p:nvPr>
        </p:nvSpPr>
        <p:spPr/>
        <p:txBody>
          <a:bodyPr/>
          <a:lstStyle/>
          <a:p>
            <a:fld id="{CF9BB438-C0F1-094E-ABBD-D7DD847AAA2B}" type="slidenum">
              <a:rPr lang="en-US" smtClean="0"/>
              <a:t>23</a:t>
            </a:fld>
            <a:endParaRPr lang="en-US"/>
          </a:p>
        </p:txBody>
      </p:sp>
    </p:spTree>
    <p:extLst>
      <p:ext uri="{BB962C8B-B14F-4D97-AF65-F5344CB8AC3E}">
        <p14:creationId xmlns:p14="http://schemas.microsoft.com/office/powerpoint/2010/main" val="4028534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baseline="0" dirty="0" smtClean="0"/>
          </a:p>
          <a:p>
            <a:r>
              <a:rPr lang="en-US" baseline="0" dirty="0" smtClean="0"/>
              <a:t>In the IEA program for the California Current, the marine waters of WA, OR and CA, and in other large marine ecosystems we have or are developing spatially explicit ecosystem models that incorporate the habitat, the spatial part, the species and key ecosystem processes and importantly human activities like fishing.</a:t>
            </a:r>
          </a:p>
          <a:p>
            <a:endParaRPr lang="en-US" baseline="0" dirty="0" smtClean="0"/>
          </a:p>
          <a:p>
            <a:r>
              <a:rPr lang="en-US" baseline="0" dirty="0" smtClean="0"/>
              <a:t>By doing so we had that potential to link the ecosystem model to economic models.  And we have done so for the CA Current.  What this does is put the illustration of tradeoffs in a currency that many can understand and will explicitly show the tradeoffs between management options.</a:t>
            </a:r>
          </a:p>
          <a:p>
            <a:endParaRPr lang="en-US" baseline="0" dirty="0" smtClean="0"/>
          </a:p>
          <a:p>
            <a:r>
              <a:rPr lang="en-US" baseline="0" dirty="0" smtClean="0"/>
              <a:t>The economic model we have used is the same one as used to determine the economic benefit of bringing the Super Bowl to a city.  In other words a well accepted model.</a:t>
            </a:r>
          </a:p>
          <a:p>
            <a:endParaRPr lang="en-US" baseline="0" dirty="0" smtClean="0"/>
          </a:p>
          <a:p>
            <a:r>
              <a:rPr lang="en-US" baseline="0" dirty="0" smtClean="0"/>
              <a:t>As part of our scoping with the PFMC we are developing a set of scenarios of management options by working with members of the ‘Council family’ that we will run thru the IEA process.  With the goal of refining and demonstrating the tools and then working with the Council to select the analytic approach that works best for their management process.  In the IEA Program we tailor the IEA to meet the management needs, rather then saying here is what we have I’m sure it will help you.  By working to develop the IEA to meet management needs we have the greatest chance of delivering the science that will meet the managers needs.  </a:t>
            </a:r>
          </a:p>
          <a:p>
            <a:endParaRPr lang="en-US" baseline="0" dirty="0" smtClean="0"/>
          </a:p>
          <a:p>
            <a:r>
              <a:rPr lang="en-US" baseline="0" dirty="0" smtClean="0"/>
              <a:t>In that regard, the PFMC has established an ecosystem plan development team and the resources from the IEA program are critical in assisting them achieve their policy goal.  And as I said we are not saying here is what we have take it or leave it but rather what do you need, and here is how best we can meet those needs.  This is a really important point --  we are delivering the science to best support the management need.</a:t>
            </a:r>
            <a:endParaRPr lang="en-US" dirty="0" smtClean="0"/>
          </a:p>
          <a:p>
            <a:endParaRPr lang="en-US" dirty="0"/>
          </a:p>
        </p:txBody>
      </p:sp>
      <p:sp>
        <p:nvSpPr>
          <p:cNvPr id="4" name="Slide Number Placeholder 3"/>
          <p:cNvSpPr>
            <a:spLocks noGrp="1"/>
          </p:cNvSpPr>
          <p:nvPr>
            <p:ph type="sldNum" sz="quarter" idx="10"/>
          </p:nvPr>
        </p:nvSpPr>
        <p:spPr/>
        <p:txBody>
          <a:bodyPr/>
          <a:lstStyle/>
          <a:p>
            <a:fld id="{E302F4B2-90B4-5F4F-8E28-9CE848530122}"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3326348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smtClean="0"/>
              <a:t>Problem</a:t>
            </a:r>
          </a:p>
          <a:p>
            <a:r>
              <a:rPr lang="en-US" sz="1200" b="1" dirty="0" smtClean="0"/>
              <a:t>Cultural dimensions remain poorly understood and inadequately addressed in Coastal Integrated Ecosystem Assessments </a:t>
            </a:r>
          </a:p>
          <a:p>
            <a:endParaRPr lang="en-US" sz="1200" b="1" dirty="0" smtClean="0"/>
          </a:p>
          <a:p>
            <a:pPr algn="l">
              <a:spcAft>
                <a:spcPts val="600"/>
              </a:spcAft>
            </a:pPr>
            <a:r>
              <a:rPr lang="en-US" sz="1200" b="0" i="1" dirty="0" smtClean="0">
                <a:solidFill>
                  <a:schemeClr val="tx2"/>
                </a:solidFill>
              </a:rPr>
              <a:t>Why</a:t>
            </a:r>
            <a:r>
              <a:rPr lang="en-US" sz="1200" b="0" i="1" baseline="0" dirty="0" smtClean="0">
                <a:solidFill>
                  <a:schemeClr val="tx2"/>
                </a:solidFill>
              </a:rPr>
              <a:t> does this matter</a:t>
            </a:r>
            <a:r>
              <a:rPr lang="en-US" sz="1200" b="0" i="1" dirty="0" smtClean="0">
                <a:solidFill>
                  <a:schemeClr val="tx2"/>
                </a:solidFill>
              </a:rPr>
              <a:t>?</a:t>
            </a:r>
          </a:p>
          <a:p>
            <a:pPr marL="342900" marR="0" indent="-342900" algn="l" defTabSz="457200" rtl="0" eaLnBrk="1" fontAlgn="auto" latinLnBrk="0" hangingPunct="1">
              <a:lnSpc>
                <a:spcPct val="100000"/>
              </a:lnSpc>
              <a:spcBef>
                <a:spcPts val="0"/>
              </a:spcBef>
              <a:spcAft>
                <a:spcPts val="600"/>
              </a:spcAft>
              <a:buClrTx/>
              <a:buSzTx/>
              <a:buFontTx/>
              <a:buChar char="-"/>
              <a:tabLst/>
              <a:defRPr/>
            </a:pPr>
            <a:r>
              <a:rPr lang="en-US" sz="1200" b="1" kern="1200" dirty="0" smtClean="0">
                <a:solidFill>
                  <a:schemeClr val="tx2"/>
                </a:solidFill>
                <a:latin typeface="+mn-lt"/>
                <a:ea typeface="+mn-ea"/>
                <a:cs typeface="+mn-cs"/>
              </a:rPr>
              <a:t>Supports the Identification and Assessment of Indicators of Cultural Dimensions in IEA and EBM,</a:t>
            </a:r>
            <a:r>
              <a:rPr lang="en-US" sz="1200" b="1" kern="1200" baseline="0" dirty="0" smtClean="0">
                <a:solidFill>
                  <a:schemeClr val="tx2"/>
                </a:solidFill>
                <a:latin typeface="+mn-lt"/>
                <a:ea typeface="+mn-ea"/>
                <a:cs typeface="+mn-cs"/>
              </a:rPr>
              <a:t> in general.</a:t>
            </a:r>
            <a:r>
              <a:rPr lang="en-US" baseline="0" dirty="0" smtClean="0"/>
              <a:t> Requires multiple disciplines, multiple objectives; analytically/methodological flexibility especially in data-poor contexts. </a:t>
            </a:r>
            <a:endParaRPr lang="en-US" sz="1200" b="1" kern="1200" dirty="0" smtClean="0">
              <a:solidFill>
                <a:schemeClr val="tx2"/>
              </a:solidFill>
              <a:latin typeface="+mn-lt"/>
              <a:ea typeface="+mn-ea"/>
              <a:cs typeface="+mn-cs"/>
            </a:endParaRPr>
          </a:p>
          <a:p>
            <a:pPr marL="342900" marR="0" indent="-342900" algn="l" defTabSz="457200" rtl="0" eaLnBrk="1" fontAlgn="auto" latinLnBrk="0" hangingPunct="1">
              <a:lnSpc>
                <a:spcPct val="100000"/>
              </a:lnSpc>
              <a:spcBef>
                <a:spcPts val="0"/>
              </a:spcBef>
              <a:spcAft>
                <a:spcPts val="600"/>
              </a:spcAft>
              <a:buClrTx/>
              <a:buSzTx/>
              <a:buFontTx/>
              <a:buChar char="-"/>
              <a:tabLst/>
              <a:defRPr/>
            </a:pPr>
            <a:r>
              <a:rPr lang="en-US" sz="1200" b="1" kern="1200" dirty="0" smtClean="0">
                <a:solidFill>
                  <a:schemeClr val="tx2"/>
                </a:solidFill>
                <a:latin typeface="+mn-lt"/>
                <a:ea typeface="+mn-ea"/>
                <a:cs typeface="+mn-cs"/>
              </a:rPr>
              <a:t>Better ecosystem science. </a:t>
            </a:r>
            <a:r>
              <a:rPr lang="en-US" dirty="0" smtClean="0"/>
              <a:t>Including</a:t>
            </a:r>
            <a:r>
              <a:rPr lang="en-US" baseline="0" dirty="0" smtClean="0"/>
              <a:t> sociocultural information improves e</a:t>
            </a:r>
            <a:r>
              <a:rPr lang="en-US" dirty="0" smtClean="0"/>
              <a:t>cosystem science (Berkes</a:t>
            </a:r>
            <a:r>
              <a:rPr lang="en-US" baseline="0" dirty="0" smtClean="0"/>
              <a:t> 2012). Social and ecological systems are fundamentally linked together, thus one without the other is inadequate. The resilience of both is tied to the other. </a:t>
            </a:r>
          </a:p>
          <a:p>
            <a:pPr marL="342900" marR="0" indent="-342900" algn="l" defTabSz="457200" rtl="0" eaLnBrk="1" fontAlgn="auto" latinLnBrk="0" hangingPunct="1">
              <a:lnSpc>
                <a:spcPct val="100000"/>
              </a:lnSpc>
              <a:spcBef>
                <a:spcPts val="0"/>
              </a:spcBef>
              <a:spcAft>
                <a:spcPts val="600"/>
              </a:spcAft>
              <a:buClrTx/>
              <a:buSzTx/>
              <a:buFontTx/>
              <a:buChar char="-"/>
              <a:tabLst/>
              <a:defRPr/>
            </a:pPr>
            <a:r>
              <a:rPr lang="en-US" sz="1200" b="1" kern="1200" dirty="0" smtClean="0">
                <a:solidFill>
                  <a:schemeClr val="tx2"/>
                </a:solidFill>
                <a:latin typeface="+mn-lt"/>
                <a:ea typeface="+mn-ea"/>
                <a:cs typeface="+mn-cs"/>
              </a:rPr>
              <a:t>Accounting</a:t>
            </a:r>
            <a:r>
              <a:rPr lang="en-US" sz="1200" b="1" kern="1200" baseline="0" dirty="0" smtClean="0">
                <a:solidFill>
                  <a:schemeClr val="tx2"/>
                </a:solidFill>
                <a:latin typeface="+mn-lt"/>
                <a:ea typeface="+mn-ea"/>
                <a:cs typeface="+mn-cs"/>
              </a:rPr>
              <a:t> for </a:t>
            </a:r>
            <a:r>
              <a:rPr lang="en-US" sz="1200" b="1" kern="1200" dirty="0" smtClean="0">
                <a:solidFill>
                  <a:schemeClr val="tx2"/>
                </a:solidFill>
                <a:latin typeface="+mn-lt"/>
                <a:ea typeface="+mn-ea"/>
                <a:cs typeface="+mn-cs"/>
              </a:rPr>
              <a:t>invisible impacts. </a:t>
            </a:r>
            <a:r>
              <a:rPr lang="en-US" baseline="0" dirty="0" smtClean="0"/>
              <a:t>Cultural info and methods help reveal “invisible losses” or undercounted losses/impacts (Turner etal 2008). These types of losses can be profound, including: negative impacts to quality of life, alienation, loss of identity (leading to addiction, violence, suicide), loss of self-determination, emotional/psycho-social impacts. Loss of opportunity to strengthen social ties, and transfer intergenerational knowledge; loss of access; inability to practice indigenous management; health impacts, changes in env quality and contamination. DIRECT, INDIRECT, CUMMULATIVE, INDIVIDUAL, COLLECTIVE.</a:t>
            </a:r>
            <a:endParaRPr lang="en-US" sz="1200" b="1" kern="1200" dirty="0" smtClean="0">
              <a:solidFill>
                <a:schemeClr val="tx2"/>
              </a:solidFill>
              <a:latin typeface="+mn-lt"/>
              <a:ea typeface="+mn-ea"/>
              <a:cs typeface="+mn-cs"/>
            </a:endParaRPr>
          </a:p>
          <a:p>
            <a:pPr marL="342900" marR="0" indent="-342900" algn="l" defTabSz="457200" rtl="0" eaLnBrk="1" fontAlgn="auto" latinLnBrk="0" hangingPunct="1">
              <a:lnSpc>
                <a:spcPct val="100000"/>
              </a:lnSpc>
              <a:spcBef>
                <a:spcPts val="0"/>
              </a:spcBef>
              <a:spcAft>
                <a:spcPts val="600"/>
              </a:spcAft>
              <a:buClrTx/>
              <a:buSzTx/>
              <a:buFontTx/>
              <a:buChar char="-"/>
              <a:tabLst/>
              <a:defRPr/>
            </a:pPr>
            <a:r>
              <a:rPr lang="en-US" sz="1200" b="1" kern="1200" dirty="0" smtClean="0">
                <a:solidFill>
                  <a:schemeClr val="tx2"/>
                </a:solidFill>
                <a:latin typeface="+mn-lt"/>
                <a:ea typeface="+mn-ea"/>
                <a:cs typeface="+mn-cs"/>
              </a:rPr>
              <a:t>Enabling</a:t>
            </a:r>
            <a:r>
              <a:rPr lang="en-US" sz="1200" b="1" kern="1200" baseline="0" dirty="0" smtClean="0">
                <a:solidFill>
                  <a:schemeClr val="tx2"/>
                </a:solidFill>
                <a:latin typeface="+mn-lt"/>
                <a:ea typeface="+mn-ea"/>
                <a:cs typeface="+mn-cs"/>
              </a:rPr>
              <a:t> and strengthening capacity for m</a:t>
            </a:r>
            <a:r>
              <a:rPr lang="en-US" sz="1200" b="1" kern="1200" dirty="0" smtClean="0">
                <a:solidFill>
                  <a:schemeClr val="tx2"/>
                </a:solidFill>
                <a:latin typeface="+mn-lt"/>
                <a:ea typeface="+mn-ea"/>
                <a:cs typeface="+mn-cs"/>
              </a:rPr>
              <a:t>itigating processes. </a:t>
            </a:r>
            <a:r>
              <a:rPr lang="en-US" baseline="0" dirty="0" smtClean="0"/>
              <a:t>Mitigating processes to avoid, or adapt to, impacts such as those above (Ommer et al 2012). </a:t>
            </a:r>
          </a:p>
          <a:p>
            <a:pPr marL="342900" marR="0" indent="-342900" algn="l" defTabSz="457200" rtl="0" eaLnBrk="1" fontAlgn="auto" latinLnBrk="0" hangingPunct="1">
              <a:lnSpc>
                <a:spcPct val="100000"/>
              </a:lnSpc>
              <a:spcBef>
                <a:spcPts val="0"/>
              </a:spcBef>
              <a:spcAft>
                <a:spcPts val="600"/>
              </a:spcAft>
              <a:buClrTx/>
              <a:buSzTx/>
              <a:buFontTx/>
              <a:buChar char="-"/>
              <a:tabLst/>
              <a:defRPr/>
            </a:pPr>
            <a:r>
              <a:rPr lang="en-US" sz="1200" b="1" kern="1200" dirty="0" smtClean="0">
                <a:solidFill>
                  <a:schemeClr val="tx2"/>
                </a:solidFill>
                <a:latin typeface="+mn-lt"/>
                <a:ea typeface="+mn-ea"/>
                <a:cs typeface="+mn-cs"/>
              </a:rPr>
              <a:t>Providing opportunities</a:t>
            </a:r>
            <a:r>
              <a:rPr lang="en-US" sz="1200" b="1" kern="1200" baseline="0" dirty="0" smtClean="0">
                <a:solidFill>
                  <a:schemeClr val="tx2"/>
                </a:solidFill>
                <a:latin typeface="+mn-lt"/>
                <a:ea typeface="+mn-ea"/>
                <a:cs typeface="+mn-cs"/>
              </a:rPr>
              <a:t> for more </a:t>
            </a:r>
            <a:r>
              <a:rPr lang="en-US" sz="1200" b="1" kern="1200" dirty="0" smtClean="0">
                <a:solidFill>
                  <a:schemeClr val="tx2"/>
                </a:solidFill>
                <a:latin typeface="+mn-lt"/>
                <a:ea typeface="+mn-ea"/>
                <a:cs typeface="+mn-cs"/>
              </a:rPr>
              <a:t>inclusive governance. </a:t>
            </a:r>
            <a:r>
              <a:rPr lang="en-US" baseline="0" dirty="0" smtClean="0"/>
              <a:t>Inclusive governance (Keaney et al 2007): meaningful participation in goal-setting, knowledge production, decision-making, monitoring. This means, power sharing, multiple use areas, cross-scale linkages, capacity building, legitimacy of participants, other ways of knowing. </a:t>
            </a:r>
            <a:endParaRPr lang="en-US" sz="1200" b="1" kern="1200" dirty="0" smtClean="0">
              <a:solidFill>
                <a:schemeClr val="tx2"/>
              </a:solidFill>
              <a:latin typeface="+mn-lt"/>
              <a:ea typeface="+mn-ea"/>
              <a:cs typeface="+mn-cs"/>
            </a:endParaRPr>
          </a:p>
          <a:p>
            <a:endParaRPr lang="en-US" sz="1200" b="1" dirty="0" smtClean="0"/>
          </a:p>
          <a:p>
            <a:r>
              <a:rPr lang="en-US" sz="1200" b="0" i="1" dirty="0" smtClean="0"/>
              <a:t>Action</a:t>
            </a:r>
          </a:p>
          <a:p>
            <a:r>
              <a:rPr lang="en-US" sz="1200" b="0" i="0" dirty="0" smtClean="0"/>
              <a:t>Scientists</a:t>
            </a:r>
            <a:r>
              <a:rPr lang="en-US" sz="1200" b="0" i="0" baseline="0" dirty="0" smtClean="0"/>
              <a:t> at NWFSC developed a </a:t>
            </a:r>
            <a:r>
              <a:rPr lang="en-US" sz="1200" b="1" i="0" baseline="0" dirty="0" smtClean="0"/>
              <a:t>conceptual framework of the cultural dimensions of coastal ecosystems</a:t>
            </a:r>
            <a:r>
              <a:rPr lang="en-US" sz="1200" b="0" i="0" baseline="0" dirty="0" smtClean="0"/>
              <a:t>. The framework is informed by the literature from North American marine social science. We identify 5 key cultural dimensions of coastal ecosystems and some of the attributes of those dimesions.</a:t>
            </a:r>
          </a:p>
        </p:txBody>
      </p:sp>
      <p:sp>
        <p:nvSpPr>
          <p:cNvPr id="4" name="Slide Number Placeholder 3"/>
          <p:cNvSpPr>
            <a:spLocks noGrp="1"/>
          </p:cNvSpPr>
          <p:nvPr>
            <p:ph type="sldNum" sz="quarter" idx="10"/>
          </p:nvPr>
        </p:nvSpPr>
        <p:spPr/>
        <p:txBody>
          <a:bodyPr/>
          <a:lstStyle/>
          <a:p>
            <a:fld id="{C62C6726-155E-415B-8863-0C2463335020}" type="slidenum">
              <a:rPr lang="en-US" smtClean="0"/>
              <a:t>29</a:t>
            </a:fld>
            <a:endParaRPr lang="en-US" dirty="0"/>
          </a:p>
        </p:txBody>
      </p:sp>
    </p:spTree>
    <p:extLst>
      <p:ext uri="{BB962C8B-B14F-4D97-AF65-F5344CB8AC3E}">
        <p14:creationId xmlns:p14="http://schemas.microsoft.com/office/powerpoint/2010/main" val="4060372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Kasperski and Holland (2013) calculated a Herfindahl Index score for all vessels fishing off the West Coast and Alaska between 1981 and 2010. The Herfindahl index is a measure of diversification that increases as a vessels</a:t>
            </a:r>
            <a:r>
              <a:rPr lang="ja-JP" altLang="en-US"/>
              <a:t>’</a:t>
            </a:r>
            <a:r>
              <a:rPr lang="en-US"/>
              <a:t> revenues become less diversified across fisheries. The average Herfindahl index scores for West Coast and Alaskan vessels have been increasing over time showing that the fleet has become less diversified. In 2010 the fleet was less diversified on average than at any point in the last 30 years. For vessels fishing West Coast states, the decline in diversification has occurred primarily since 1990.</a:t>
            </a:r>
          </a:p>
          <a:p>
            <a:endParaRPr lang="en-US"/>
          </a:p>
          <a:p>
            <a:r>
              <a:rPr lang="en-US"/>
              <a:t>Kasperski, S. and D.S. Holland 2013. Income Diversification and Risk for Fishermen. </a:t>
            </a:r>
            <a:r>
              <a:rPr lang="en-US" i="1"/>
              <a:t>Proceedings of the National Academy of Science</a:t>
            </a:r>
            <a:r>
              <a:rPr lang="en-US"/>
              <a:t>. 100(6):2076-2081.  doi: 10.1073/pnas.1212278110</a:t>
            </a:r>
          </a:p>
          <a:p>
            <a:endParaRPr 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AA4448F-0D81-0B4B-B961-73922F7B2F2B}" type="slidenum">
              <a:rPr lang="en-US">
                <a:solidFill>
                  <a:prstClr val="black"/>
                </a:solidFill>
              </a:rPr>
              <a:pPr eaLnBrk="1" hangingPunct="1"/>
              <a:t>30</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The reduction in financial risk is quite substantial. The study suggests that for a vessel with 90% of its revenue coming from one fishery and 10% from another the 50</a:t>
            </a:r>
            <a:r>
              <a:rPr lang="en-US" baseline="30000"/>
              <a:t>th</a:t>
            </a:r>
            <a:r>
              <a:rPr lang="en-US"/>
              <a:t> percentile range of their income is from around $60,000 to $250,000 annually. For a vessel with a 50-25-25 percent split in revenues between three fisheries that  predicted range of annual income is much narrower ranging from around $100,000 to $200,000 per year.</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8E87730-F977-BA4B-8934-606D0D8C3837}" type="slidenum">
              <a:rPr lang="en-US">
                <a:solidFill>
                  <a:prstClr val="black"/>
                </a:solidFill>
              </a:rPr>
              <a:pPr eaLnBrk="1" hangingPunct="1"/>
              <a:t>31</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ocean</a:t>
            </a:r>
            <a:r>
              <a:rPr lang="en-US" baseline="0" dirty="0" smtClean="0"/>
              <a:t> is a busy place, populations are growing, and we are turning to oceans more and more for benefits (resources, $, food, </a:t>
            </a:r>
            <a:r>
              <a:rPr lang="en-US" baseline="0" dirty="0" err="1" smtClean="0"/>
              <a:t>etc</a:t>
            </a:r>
            <a:r>
              <a:rPr lang="en-US" baseline="0" dirty="0" smtClean="0"/>
              <a:t>).</a:t>
            </a:r>
          </a:p>
          <a:p>
            <a:endParaRPr lang="en-US" baseline="0" dirty="0" smtClean="0"/>
          </a:p>
          <a:p>
            <a:r>
              <a:rPr lang="en-US" baseline="0" dirty="0" smtClean="0"/>
              <a:t>Because the ocean is a busy place and our coastal economies and economies in general are dependent on the ecosystem goods and services they deliver, we need to take the step beyond traditional management of considering single issues, species or function of the ecosystem and instead take into account the richness and complexity of the interactions between them and to examine the inherent links between human activity and the well being and the condition of the ecosystem and its part.</a:t>
            </a:r>
          </a:p>
          <a:p>
            <a:endParaRPr lang="en-US" baseline="0" dirty="0" smtClean="0"/>
          </a:p>
          <a:p>
            <a:r>
              <a:rPr lang="en-US" baseline="0" dirty="0" smtClean="0"/>
              <a:t>Really important to note that IEA initiative does not replace existing management structures and supporting science but adds to the toolbox.</a:t>
            </a:r>
          </a:p>
          <a:p>
            <a:endParaRPr lang="en-US" baseline="0" dirty="0" smtClean="0"/>
          </a:p>
        </p:txBody>
      </p:sp>
      <p:sp>
        <p:nvSpPr>
          <p:cNvPr id="4" name="Slide Number Placeholder 3"/>
          <p:cNvSpPr>
            <a:spLocks noGrp="1"/>
          </p:cNvSpPr>
          <p:nvPr>
            <p:ph type="sldNum" sz="quarter" idx="10"/>
          </p:nvPr>
        </p:nvSpPr>
        <p:spPr/>
        <p:txBody>
          <a:bodyPr/>
          <a:lstStyle/>
          <a:p>
            <a:fld id="{E302F4B2-90B4-5F4F-8E28-9CE848530122}" type="slidenum">
              <a:rPr lang="en-US" smtClean="0"/>
              <a:pPr/>
              <a:t>33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p:cNvSpPr>
          <p:nvPr>
            <p:ph type="sldImg"/>
          </p:nvPr>
        </p:nvSpPr>
        <p:spPr>
          <a:ln/>
        </p:spPr>
      </p:sp>
      <p:sp>
        <p:nvSpPr>
          <p:cNvPr id="75779" name="Notes Placeholder 2"/>
          <p:cNvSpPr>
            <a:spLocks noGrp="1"/>
          </p:cNvSpPr>
          <p:nvPr>
            <p:ph type="body" idx="1"/>
          </p:nvPr>
        </p:nvSpPr>
        <p:spPr>
          <a:noFill/>
          <a:ln/>
        </p:spPr>
        <p:txBody>
          <a:bodyPr/>
          <a:lstStyle/>
          <a:p>
            <a:endParaRPr lang="en-US">
              <a:latin typeface="Times New Roman" charset="0"/>
              <a:ea typeface="ＭＳ Ｐゴシック" charset="-128"/>
              <a:cs typeface="ＭＳ Ｐゴシック" charset="-128"/>
            </a:endParaRPr>
          </a:p>
        </p:txBody>
      </p:sp>
      <p:sp>
        <p:nvSpPr>
          <p:cNvPr id="75780" name="Slide Number Placeholder 3"/>
          <p:cNvSpPr>
            <a:spLocks noGrp="1"/>
          </p:cNvSpPr>
          <p:nvPr>
            <p:ph type="sldNum" sz="quarter" idx="5"/>
          </p:nvPr>
        </p:nvSpPr>
        <p:spPr>
          <a:noFill/>
        </p:spPr>
        <p:txBody>
          <a:bodyPr/>
          <a:lstStyle/>
          <a:p>
            <a:fld id="{84DE1F48-84D5-AF45-AFF8-A7D2749E9ECD}" type="slidenum">
              <a:rPr lang="en-US" smtClean="0"/>
              <a:pPr/>
              <a:t>5</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 key word in talking about the IEA program is synthesis.</a:t>
            </a:r>
          </a:p>
          <a:p>
            <a:endParaRPr lang="en-US" baseline="0" dirty="0" smtClean="0"/>
          </a:p>
          <a:p>
            <a:r>
              <a:rPr lang="en-US" baseline="0" dirty="0" smtClean="0"/>
              <a:t>Synthesis takes full advantage of the data we have</a:t>
            </a:r>
          </a:p>
          <a:p>
            <a:endParaRPr lang="en-US" baseline="0" dirty="0" smtClean="0"/>
          </a:p>
          <a:p>
            <a:r>
              <a:rPr lang="en-US" baseline="0" dirty="0" smtClean="0"/>
              <a:t>Synthesis of the data we have leads to better information</a:t>
            </a:r>
          </a:p>
          <a:p>
            <a:endParaRPr lang="en-US" baseline="0" dirty="0" smtClean="0"/>
          </a:p>
          <a:p>
            <a:r>
              <a:rPr lang="en-US" baseline="0" dirty="0" smtClean="0"/>
              <a:t>Synthesis leads to analysis of all pressures on an ecosystem simultaneously to avoid management collisions.</a:t>
            </a:r>
          </a:p>
          <a:p>
            <a:endParaRPr lang="en-US" baseline="0" dirty="0" smtClean="0"/>
          </a:p>
          <a:p>
            <a:r>
              <a:rPr lang="en-US" baseline="0" dirty="0" smtClean="0"/>
              <a:t>So synthesis is also a key aspect of NOAA’s IEA program.</a:t>
            </a:r>
          </a:p>
          <a:p>
            <a:endParaRPr lang="en-US" baseline="0" dirty="0" smtClean="0"/>
          </a:p>
          <a:p>
            <a:r>
              <a:rPr lang="en-US" baseline="0" dirty="0" smtClean="0"/>
              <a:t>From a management perspective I want to turn to NEPA as one way to explain the value.  The outcome in a NEPA context is that we arrive at a preferred alternative that minimizes ecosystem impacts and maximizes societal benefits.</a:t>
            </a:r>
          </a:p>
          <a:p>
            <a:endParaRPr lang="en-US" baseline="0" dirty="0" smtClean="0"/>
          </a:p>
          <a:p>
            <a:r>
              <a:rPr lang="en-US" baseline="0" dirty="0" smtClean="0"/>
              <a:t>What is also important to point out is that for better management decisions going forward we need indicators of the ecosystem as I mentioned with the CASL example.  Careful selection of indicators let us maximize our monitoring  to best inform if the action we put in place is doing what was anticipated.  If the management action is not working as intended, then turn the crank of the IEA process again.  </a:t>
            </a:r>
          </a:p>
          <a:p>
            <a:endParaRPr lang="en-US" baseline="0" dirty="0" smtClean="0"/>
          </a:p>
          <a:p>
            <a:r>
              <a:rPr lang="en-US" baseline="0" dirty="0" smtClean="0"/>
              <a:t>In other words and an important point is that an IEA is not static it is iterative and that is part of the power of the approach to move us forward.</a:t>
            </a:r>
            <a:endParaRPr lang="en-US" dirty="0"/>
          </a:p>
        </p:txBody>
      </p:sp>
      <p:sp>
        <p:nvSpPr>
          <p:cNvPr id="4" name="Slide Number Placeholder 3"/>
          <p:cNvSpPr>
            <a:spLocks noGrp="1"/>
          </p:cNvSpPr>
          <p:nvPr>
            <p:ph type="sldNum" sz="quarter" idx="10"/>
          </p:nvPr>
        </p:nvSpPr>
        <p:spPr/>
        <p:txBody>
          <a:bodyPr/>
          <a:lstStyle/>
          <a:p>
            <a:fld id="{E302F4B2-90B4-5F4F-8E28-9CE848530122}" type="slidenum">
              <a:rPr lang="en-US" smtClean="0"/>
              <a:pPr/>
              <a:t>34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38665893-57D5-D94E-ACE0-127C6311E7E1}" type="slidenum">
              <a:rPr lang="en-US">
                <a:latin typeface="Arial" charset="0"/>
              </a:rPr>
              <a:pPr/>
              <a:t>35</a:t>
            </a:fld>
            <a:endParaRPr lang="en-US">
              <a:latin typeface="Arial" charset="0"/>
            </a:endParaRPr>
          </a:p>
        </p:txBody>
      </p:sp>
      <p:sp>
        <p:nvSpPr>
          <p:cNvPr id="67587" name="Rectangle 1026"/>
          <p:cNvSpPr>
            <a:spLocks noGrp="1" noRot="1" noChangeAspect="1" noChangeArrowheads="1" noTextEdit="1"/>
          </p:cNvSpPr>
          <p:nvPr>
            <p:ph type="sldImg"/>
          </p:nvPr>
        </p:nvSpPr>
        <p:spPr>
          <a:ln/>
        </p:spPr>
      </p:sp>
      <p:sp>
        <p:nvSpPr>
          <p:cNvPr id="67588" name="Rectangle 1027"/>
          <p:cNvSpPr>
            <a:spLocks noGrp="1" noChangeArrowheads="1"/>
          </p:cNvSpPr>
          <p:nvPr>
            <p:ph type="body" idx="1"/>
          </p:nvPr>
        </p:nvSpPr>
        <p:spPr>
          <a:noFill/>
          <a:ln/>
        </p:spPr>
        <p:txBody>
          <a:bodyPr/>
          <a:lstStyle/>
          <a:p>
            <a:r>
              <a:rPr lang="en-US" smtClean="0">
                <a:latin typeface="Arial" charset="0"/>
                <a:ea typeface="ＭＳ Ｐゴシック" charset="-128"/>
                <a:cs typeface="ＭＳ Ｐゴシック" charset="-128"/>
              </a:rPr>
              <a:t>Katrina showed the similarities among large disasters</a:t>
            </a:r>
          </a:p>
          <a:p>
            <a:r>
              <a:rPr lang="en-US" smtClean="0">
                <a:latin typeface="Arial" charset="0"/>
                <a:ea typeface="ＭＳ Ｐゴシック" charset="-128"/>
                <a:cs typeface="ＭＳ Ｐゴシック" charset="-128"/>
              </a:rPr>
              <a:t>Also value of baseline data and often the lack thereof</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5629763F-2FAB-4D07-B4A2-4DBCC84AAEB3}" type="slidenum">
              <a:rPr lang="en-US" smtClean="0"/>
              <a:pPr/>
              <a:t>37</a:t>
            </a:fld>
            <a:endParaRPr lang="en-US" smtClean="0"/>
          </a:p>
        </p:txBody>
      </p:sp>
      <p:sp>
        <p:nvSpPr>
          <p:cNvPr id="62467" name="Rectangle 2"/>
          <p:cNvSpPr>
            <a:spLocks noGrp="1" noRot="1" noChangeAspect="1" noChangeArrowheads="1" noTextEdit="1"/>
          </p:cNvSpPr>
          <p:nvPr>
            <p:ph type="sldImg"/>
          </p:nvPr>
        </p:nvSpPr>
        <p:spPr>
          <a:xfrm>
            <a:off x="1144588" y="685800"/>
            <a:ext cx="4572000" cy="3429000"/>
          </a:xfrm>
          <a:ln/>
        </p:spPr>
      </p:sp>
      <p:sp>
        <p:nvSpPr>
          <p:cNvPr id="62468" name="Rectangle 3"/>
          <p:cNvSpPr>
            <a:spLocks noGrp="1" noChangeArrowheads="1"/>
          </p:cNvSpPr>
          <p:nvPr>
            <p:ph type="body" idx="1"/>
          </p:nvPr>
        </p:nvSpPr>
        <p:spPr>
          <a:noFill/>
          <a:ln/>
        </p:spPr>
        <p:txBody>
          <a:bodyPr/>
          <a:lstStyle/>
          <a:p>
            <a:pPr eaLnBrk="1" hangingPunct="1"/>
            <a:r>
              <a:rPr lang="en-US" dirty="0" smtClean="0"/>
              <a:t>This</a:t>
            </a:r>
            <a:r>
              <a:rPr lang="en-US" baseline="0" dirty="0" smtClean="0"/>
              <a:t> paper used an ecosystem model (Atlantis) to investigate a series of hypothetical </a:t>
            </a:r>
            <a:r>
              <a:rPr lang="en-US" baseline="0" dirty="0" err="1" smtClean="0"/>
              <a:t>managemennt</a:t>
            </a:r>
            <a:r>
              <a:rPr lang="en-US" baseline="0" dirty="0" smtClean="0"/>
              <a:t> options for </a:t>
            </a:r>
            <a:r>
              <a:rPr lang="en-US" baseline="0" dirty="0" err="1" smtClean="0"/>
              <a:t>groundfish</a:t>
            </a:r>
            <a:r>
              <a:rPr lang="en-US" baseline="0" dirty="0" smtClean="0"/>
              <a:t> fisheries. </a:t>
            </a:r>
          </a:p>
          <a:p>
            <a:pPr eaLnBrk="1" hangingPunct="1"/>
            <a:r>
              <a:rPr lang="en-US" baseline="0" dirty="0" smtClean="0"/>
              <a:t>The ecological response to these management options is detailed in the 2011 IEA and also Kaplan, Horne and Levin (2012) Progress in Oceanography. </a:t>
            </a:r>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employment</a:t>
            </a:r>
            <a:r>
              <a:rPr lang="en-US" baseline="0" dirty="0" smtClean="0"/>
              <a:t> effects roughly mirror the income impacts in the </a:t>
            </a:r>
            <a:r>
              <a:rPr lang="en-US" baseline="0" dirty="0" err="1" smtClean="0"/>
              <a:t>previuos</a:t>
            </a:r>
            <a:r>
              <a:rPr lang="en-US" baseline="0" dirty="0" smtClean="0"/>
              <a:t> slide.  Employment (y axis) is total employment in the West Coast economy. </a:t>
            </a:r>
          </a:p>
          <a:p>
            <a:endParaRPr lang="en-US" baseline="0" dirty="0" smtClean="0"/>
          </a:p>
          <a:p>
            <a:r>
              <a:rPr lang="en-US" b="1" baseline="0" dirty="0" smtClean="0"/>
              <a:t>SUMMARY OF RESULTS:</a:t>
            </a:r>
          </a:p>
          <a:p>
            <a:r>
              <a:rPr lang="en-US" sz="1200" dirty="0" smtClean="0">
                <a:solidFill>
                  <a:schemeClr val="accent2"/>
                </a:solidFill>
              </a:rPr>
              <a:t>Bottom trawl revenue declines up to 40% with RCA closure, 25% in gear shift</a:t>
            </a:r>
          </a:p>
          <a:p>
            <a:r>
              <a:rPr lang="en-US" sz="1200" dirty="0" smtClean="0">
                <a:solidFill>
                  <a:schemeClr val="accent2"/>
                </a:solidFill>
              </a:rPr>
              <a:t>Other fleets  between -13% and + 25% of Status Quo</a:t>
            </a:r>
          </a:p>
          <a:p>
            <a:r>
              <a:rPr lang="en-US" sz="1200" dirty="0" smtClean="0">
                <a:solidFill>
                  <a:schemeClr val="accent2"/>
                </a:solidFill>
              </a:rPr>
              <a:t>Processor and wholesaler revenue tracks bottom trawl (which is 67% of landed revenue)</a:t>
            </a:r>
          </a:p>
          <a:p>
            <a:r>
              <a:rPr lang="en-US" sz="1200" dirty="0" smtClean="0">
                <a:solidFill>
                  <a:schemeClr val="accent2"/>
                </a:solidFill>
              </a:rPr>
              <a:t>Economic impacts </a:t>
            </a:r>
            <a:r>
              <a:rPr lang="en-US" sz="1200" dirty="0" err="1" smtClean="0">
                <a:solidFill>
                  <a:schemeClr val="accent2"/>
                </a:solidFill>
              </a:rPr>
              <a:t>approx</a:t>
            </a:r>
            <a:r>
              <a:rPr lang="en-US" sz="1200" dirty="0" smtClean="0">
                <a:solidFill>
                  <a:schemeClr val="accent2"/>
                </a:solidFill>
              </a:rPr>
              <a:t> = revenue</a:t>
            </a:r>
          </a:p>
          <a:p>
            <a:r>
              <a:rPr lang="en-US" sz="1200" dirty="0" smtClean="0">
                <a:solidFill>
                  <a:schemeClr val="accent2"/>
                </a:solidFill>
              </a:rPr>
              <a:t>Stock rebuilding leads to 23-33% increases in revenue, economic impact, and jobs (~ $25 million, 400 jobs)</a:t>
            </a:r>
          </a:p>
          <a:p>
            <a:endParaRPr lang="en-GB" dirty="0"/>
          </a:p>
        </p:txBody>
      </p:sp>
      <p:sp>
        <p:nvSpPr>
          <p:cNvPr id="4" name="Slide Number Placeholder 3"/>
          <p:cNvSpPr>
            <a:spLocks noGrp="1"/>
          </p:cNvSpPr>
          <p:nvPr>
            <p:ph type="sldNum" sz="quarter" idx="10"/>
          </p:nvPr>
        </p:nvSpPr>
        <p:spPr/>
        <p:txBody>
          <a:bodyPr/>
          <a:lstStyle/>
          <a:p>
            <a:fld id="{29526D55-5E52-46D3-A032-980712D05BF2}"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8426027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model is considering total income impacts to the broader economy, including institutions such as grocery and convenience stores. This type of ‘induced effect’ is driven by changes in overall household spending, that flow from the fishery scenarios and direct and indirect effects. </a:t>
            </a:r>
            <a:endParaRPr lang="en-GB" dirty="0"/>
          </a:p>
        </p:txBody>
      </p:sp>
      <p:sp>
        <p:nvSpPr>
          <p:cNvPr id="4" name="Slide Number Placeholder 3"/>
          <p:cNvSpPr>
            <a:spLocks noGrp="1"/>
          </p:cNvSpPr>
          <p:nvPr>
            <p:ph type="sldNum" sz="quarter" idx="10"/>
          </p:nvPr>
        </p:nvSpPr>
        <p:spPr/>
        <p:txBody>
          <a:bodyPr/>
          <a:lstStyle/>
          <a:p>
            <a:fld id="{29526D55-5E52-46D3-A032-980712D05BF2}"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2406863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smtClean="0">
                <a:ln>
                  <a:noFill/>
                </a:ln>
                <a:solidFill>
                  <a:prstClr val="black"/>
                </a:solidFill>
                <a:effectLst/>
                <a:uLnTx/>
                <a:uFillTx/>
                <a:latin typeface="+mn-lt"/>
                <a:ea typeface="+mn-ea"/>
                <a:cs typeface="+mn-cs"/>
              </a:rPr>
              <a:t>The Puget Sound estuary provides one of the most valuable shellfish habitats in the Pacific Northwest.  Shellfish are important economically, ecologically, and socially to the Puget Sound basin.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smtClean="0">
                <a:ln>
                  <a:noFill/>
                </a:ln>
                <a:solidFill>
                  <a:prstClr val="black"/>
                </a:solidFill>
                <a:effectLst/>
                <a:uLnTx/>
                <a:uFillTx/>
                <a:latin typeface="+mn-lt"/>
                <a:ea typeface="+mn-ea"/>
                <a:cs typeface="+mn-cs"/>
              </a:rPr>
              <a:t>The State of Washington manages shellfish harvest areas by assessing water quality on an ongoing basis and instituting management options (advisories and closures) based on particular water quality outcomes.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smtClean="0">
                <a:ln>
                  <a:noFill/>
                </a:ln>
                <a:solidFill>
                  <a:prstClr val="black"/>
                </a:solidFill>
                <a:effectLst/>
                <a:uLnTx/>
                <a:uFillTx/>
                <a:latin typeface="+mn-lt"/>
                <a:ea typeface="+mn-ea"/>
                <a:cs typeface="+mn-cs"/>
              </a:rPr>
              <a:t>The Puget Sound Partnership has set a priority to reduce the risks of shellfish growing area closures.  The Partnership’s Action Agenda has set a goal for a net increase of 10,800 harvestable shellfish acres by 2020.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mn-lt"/>
                <a:ea typeface="+mn-ea"/>
                <a:cs typeface="+mn-cs"/>
              </a:rPr>
              <a:t>In support of the Partnership’s pursuit of this goal, the Northwest Fisheries Science Center (NWFSC) is undertaking an economics research project to assess the behavior of individual shellfish harvesters in response to the opening and closing of individual shellfish beaches for human health reasons, and how these actions affect the value of recreational shellfish harvesting.</a:t>
            </a:r>
          </a:p>
          <a:p>
            <a:endParaRPr lang="en-US" dirty="0"/>
          </a:p>
        </p:txBody>
      </p:sp>
      <p:sp>
        <p:nvSpPr>
          <p:cNvPr id="4" name="Slide Number Placeholder 3"/>
          <p:cNvSpPr>
            <a:spLocks noGrp="1"/>
          </p:cNvSpPr>
          <p:nvPr>
            <p:ph type="sldNum" sz="quarter" idx="10"/>
          </p:nvPr>
        </p:nvSpPr>
        <p:spPr/>
        <p:txBody>
          <a:bodyPr/>
          <a:lstStyle/>
          <a:p>
            <a:fld id="{CF9BB438-C0F1-094E-ABBD-D7DD847AAA2B}"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4031823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p:cNvSpPr>
          <p:nvPr>
            <p:ph type="sldImg"/>
          </p:nvPr>
        </p:nvSpPr>
        <p:spPr>
          <a:ln/>
        </p:spPr>
      </p:sp>
      <p:sp>
        <p:nvSpPr>
          <p:cNvPr id="69635" name="Notes Placeholder 2"/>
          <p:cNvSpPr>
            <a:spLocks noGrp="1"/>
          </p:cNvSpPr>
          <p:nvPr>
            <p:ph type="body" idx="1"/>
          </p:nvPr>
        </p:nvSpPr>
        <p:spPr>
          <a:noFill/>
          <a:ln/>
        </p:spPr>
        <p:txBody>
          <a:bodyPr/>
          <a:lstStyle/>
          <a:p>
            <a:r>
              <a:rPr lang="en-US" dirty="0" smtClean="0">
                <a:latin typeface="Times New Roman" charset="0"/>
                <a:ea typeface="ＭＳ Ｐゴシック" charset="-128"/>
                <a:cs typeface="ＭＳ Ｐゴシック" charset="-128"/>
              </a:rPr>
              <a:t>Key Point: Organism’s ability to metabolize varies–</a:t>
            </a:r>
          </a:p>
          <a:p>
            <a:r>
              <a:rPr lang="en-US" dirty="0" smtClean="0">
                <a:latin typeface="Times New Roman" charset="0"/>
                <a:ea typeface="ＭＳ Ｐゴシック" charset="-128"/>
                <a:cs typeface="ＭＳ Ｐゴシック" charset="-128"/>
              </a:rPr>
              <a:t>And thus the potential for accumulation in edible tissues varies </a:t>
            </a:r>
          </a:p>
        </p:txBody>
      </p:sp>
      <p:sp>
        <p:nvSpPr>
          <p:cNvPr id="69636" name="Slide Number Placeholder 3"/>
          <p:cNvSpPr>
            <a:spLocks noGrp="1"/>
          </p:cNvSpPr>
          <p:nvPr>
            <p:ph type="sldNum" sz="quarter" idx="5"/>
          </p:nvPr>
        </p:nvSpPr>
        <p:spPr>
          <a:noFill/>
        </p:spPr>
        <p:txBody>
          <a:bodyPr/>
          <a:lstStyle/>
          <a:p>
            <a:fld id="{67CDB46E-1584-B54D-B7F1-E0028A2D33F0}" type="slidenum">
              <a:rPr lang="en-US" smtClean="0"/>
              <a:pPr/>
              <a:t>6</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E97E7474-E860-4643-B239-6BAD90B9D59C}" type="slidenum">
              <a:rPr lang="en-US">
                <a:latin typeface="Arial" charset="0"/>
              </a:rPr>
              <a:pPr/>
              <a:t>7</a:t>
            </a:fld>
            <a:endParaRPr lang="en-US">
              <a:latin typeface="Arial" charset="0"/>
            </a:endParaRPr>
          </a:p>
        </p:txBody>
      </p:sp>
      <p:sp>
        <p:nvSpPr>
          <p:cNvPr id="71683" name="Rectangle 2"/>
          <p:cNvSpPr>
            <a:spLocks noGrp="1" noRot="1" noChangeAspect="1" noChangeArrowheads="1"/>
          </p:cNvSpPr>
          <p:nvPr>
            <p:ph type="sldImg"/>
          </p:nvPr>
        </p:nvSpPr>
        <p:spPr>
          <a:xfrm>
            <a:off x="1154113" y="584200"/>
            <a:ext cx="4562475" cy="3422650"/>
          </a:xfrm>
          <a:solidFill>
            <a:srgbClr val="FFFFFF"/>
          </a:solidFill>
          <a:ln/>
        </p:spPr>
      </p:sp>
      <p:sp>
        <p:nvSpPr>
          <p:cNvPr id="71684" name="Rectangle 3"/>
          <p:cNvSpPr>
            <a:spLocks noGrp="1" noChangeArrowheads="1"/>
          </p:cNvSpPr>
          <p:nvPr>
            <p:ph type="body" idx="1"/>
          </p:nvPr>
        </p:nvSpPr>
        <p:spPr>
          <a:noFill/>
          <a:ln/>
        </p:spPr>
        <p:txBody>
          <a:bodyPr lIns="91430" tIns="45715" rIns="91430" bIns="45715"/>
          <a:lstStyle/>
          <a:p>
            <a:endParaRPr lang="en-US" smtClean="0">
              <a:latin typeface="Arial" charset="0"/>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endParaRPr lang="en-US" smtClean="0">
              <a:latin typeface="Arial" charset="0"/>
              <a:ea typeface="ＭＳ Ｐゴシック" charset="-128"/>
              <a:cs typeface="ＭＳ Ｐゴシック" charset="-128"/>
            </a:endParaRPr>
          </a:p>
        </p:txBody>
      </p:sp>
      <p:sp>
        <p:nvSpPr>
          <p:cNvPr id="73732" name="Slide Number Placeholder 3"/>
          <p:cNvSpPr>
            <a:spLocks noGrp="1"/>
          </p:cNvSpPr>
          <p:nvPr>
            <p:ph type="sldNum" sz="quarter" idx="5"/>
          </p:nvPr>
        </p:nvSpPr>
        <p:spPr>
          <a:noFill/>
        </p:spPr>
        <p:txBody>
          <a:bodyPr/>
          <a:lstStyle/>
          <a:p>
            <a:fld id="{382CF65F-918D-5F40-B913-DB1C270D08C0}" type="slidenum">
              <a:rPr lang="en-US">
                <a:solidFill>
                  <a:srgbClr val="000000"/>
                </a:solidFill>
                <a:latin typeface="Arial" charset="0"/>
              </a:rPr>
              <a:pPr/>
              <a:t>8</a:t>
            </a:fld>
            <a:endParaRPr lang="en-US">
              <a:solidFill>
                <a:srgbClr val="000000"/>
              </a:solidFill>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charset="0"/>
              <a:ea typeface="ＭＳ Ｐゴシック" charset="-128"/>
            </a:endParaRPr>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F0096BC7-E09D-49BF-95E9-5102864FBAE3}" type="slidenum">
              <a:rPr lang="en-US" sz="1200">
                <a:solidFill>
                  <a:srgbClr val="000000"/>
                </a:solidFill>
              </a:rPr>
              <a:pPr/>
              <a:t>9</a:t>
            </a:fld>
            <a:endParaRPr lang="en-US" sz="120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r>
              <a:rPr lang="en-US" smtClean="0">
                <a:latin typeface="Arial" charset="0"/>
                <a:ea typeface="ＭＳ Ｐゴシック" charset="-128"/>
                <a:cs typeface="ＭＳ Ｐゴシック" charset="-128"/>
              </a:rPr>
              <a:t>This shows data for all PAHs that we tested in all reopening seafood samples.  The levels of concern are shown for fish and shrimp by the diamonds on the upper part of the graph.  Levels detected in seafood were all well below the levels of concern, as shown by the data symbols at the bottom of the graph. The open symbols indicate samples where the levels are below the limits of detection of the sensitive GC mass spec instrument used.  All of the seafood samples tested for reopening have been safe for human consumption.</a:t>
            </a:r>
          </a:p>
          <a:p>
            <a:endParaRPr lang="en-US" b="1" smtClean="0">
              <a:latin typeface="Arial" charset="0"/>
              <a:ea typeface="ＭＳ Ｐゴシック" charset="-128"/>
              <a:cs typeface="ＭＳ Ｐゴシック" charset="-128"/>
            </a:endParaRPr>
          </a:p>
          <a:p>
            <a:r>
              <a:rPr lang="en-US" b="1" smtClean="0">
                <a:latin typeface="Arial" charset="0"/>
                <a:ea typeface="ＭＳ Ｐゴシック" charset="-128"/>
                <a:cs typeface="ＭＳ Ｐゴシック" charset="-128"/>
              </a:rPr>
              <a:t>Note:  Debate about risk levels, mainly about consumption rates</a:t>
            </a:r>
          </a:p>
        </p:txBody>
      </p:sp>
      <p:sp>
        <p:nvSpPr>
          <p:cNvPr id="77828" name="Slide Number Placeholder 3"/>
          <p:cNvSpPr>
            <a:spLocks noGrp="1"/>
          </p:cNvSpPr>
          <p:nvPr>
            <p:ph type="sldNum" sz="quarter" idx="5"/>
          </p:nvPr>
        </p:nvSpPr>
        <p:spPr>
          <a:noFill/>
        </p:spPr>
        <p:txBody>
          <a:bodyPr/>
          <a:lstStyle/>
          <a:p>
            <a:fld id="{F24A9481-CE42-514D-A58C-780445900A5D}" type="slidenum">
              <a:rPr lang="en-US">
                <a:solidFill>
                  <a:srgbClr val="000000"/>
                </a:solidFill>
                <a:latin typeface="Arial" charset="0"/>
              </a:rPr>
              <a:pPr/>
              <a:t>10</a:t>
            </a:fld>
            <a:endParaRPr lang="en-US">
              <a:solidFill>
                <a:srgbClr val="000000"/>
              </a:solidFill>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xfrm>
            <a:off x="1154113" y="584200"/>
            <a:ext cx="4562475" cy="3422650"/>
          </a:xfrm>
          <a:ln/>
        </p:spPr>
      </p:sp>
      <p:sp>
        <p:nvSpPr>
          <p:cNvPr id="79875" name="Rectangle 3"/>
          <p:cNvSpPr>
            <a:spLocks noGrp="1" noChangeArrowheads="1"/>
          </p:cNvSpPr>
          <p:nvPr>
            <p:ph type="body" idx="1"/>
          </p:nvPr>
        </p:nvSpPr>
        <p:spPr>
          <a:noFill/>
          <a:ln/>
        </p:spPr>
        <p:txBody>
          <a:bodyPr/>
          <a:lstStyle/>
          <a:p>
            <a:pPr marL="227013" indent="-227013"/>
            <a:r>
              <a:rPr lang="en-US" smtClean="0">
                <a:latin typeface="Arial" charset="0"/>
                <a:ea typeface="ＭＳ Ｐゴシック" charset="-128"/>
                <a:cs typeface="ＭＳ Ｐゴシック" charset="-128"/>
              </a:rPr>
              <a:t>Much public concern.</a:t>
            </a:r>
          </a:p>
          <a:p>
            <a:pPr marL="227013" indent="-227013"/>
            <a:endParaRPr lang="en-US" smtClean="0">
              <a:latin typeface="Arial" charset="0"/>
              <a:ea typeface="ＭＳ Ｐゴシック" charset="-128"/>
              <a:cs typeface="ＭＳ Ｐゴシック" charset="-128"/>
            </a:endParaRPr>
          </a:p>
          <a:p>
            <a:pPr marL="227013" indent="-227013"/>
            <a:r>
              <a:rPr lang="en-US" smtClean="0">
                <a:latin typeface="Arial" charset="0"/>
                <a:ea typeface="ＭＳ Ｐゴシック" charset="-128"/>
                <a:cs typeface="ＭＳ Ｐゴシック" charset="-128"/>
              </a:rPr>
              <a:t>Unprecedented use.</a:t>
            </a:r>
          </a:p>
          <a:p>
            <a:pPr marL="227013" indent="-227013"/>
            <a:endParaRPr lang="en-US" smtClean="0">
              <a:latin typeface="Arial" charset="0"/>
              <a:ea typeface="ＭＳ Ｐゴシック" charset="-128"/>
              <a:cs typeface="ＭＳ Ｐゴシック" charset="-128"/>
            </a:endParaRPr>
          </a:p>
          <a:p>
            <a:pPr marL="227013" indent="-227013"/>
            <a:endParaRPr lang="en-US" smtClean="0">
              <a:latin typeface="Arial" charset="0"/>
              <a:ea typeface="ＭＳ Ｐゴシック" charset="-128"/>
              <a:cs typeface="ＭＳ Ｐゴシック" charset="-128"/>
            </a:endParaRPr>
          </a:p>
        </p:txBody>
      </p:sp>
      <p:sp>
        <p:nvSpPr>
          <p:cNvPr id="79876" name="Slide Number Placeholder 1"/>
          <p:cNvSpPr>
            <a:spLocks noGrp="1"/>
          </p:cNvSpPr>
          <p:nvPr>
            <p:ph type="sldNum" sz="quarter" idx="5"/>
          </p:nvPr>
        </p:nvSpPr>
        <p:spPr>
          <a:noFill/>
        </p:spPr>
        <p:txBody>
          <a:bodyPr/>
          <a:lstStyle/>
          <a:p>
            <a:fld id="{F36D6FC1-6AD7-F447-B4C6-224AEA18B47F}" type="slidenum">
              <a:rPr lang="en-US" smtClean="0"/>
              <a:pPr/>
              <a:t>11</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p:spPr>
        <p:txBody>
          <a:bodyPr/>
          <a:lstStyle/>
          <a:p>
            <a:r>
              <a:rPr lang="en-US" dirty="0" smtClean="0">
                <a:latin typeface="Arial" charset="0"/>
                <a:ea typeface="ＭＳ Ｐゴシック" charset="-128"/>
                <a:cs typeface="ＭＳ Ｐゴシック" charset="-128"/>
              </a:rPr>
              <a:t>We also tested seafood for one of the chemicals in the oil dispersant – </a:t>
            </a:r>
            <a:r>
              <a:rPr lang="en-US" dirty="0" err="1" smtClean="0">
                <a:latin typeface="Arial" charset="0"/>
                <a:ea typeface="ＭＳ Ｐゴシック" charset="-128"/>
                <a:cs typeface="ＭＳ Ｐゴシック" charset="-128"/>
              </a:rPr>
              <a:t>dioctyl</a:t>
            </a:r>
            <a:r>
              <a:rPr lang="en-US" dirty="0" smtClean="0">
                <a:latin typeface="Arial" charset="0"/>
                <a:ea typeface="ＭＳ Ｐゴシック" charset="-128"/>
                <a:cs typeface="ＭＳ Ｐゴシック" charset="-128"/>
              </a:rPr>
              <a:t> sodium </a:t>
            </a:r>
            <a:r>
              <a:rPr lang="en-US" dirty="0" err="1" smtClean="0">
                <a:latin typeface="Arial" charset="0"/>
                <a:ea typeface="ＭＳ Ｐゴシック" charset="-128"/>
                <a:cs typeface="ＭＳ Ｐゴシック" charset="-128"/>
              </a:rPr>
              <a:t>sulfosuccinate</a:t>
            </a:r>
            <a:r>
              <a:rPr lang="en-US" dirty="0" smtClean="0">
                <a:latin typeface="Arial" charset="0"/>
                <a:ea typeface="ＭＳ Ｐゴシック" charset="-128"/>
                <a:cs typeface="ＭＳ Ｐゴシック" charset="-128"/>
              </a:rPr>
              <a:t> (DOSS).  In over 95% of the seafood samples analyzed, we could not detect DOSS.  Less than 5% of the seafood had detectable levels of DOSS, but these were all well below the level of concern for human consumption. </a:t>
            </a:r>
          </a:p>
        </p:txBody>
      </p:sp>
      <p:sp>
        <p:nvSpPr>
          <p:cNvPr id="81924" name="Slide Number Placeholder 3"/>
          <p:cNvSpPr>
            <a:spLocks noGrp="1"/>
          </p:cNvSpPr>
          <p:nvPr>
            <p:ph type="sldNum" sz="quarter" idx="5"/>
          </p:nvPr>
        </p:nvSpPr>
        <p:spPr>
          <a:noFill/>
        </p:spPr>
        <p:txBody>
          <a:bodyPr/>
          <a:lstStyle/>
          <a:p>
            <a:fld id="{71E1549D-1F10-C040-845E-5D4A0B18A203}" type="slidenum">
              <a:rPr lang="en-US">
                <a:latin typeface="Arial" charset="0"/>
              </a:rPr>
              <a:pPr/>
              <a:t>12</a:t>
            </a:fld>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endParaRPr lang="en-US" sz="2000">
              <a:solidFill>
                <a:prstClr val="white"/>
              </a:solidFill>
              <a:latin typeface="Arial" charset="0"/>
              <a:ea typeface="ＭＳ Ｐゴシック" charset="-128"/>
              <a:cs typeface="ＭＳ Ｐゴシック" charset="-128"/>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endParaRPr lang="en-US" sz="2000">
              <a:solidFill>
                <a:prstClr val="white"/>
              </a:solidFill>
              <a:latin typeface="Arial" charset="0"/>
              <a:ea typeface="ＭＳ Ｐゴシック" charset="-128"/>
              <a:cs typeface="ＭＳ Ｐゴシック" charset="-128"/>
            </a:endParaRPr>
          </a:p>
        </p:txBody>
      </p:sp>
      <p:sp>
        <p:nvSpPr>
          <p:cNvPr id="6" name="Slide Number Placeholder 5"/>
          <p:cNvSpPr>
            <a:spLocks noGrp="1"/>
          </p:cNvSpPr>
          <p:nvPr>
            <p:ph type="sldNum" sz="quarter" idx="12"/>
          </p:nvPr>
        </p:nvSpPr>
        <p:spPr>
          <a:xfrm>
            <a:off x="7010400" y="6492875"/>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2B61F0CB-7CE6-FD48-8DED-C76F6AC0132E}" type="slidenum">
              <a:rPr lang="en-US" sz="2000">
                <a:solidFill>
                  <a:prstClr val="white"/>
                </a:solidFill>
                <a:latin typeface="Arial" charset="0"/>
                <a:ea typeface="ＭＳ Ｐゴシック" charset="-128"/>
                <a:cs typeface="ＭＳ Ｐゴシック" charset="-128"/>
              </a:rPr>
              <a:pPr defTabSz="914400" fontAlgn="base">
                <a:spcBef>
                  <a:spcPct val="0"/>
                </a:spcBef>
                <a:spcAft>
                  <a:spcPct val="0"/>
                </a:spcAft>
                <a:defRPr/>
              </a:pPr>
              <a:t>‹#›</a:t>
            </a:fld>
            <a:endParaRPr lang="en-US" sz="2000">
              <a:solidFill>
                <a:prstClr val="white"/>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999418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Fish">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201988" y="2707457"/>
            <a:ext cx="5484812" cy="1224439"/>
          </a:xfrm>
        </p:spPr>
        <p:txBody>
          <a:bodyPr/>
          <a:lstStyle/>
          <a:p>
            <a:pPr lvl="0"/>
            <a:r>
              <a:rPr lang="en-US" dirty="0" smtClean="0"/>
              <a:t>Click to edit Master text styles</a:t>
            </a:r>
          </a:p>
        </p:txBody>
      </p:sp>
      <p:sp>
        <p:nvSpPr>
          <p:cNvPr id="6" name="Text Placeholder 5"/>
          <p:cNvSpPr>
            <a:spLocks noGrp="1"/>
          </p:cNvSpPr>
          <p:nvPr>
            <p:ph type="body" sz="quarter" idx="11" hasCustomPrompt="1"/>
          </p:nvPr>
        </p:nvSpPr>
        <p:spPr>
          <a:xfrm>
            <a:off x="463550" y="3118590"/>
            <a:ext cx="1293813" cy="752475"/>
          </a:xfrm>
        </p:spPr>
        <p:txBody>
          <a:bodyPr lIns="0" tIns="0" rIns="0" bIns="0">
            <a:normAutofit/>
          </a:bodyPr>
          <a:lstStyle>
            <a:lvl1pPr algn="l">
              <a:defRPr sz="1800" b="1">
                <a:solidFill>
                  <a:schemeClr val="accent1"/>
                </a:solidFill>
              </a:defRPr>
            </a:lvl1pPr>
          </a:lstStyle>
          <a:p>
            <a:pPr lvl="0"/>
            <a:r>
              <a:rPr lang="en-US" dirty="0" smtClean="0"/>
              <a:t>Regional Unit</a:t>
            </a:r>
            <a:endParaRPr lang="en-US" dirty="0"/>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800"/>
            </a:lvl1pPr>
          </a:lstStyle>
          <a:p>
            <a:pPr lvl="0"/>
            <a:r>
              <a:rPr lang="en-US" dirty="0" smtClean="0"/>
              <a:t>July 19, 2012</a:t>
            </a:r>
            <a:endParaRPr lang="en-US" dirty="0"/>
          </a:p>
        </p:txBody>
      </p:sp>
    </p:spTree>
    <p:extLst>
      <p:ext uri="{BB962C8B-B14F-4D97-AF65-F5344CB8AC3E}">
        <p14:creationId xmlns:p14="http://schemas.microsoft.com/office/powerpoint/2010/main" val="1228661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Dar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201988" y="2707457"/>
            <a:ext cx="5484812" cy="1224439"/>
          </a:xfrm>
        </p:spPr>
        <p:txBody>
          <a:bodyPr/>
          <a:lstStyle>
            <a:lvl1pPr>
              <a:defRPr>
                <a:solidFill>
                  <a:srgbClr val="FFFFFF"/>
                </a:solidFill>
              </a:defRPr>
            </a:lvl1pPr>
          </a:lstStyle>
          <a:p>
            <a:pPr lvl="0"/>
            <a:r>
              <a:rPr lang="en-US" dirty="0" smtClean="0"/>
              <a:t>Click to edit Master text styles</a:t>
            </a:r>
          </a:p>
        </p:txBody>
      </p:sp>
      <p:sp>
        <p:nvSpPr>
          <p:cNvPr id="6" name="Text Placeholder 5"/>
          <p:cNvSpPr>
            <a:spLocks noGrp="1"/>
          </p:cNvSpPr>
          <p:nvPr>
            <p:ph type="body" sz="quarter" idx="11" hasCustomPrompt="1"/>
          </p:nvPr>
        </p:nvSpPr>
        <p:spPr>
          <a:xfrm>
            <a:off x="463550" y="3118590"/>
            <a:ext cx="1293813" cy="752475"/>
          </a:xfrm>
        </p:spPr>
        <p:txBody>
          <a:bodyPr lIns="0" tIns="0" rIns="0" bIns="0">
            <a:normAutofit/>
          </a:bodyPr>
          <a:lstStyle>
            <a:lvl1pPr algn="l">
              <a:defRPr sz="1800" b="1">
                <a:solidFill>
                  <a:schemeClr val="bg1"/>
                </a:solidFill>
              </a:defRPr>
            </a:lvl1pPr>
          </a:lstStyle>
          <a:p>
            <a:pPr lvl="0"/>
            <a:r>
              <a:rPr lang="en-US" dirty="0" smtClean="0"/>
              <a:t>Regional Unit</a:t>
            </a:r>
            <a:endParaRPr lang="en-US" dirty="0"/>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800">
                <a:solidFill>
                  <a:srgbClr val="FFFFFF"/>
                </a:solidFill>
              </a:defRPr>
            </a:lvl1pPr>
          </a:lstStyle>
          <a:p>
            <a:pPr lvl="0"/>
            <a:r>
              <a:rPr lang="en-US" dirty="0" smtClean="0"/>
              <a:t>July 19, 2012</a:t>
            </a:r>
            <a:endParaRPr lang="en-US" dirty="0"/>
          </a:p>
        </p:txBody>
      </p:sp>
      <p:sp>
        <p:nvSpPr>
          <p:cNvPr id="7" name="Freeform 6"/>
          <p:cNvSpPr/>
          <p:nvPr userDrawn="1"/>
        </p:nvSpPr>
        <p:spPr>
          <a:xfrm>
            <a:off x="-9190" y="4417160"/>
            <a:ext cx="9170673" cy="2457785"/>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673" h="2457785">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Narrow"/>
            </a:endParaRPr>
          </a:p>
        </p:txBody>
      </p:sp>
    </p:spTree>
    <p:extLst>
      <p:ext uri="{BB962C8B-B14F-4D97-AF65-F5344CB8AC3E}">
        <p14:creationId xmlns:p14="http://schemas.microsoft.com/office/powerpoint/2010/main" val="3461862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pic>
        <p:nvPicPr>
          <p:cNvPr id="2" name="Picture 2" descr="W:\Movies, Images and Sounds\Logos\Commerce\Dept of Commerce Seal.png"/>
          <p:cNvPicPr>
            <a:picLocks noChangeAspect="1" noChangeArrowheads="1"/>
          </p:cNvPicPr>
          <p:nvPr/>
        </p:nvPicPr>
        <p:blipFill>
          <a:blip r:embed="rId2"/>
          <a:srcRect/>
          <a:stretch>
            <a:fillRect/>
          </a:stretch>
        </p:blipFill>
        <p:spPr bwMode="auto">
          <a:xfrm>
            <a:off x="31750" y="6569075"/>
            <a:ext cx="236538" cy="236538"/>
          </a:xfrm>
          <a:prstGeom prst="rect">
            <a:avLst/>
          </a:prstGeom>
          <a:noFill/>
          <a:ln w="9525">
            <a:noFill/>
            <a:miter lim="800000"/>
            <a:headEnd/>
            <a:tailEnd/>
          </a:ln>
        </p:spPr>
      </p:pic>
      <p:pic>
        <p:nvPicPr>
          <p:cNvPr id="3" name="Picture 3" descr="W:\Movies, Images and Sounds\Logos\NOAA\NOAA.png"/>
          <p:cNvPicPr>
            <a:picLocks noChangeAspect="1" noChangeArrowheads="1"/>
          </p:cNvPicPr>
          <p:nvPr/>
        </p:nvPicPr>
        <p:blipFill>
          <a:blip r:embed="rId3"/>
          <a:srcRect/>
          <a:stretch>
            <a:fillRect/>
          </a:stretch>
        </p:blipFill>
        <p:spPr bwMode="auto">
          <a:xfrm>
            <a:off x="260350" y="6569075"/>
            <a:ext cx="228600" cy="228600"/>
          </a:xfrm>
          <a:prstGeom prst="rect">
            <a:avLst/>
          </a:prstGeom>
          <a:noFill/>
          <a:ln w="9525">
            <a:noFill/>
            <a:miter lim="800000"/>
            <a:headEnd/>
            <a:tailEnd/>
          </a:ln>
        </p:spPr>
      </p:pic>
      <p:sp>
        <p:nvSpPr>
          <p:cNvPr id="4" name="TextBox 3"/>
          <p:cNvSpPr txBox="1">
            <a:spLocks noChangeArrowheads="1"/>
          </p:cNvSpPr>
          <p:nvPr userDrawn="1"/>
        </p:nvSpPr>
        <p:spPr bwMode="auto">
          <a:xfrm>
            <a:off x="457200" y="6581775"/>
            <a:ext cx="2640013" cy="276225"/>
          </a:xfrm>
          <a:prstGeom prst="rect">
            <a:avLst/>
          </a:prstGeom>
          <a:noFill/>
          <a:ln>
            <a:noFill/>
          </a:ln>
          <a:extLst/>
        </p:spPr>
        <p:txBody>
          <a:bodyPr wrap="none">
            <a:prstTxWarp prst="textNoShape">
              <a:avLst/>
            </a:prstTxWarp>
            <a:spAutoFit/>
          </a:bodyPr>
          <a:lstStyle/>
          <a:p>
            <a:pPr defTabSz="914400" fontAlgn="base">
              <a:spcBef>
                <a:spcPct val="0"/>
              </a:spcBef>
              <a:spcAft>
                <a:spcPct val="0"/>
              </a:spcAft>
              <a:defRPr/>
            </a:pPr>
            <a:r>
              <a:rPr lang="en-US" sz="1200">
                <a:solidFill>
                  <a:srgbClr val="FFFFFF"/>
                </a:solidFill>
                <a:latin typeface="Arial" charset="0"/>
                <a:ea typeface="ＭＳ Ｐゴシック" charset="-128"/>
                <a:cs typeface="ＭＳ Ｐゴシック" charset="-128"/>
              </a:rPr>
              <a:t>Northwest Fisheries Science Center</a:t>
            </a:r>
          </a:p>
        </p:txBody>
      </p:sp>
      <p:sp>
        <p:nvSpPr>
          <p:cNvPr id="5" name="Date Placeholder 3"/>
          <p:cNvSpPr>
            <a:spLocks noGrp="1"/>
          </p:cNvSpPr>
          <p:nvPr>
            <p:ph type="dt" sz="half" idx="10"/>
          </p:nvPr>
        </p:nvSpPr>
        <p:spPr>
          <a:xfrm>
            <a:off x="3352800" y="6492875"/>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FFFFFF"/>
                </a:solidFill>
              </a:defRPr>
            </a:lvl1pPr>
          </a:lstStyle>
          <a:p>
            <a:pPr defTabSz="914400" fontAlgn="base">
              <a:spcBef>
                <a:spcPct val="0"/>
              </a:spcBef>
              <a:spcAft>
                <a:spcPct val="0"/>
              </a:spcAft>
              <a:defRPr/>
            </a:pPr>
            <a:endParaRPr lang="en-US">
              <a:latin typeface="Arial" charset="0"/>
              <a:ea typeface="ＭＳ Ｐゴシック" charset="-128"/>
              <a:cs typeface="ＭＳ Ｐゴシック" charset="-128"/>
            </a:endParaRPr>
          </a:p>
        </p:txBody>
      </p:sp>
      <p:sp>
        <p:nvSpPr>
          <p:cNvPr id="6" name="Footer Placeholder 4"/>
          <p:cNvSpPr>
            <a:spLocks noGrp="1"/>
          </p:cNvSpPr>
          <p:nvPr>
            <p:ph type="ftr" sz="quarter" idx="11"/>
          </p:nvPr>
        </p:nvSpPr>
        <p:spPr>
          <a:xfrm>
            <a:off x="457200" y="6492875"/>
            <a:ext cx="2895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FFFFFF"/>
                </a:solidFill>
              </a:defRPr>
            </a:lvl1pPr>
          </a:lstStyle>
          <a:p>
            <a:pPr defTabSz="914400" fontAlgn="base">
              <a:spcBef>
                <a:spcPct val="0"/>
              </a:spcBef>
              <a:spcAft>
                <a:spcPct val="0"/>
              </a:spcAft>
              <a:defRPr/>
            </a:pPr>
            <a:endParaRPr lang="en-US">
              <a:latin typeface="Arial" charset="0"/>
              <a:ea typeface="ＭＳ Ｐゴシック" charset="-128"/>
              <a:cs typeface="ＭＳ Ｐゴシック" charset="-128"/>
            </a:endParaRPr>
          </a:p>
        </p:txBody>
      </p:sp>
      <p:sp>
        <p:nvSpPr>
          <p:cNvPr id="7" name="Slide Number Placeholder 5"/>
          <p:cNvSpPr>
            <a:spLocks noGrp="1"/>
          </p:cNvSpPr>
          <p:nvPr>
            <p:ph type="sldNum" sz="quarter" idx="12"/>
          </p:nvPr>
        </p:nvSpPr>
        <p:spPr>
          <a:xfrm>
            <a:off x="7010400" y="6492875"/>
            <a:ext cx="2133600" cy="365125"/>
          </a:xfrm>
          <a:prstGeom prst="rect">
            <a:avLst/>
          </a:prstGeom>
        </p:spPr>
        <p:txBody>
          <a:bodyPr vert="horz" wrap="square" lIns="91440" tIns="45720" rIns="91440" bIns="45720" numCol="1" anchor="t" anchorCtr="0" compatLnSpc="1">
            <a:prstTxWarp prst="textNoShape">
              <a:avLst/>
            </a:prstTxWarp>
          </a:bodyPr>
          <a:lstStyle>
            <a:lvl1pPr eaLnBrk="0" hangingPunct="0">
              <a:defRPr/>
            </a:lvl1pPr>
          </a:lstStyle>
          <a:p>
            <a:pPr defTabSz="914400" fontAlgn="base">
              <a:spcBef>
                <a:spcPct val="0"/>
              </a:spcBef>
              <a:spcAft>
                <a:spcPct val="0"/>
              </a:spcAft>
              <a:defRPr/>
            </a:pPr>
            <a:fld id="{EEB48B50-59DA-5B44-B0BF-A41A4F94230A}" type="slidenum">
              <a:rPr lang="en-US" sz="2000">
                <a:solidFill>
                  <a:prstClr val="white"/>
                </a:solidFill>
                <a:latin typeface="Arial" charset="0"/>
                <a:ea typeface="ＭＳ Ｐゴシック" charset="-128"/>
                <a:cs typeface="ＭＳ Ｐゴシック" charset="-128"/>
              </a:rPr>
              <a:pPr defTabSz="914400" fontAlgn="base">
                <a:spcBef>
                  <a:spcPct val="0"/>
                </a:spcBef>
                <a:spcAft>
                  <a:spcPct val="0"/>
                </a:spcAft>
                <a:defRPr/>
              </a:pPr>
              <a:t>‹#›</a:t>
            </a:fld>
            <a:endParaRPr lang="en-US" sz="2000">
              <a:solidFill>
                <a:prstClr val="white"/>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906436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pic>
        <p:nvPicPr>
          <p:cNvPr id="3" name="Picture 7" descr="W:\Movies, Images and Sounds\Logos\Commerce\Dept of Commerce Seal.png"/>
          <p:cNvPicPr>
            <a:picLocks noChangeAspect="1" noChangeArrowheads="1"/>
          </p:cNvPicPr>
          <p:nvPr/>
        </p:nvPicPr>
        <p:blipFill>
          <a:blip r:embed="rId2"/>
          <a:srcRect/>
          <a:stretch>
            <a:fillRect/>
          </a:stretch>
        </p:blipFill>
        <p:spPr bwMode="auto">
          <a:xfrm>
            <a:off x="31750" y="6569075"/>
            <a:ext cx="236538" cy="236538"/>
          </a:xfrm>
          <a:prstGeom prst="rect">
            <a:avLst/>
          </a:prstGeom>
          <a:noFill/>
          <a:ln w="9525">
            <a:noFill/>
            <a:miter lim="800000"/>
            <a:headEnd/>
            <a:tailEnd/>
          </a:ln>
        </p:spPr>
      </p:pic>
      <p:pic>
        <p:nvPicPr>
          <p:cNvPr id="4" name="Picture 8" descr="W:\Movies, Images and Sounds\Logos\NOAA\NOAA.png"/>
          <p:cNvPicPr>
            <a:picLocks noChangeAspect="1" noChangeArrowheads="1"/>
          </p:cNvPicPr>
          <p:nvPr/>
        </p:nvPicPr>
        <p:blipFill>
          <a:blip r:embed="rId3"/>
          <a:srcRect/>
          <a:stretch>
            <a:fillRect/>
          </a:stretch>
        </p:blipFill>
        <p:spPr bwMode="auto">
          <a:xfrm>
            <a:off x="260350" y="6569075"/>
            <a:ext cx="228600" cy="228600"/>
          </a:xfrm>
          <a:prstGeom prst="rect">
            <a:avLst/>
          </a:prstGeom>
          <a:noFill/>
          <a:ln w="9525">
            <a:noFill/>
            <a:miter lim="800000"/>
            <a:headEnd/>
            <a:tailEnd/>
          </a:ln>
        </p:spPr>
      </p:pic>
      <p:sp>
        <p:nvSpPr>
          <p:cNvPr id="5" name="TextBox 4"/>
          <p:cNvSpPr txBox="1">
            <a:spLocks noChangeArrowheads="1"/>
          </p:cNvSpPr>
          <p:nvPr userDrawn="1"/>
        </p:nvSpPr>
        <p:spPr bwMode="auto">
          <a:xfrm>
            <a:off x="457200" y="6581775"/>
            <a:ext cx="2640013" cy="276225"/>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1200" smtClean="0">
                <a:solidFill>
                  <a:prstClr val="white"/>
                </a:solidFill>
              </a:rPr>
              <a:t>Northwest Fisheries Science Center</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6" name="Date Placeholder 3"/>
          <p:cNvSpPr>
            <a:spLocks noGrp="1"/>
          </p:cNvSpPr>
          <p:nvPr>
            <p:ph type="dt" sz="half" idx="10"/>
          </p:nvPr>
        </p:nvSpPr>
        <p:spPr>
          <a:xfrm>
            <a:off x="3352800" y="6492875"/>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solidFill>
                  <a:srgbClr val="FFFFFF"/>
                </a:solidFill>
              </a:defRPr>
            </a:lvl1pPr>
          </a:lstStyle>
          <a:p>
            <a:pPr defTabSz="914400" fontAlgn="base">
              <a:spcBef>
                <a:spcPct val="0"/>
              </a:spcBef>
              <a:spcAft>
                <a:spcPct val="0"/>
              </a:spcAft>
              <a:defRPr/>
            </a:pPr>
            <a:endParaRPr lang="en-US">
              <a:latin typeface="Arial" charset="0"/>
              <a:ea typeface="ＭＳ Ｐゴシック" charset="-128"/>
              <a:cs typeface="ＭＳ Ｐゴシック" charset="-128"/>
            </a:endParaRPr>
          </a:p>
        </p:txBody>
      </p:sp>
      <p:sp>
        <p:nvSpPr>
          <p:cNvPr id="7" name="Footer Placeholder 4"/>
          <p:cNvSpPr>
            <a:spLocks noGrp="1"/>
          </p:cNvSpPr>
          <p:nvPr>
            <p:ph type="ftr" sz="quarter" idx="11"/>
          </p:nvPr>
        </p:nvSpPr>
        <p:spPr>
          <a:xfrm>
            <a:off x="457200" y="6492875"/>
            <a:ext cx="2895600" cy="365125"/>
          </a:xfrm>
          <a:prstGeom prst="rect">
            <a:avLst/>
          </a:prstGeom>
        </p:spPr>
        <p:txBody>
          <a:bodyPr/>
          <a:lstStyle>
            <a:lvl1pPr eaLnBrk="1" hangingPunct="1">
              <a:defRPr sz="1800">
                <a:solidFill>
                  <a:prstClr val="white"/>
                </a:solidFill>
                <a:ea typeface="ＭＳ Ｐゴシック" charset="-128"/>
                <a:cs typeface="ＭＳ Ｐゴシック" charset="-128"/>
              </a:defRPr>
            </a:lvl1pPr>
          </a:lstStyle>
          <a:p>
            <a:pPr defTabSz="914400" fontAlgn="base">
              <a:spcBef>
                <a:spcPct val="0"/>
              </a:spcBef>
              <a:spcAft>
                <a:spcPct val="0"/>
              </a:spcAft>
              <a:defRPr/>
            </a:pPr>
            <a:endParaRPr lang="en-US">
              <a:latin typeface="Arial" charset="0"/>
            </a:endParaRPr>
          </a:p>
        </p:txBody>
      </p:sp>
      <p:sp>
        <p:nvSpPr>
          <p:cNvPr id="8" name="Slide Number Placeholder 5"/>
          <p:cNvSpPr>
            <a:spLocks noGrp="1"/>
          </p:cNvSpPr>
          <p:nvPr>
            <p:ph type="sldNum" sz="quarter" idx="12"/>
          </p:nvPr>
        </p:nvSpPr>
        <p:spPr>
          <a:xfrm>
            <a:off x="7010400" y="6492875"/>
            <a:ext cx="2133600" cy="365125"/>
          </a:xfrm>
          <a:prstGeom prst="rect">
            <a:avLst/>
          </a:prstGeom>
        </p:spPr>
        <p:txBody>
          <a:bodyPr/>
          <a:lstStyle>
            <a:lvl1pPr eaLnBrk="0" hangingPunct="0">
              <a:defRPr/>
            </a:lvl1pPr>
          </a:lstStyle>
          <a:p>
            <a:pPr defTabSz="914400" fontAlgn="base">
              <a:spcBef>
                <a:spcPct val="0"/>
              </a:spcBef>
              <a:spcAft>
                <a:spcPct val="0"/>
              </a:spcAft>
              <a:defRPr/>
            </a:pPr>
            <a:fld id="{40A4480C-31BA-B441-8358-A7B0C0F5C408}" type="slidenum">
              <a:rPr lang="en-US" sz="2000">
                <a:solidFill>
                  <a:prstClr val="white"/>
                </a:solidFill>
                <a:latin typeface="Arial" charset="0"/>
                <a:ea typeface="ＭＳ Ｐゴシック" charset="-128"/>
                <a:cs typeface="ＭＳ Ｐゴシック" charset="-128"/>
              </a:rPr>
              <a:pPr defTabSz="914400" fontAlgn="base">
                <a:spcBef>
                  <a:spcPct val="0"/>
                </a:spcBef>
                <a:spcAft>
                  <a:spcPct val="0"/>
                </a:spcAft>
                <a:defRPr/>
              </a:pPr>
              <a:t>‹#›</a:t>
            </a:fld>
            <a:endParaRPr lang="en-US" sz="2000">
              <a:solidFill>
                <a:prstClr val="white"/>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243961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5"/>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06153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xfrm>
            <a:off x="457200" y="6356350"/>
            <a:ext cx="2133600" cy="365125"/>
          </a:xfrm>
          <a:prstGeom prst="rect">
            <a:avLst/>
          </a:prstGeom>
        </p:spPr>
        <p:txBody>
          <a:bodyPr rtlCol="0"/>
          <a:lstStyle>
            <a:lvl1pPr>
              <a:defRPr>
                <a:solidFill>
                  <a:prstClr val="black">
                    <a:tint val="75000"/>
                  </a:prstClr>
                </a:solidFill>
                <a:latin typeface="Arial" charset="0"/>
              </a:defRPr>
            </a:lvl1pPr>
          </a:lstStyle>
          <a:p>
            <a:pPr defTabSz="914400" fontAlgn="base">
              <a:spcBef>
                <a:spcPct val="0"/>
              </a:spcBef>
              <a:spcAft>
                <a:spcPct val="0"/>
              </a:spcAft>
              <a:defRPr/>
            </a:pPr>
            <a:fld id="{479B8D72-2CE2-5944-96BB-56DE2BA0701B}" type="datetime4">
              <a:rPr lang="en-US" sz="2000">
                <a:ea typeface="ＭＳ Ｐゴシック" charset="-128"/>
                <a:cs typeface="ＭＳ Ｐゴシック" charset="-128"/>
              </a:rPr>
              <a:pPr defTabSz="914400" fontAlgn="base">
                <a:spcBef>
                  <a:spcPct val="0"/>
                </a:spcBef>
                <a:spcAft>
                  <a:spcPct val="0"/>
                </a:spcAft>
                <a:defRPr/>
              </a:pPr>
              <a:t>September 23, 2013</a:t>
            </a:fld>
            <a:endParaRPr lang="en-US" sz="2000">
              <a:ea typeface="ＭＳ Ｐゴシック" charset="-128"/>
              <a:cs typeface="ＭＳ Ｐゴシック" charset="-128"/>
            </a:endParaRPr>
          </a:p>
        </p:txBody>
      </p:sp>
      <p:sp>
        <p:nvSpPr>
          <p:cNvPr id="6" name="Rectangle 3"/>
          <p:cNvSpPr>
            <a:spLocks noGrp="1" noChangeArrowheads="1"/>
          </p:cNvSpPr>
          <p:nvPr>
            <p:ph type="sldNum" sz="quarter" idx="11"/>
          </p:nvPr>
        </p:nvSpPr>
        <p:spPr>
          <a:xfrm>
            <a:off x="6553200" y="6356350"/>
            <a:ext cx="2133600" cy="365125"/>
          </a:xfrm>
          <a:prstGeom prst="rect">
            <a:avLst/>
          </a:prstGeom>
        </p:spPr>
        <p:txBody>
          <a:bodyPr rtlCol="0"/>
          <a:lstStyle>
            <a:lvl1pPr>
              <a:defRPr>
                <a:solidFill>
                  <a:prstClr val="black">
                    <a:tint val="75000"/>
                  </a:prstClr>
                </a:solidFill>
                <a:latin typeface="Arial" charset="0"/>
              </a:defRPr>
            </a:lvl1pPr>
          </a:lstStyle>
          <a:p>
            <a:pPr defTabSz="914400" fontAlgn="base">
              <a:spcBef>
                <a:spcPct val="0"/>
              </a:spcBef>
              <a:spcAft>
                <a:spcPct val="0"/>
              </a:spcAft>
              <a:defRPr/>
            </a:pPr>
            <a:fld id="{CEA1D0DE-6A2B-7D45-B3E7-1BED90D50902}" type="slidenum">
              <a:rPr lang="en-US" sz="2000">
                <a:ea typeface="ＭＳ Ｐゴシック" charset="-128"/>
                <a:cs typeface="ＭＳ Ｐゴシック" charset="-128"/>
              </a:rPr>
              <a:pPr defTabSz="914400" fontAlgn="base">
                <a:spcBef>
                  <a:spcPct val="0"/>
                </a:spcBef>
                <a:spcAft>
                  <a:spcPct val="0"/>
                </a:spcAft>
                <a:defRPr/>
              </a:pPr>
              <a:t>‹#›</a:t>
            </a:fld>
            <a:endParaRPr lang="en-US" sz="2000">
              <a:ea typeface="ＭＳ Ｐゴシック" charset="-128"/>
              <a:cs typeface="ＭＳ Ｐゴシック" charset="-128"/>
            </a:endParaRPr>
          </a:p>
        </p:txBody>
      </p:sp>
      <p:sp>
        <p:nvSpPr>
          <p:cNvPr id="7" name="Rectangle 14"/>
          <p:cNvSpPr>
            <a:spLocks noGrp="1" noChangeArrowheads="1"/>
          </p:cNvSpPr>
          <p:nvPr>
            <p:ph type="ftr" sz="quarter" idx="12"/>
          </p:nvPr>
        </p:nvSpPr>
        <p:spPr>
          <a:xfrm>
            <a:off x="3124200" y="6356350"/>
            <a:ext cx="2895600" cy="365125"/>
          </a:xfrm>
          <a:prstGeom prst="rect">
            <a:avLst/>
          </a:prstGeom>
        </p:spPr>
        <p:txBody>
          <a:bodyPr rtlCol="0"/>
          <a:lstStyle>
            <a:lvl1pPr>
              <a:defRPr>
                <a:solidFill>
                  <a:prstClr val="black">
                    <a:tint val="75000"/>
                  </a:prstClr>
                </a:solidFill>
                <a:latin typeface="Arial" charset="0"/>
              </a:defRPr>
            </a:lvl1pPr>
          </a:lstStyle>
          <a:p>
            <a:pPr defTabSz="914400" fontAlgn="base">
              <a:spcBef>
                <a:spcPct val="0"/>
              </a:spcBef>
              <a:spcAft>
                <a:spcPct val="0"/>
              </a:spcAft>
              <a:defRPr/>
            </a:pPr>
            <a:endParaRPr lang="en-US" sz="2000">
              <a:ea typeface="ＭＳ Ｐゴシック" charset="-128"/>
              <a:cs typeface="ＭＳ Ｐゴシック" charset="-128"/>
            </a:endParaRPr>
          </a:p>
        </p:txBody>
      </p:sp>
    </p:spTree>
    <p:extLst>
      <p:ext uri="{BB962C8B-B14F-4D97-AF65-F5344CB8AC3E}">
        <p14:creationId xmlns:p14="http://schemas.microsoft.com/office/powerpoint/2010/main" val="1909786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No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201988" y="2707457"/>
            <a:ext cx="5484812" cy="1224439"/>
          </a:xfrm>
        </p:spPr>
        <p:txBody>
          <a:bodyPr/>
          <a:lstStyle/>
          <a:p>
            <a:pPr lvl="0"/>
            <a:r>
              <a:rPr lang="en-US" dirty="0" smtClean="0"/>
              <a:t>Click to edit Master text styles</a:t>
            </a:r>
          </a:p>
        </p:txBody>
      </p:sp>
      <p:sp>
        <p:nvSpPr>
          <p:cNvPr id="6" name="Text Placeholder 5"/>
          <p:cNvSpPr>
            <a:spLocks noGrp="1"/>
          </p:cNvSpPr>
          <p:nvPr>
            <p:ph type="body" sz="quarter" idx="11" hasCustomPrompt="1"/>
          </p:nvPr>
        </p:nvSpPr>
        <p:spPr>
          <a:xfrm>
            <a:off x="463550" y="3118590"/>
            <a:ext cx="1293813" cy="752475"/>
          </a:xfrm>
        </p:spPr>
        <p:txBody>
          <a:bodyPr lIns="0" tIns="0" rIns="0" bIns="0">
            <a:normAutofit/>
          </a:bodyPr>
          <a:lstStyle>
            <a:lvl1pPr algn="l">
              <a:defRPr sz="1800" b="1">
                <a:solidFill>
                  <a:schemeClr val="accent1"/>
                </a:solidFill>
              </a:defRPr>
            </a:lvl1pPr>
          </a:lstStyle>
          <a:p>
            <a:pPr lvl="0"/>
            <a:r>
              <a:rPr lang="en-US" dirty="0" smtClean="0"/>
              <a:t>Regional Unit</a:t>
            </a:r>
            <a:endParaRPr lang="en-US" dirty="0"/>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800"/>
            </a:lvl1pPr>
          </a:lstStyle>
          <a:p>
            <a:pPr lvl="0"/>
            <a:r>
              <a:rPr lang="en-US" dirty="0" smtClean="0"/>
              <a:t>July 19, 2012</a:t>
            </a:r>
            <a:endParaRPr lang="en-US" dirty="0"/>
          </a:p>
        </p:txBody>
      </p:sp>
    </p:spTree>
    <p:extLst>
      <p:ext uri="{BB962C8B-B14F-4D97-AF65-F5344CB8AC3E}">
        <p14:creationId xmlns:p14="http://schemas.microsoft.com/office/powerpoint/2010/main" val="3389740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Boat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201988" y="2707457"/>
            <a:ext cx="5484812" cy="1224439"/>
          </a:xfrm>
        </p:spPr>
        <p:txBody>
          <a:bodyPr/>
          <a:lstStyle/>
          <a:p>
            <a:pPr lvl="0"/>
            <a:r>
              <a:rPr lang="en-US" dirty="0" smtClean="0"/>
              <a:t>Click to edit Master text styles</a:t>
            </a:r>
          </a:p>
        </p:txBody>
      </p:sp>
      <p:sp>
        <p:nvSpPr>
          <p:cNvPr id="6" name="Text Placeholder 5"/>
          <p:cNvSpPr>
            <a:spLocks noGrp="1"/>
          </p:cNvSpPr>
          <p:nvPr>
            <p:ph type="body" sz="quarter" idx="11" hasCustomPrompt="1"/>
          </p:nvPr>
        </p:nvSpPr>
        <p:spPr>
          <a:xfrm>
            <a:off x="463550" y="3118590"/>
            <a:ext cx="1293813" cy="752475"/>
          </a:xfrm>
        </p:spPr>
        <p:txBody>
          <a:bodyPr lIns="0" tIns="0" rIns="0" bIns="0">
            <a:normAutofit/>
          </a:bodyPr>
          <a:lstStyle>
            <a:lvl1pPr algn="l">
              <a:defRPr sz="1800" b="1">
                <a:solidFill>
                  <a:schemeClr val="accent1"/>
                </a:solidFill>
              </a:defRPr>
            </a:lvl1pPr>
          </a:lstStyle>
          <a:p>
            <a:pPr lvl="0"/>
            <a:r>
              <a:rPr lang="en-US" dirty="0" smtClean="0"/>
              <a:t>Regional Unit</a:t>
            </a:r>
            <a:endParaRPr lang="en-US" dirty="0"/>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800"/>
            </a:lvl1pPr>
          </a:lstStyle>
          <a:p>
            <a:pPr lvl="0"/>
            <a:r>
              <a:rPr lang="en-US" dirty="0" smtClean="0"/>
              <a:t>July 19, 2012</a:t>
            </a:r>
            <a:endParaRPr lang="en-US" dirty="0"/>
          </a:p>
        </p:txBody>
      </p:sp>
    </p:spTree>
    <p:extLst>
      <p:ext uri="{BB962C8B-B14F-4D97-AF65-F5344CB8AC3E}">
        <p14:creationId xmlns:p14="http://schemas.microsoft.com/office/powerpoint/2010/main" val="1343443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Turtl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201988" y="2707457"/>
            <a:ext cx="5484812" cy="1224439"/>
          </a:xfrm>
        </p:spPr>
        <p:txBody>
          <a:bodyPr/>
          <a:lstStyle/>
          <a:p>
            <a:pPr lvl="0"/>
            <a:r>
              <a:rPr lang="en-US" dirty="0" smtClean="0"/>
              <a:t>Click to edit Master text styles</a:t>
            </a:r>
          </a:p>
        </p:txBody>
      </p:sp>
      <p:sp>
        <p:nvSpPr>
          <p:cNvPr id="6" name="Text Placeholder 5"/>
          <p:cNvSpPr>
            <a:spLocks noGrp="1"/>
          </p:cNvSpPr>
          <p:nvPr>
            <p:ph type="body" sz="quarter" idx="11" hasCustomPrompt="1"/>
          </p:nvPr>
        </p:nvSpPr>
        <p:spPr>
          <a:xfrm>
            <a:off x="463550" y="3118590"/>
            <a:ext cx="1293813" cy="752475"/>
          </a:xfrm>
        </p:spPr>
        <p:txBody>
          <a:bodyPr lIns="0" tIns="0" rIns="0" bIns="0">
            <a:normAutofit/>
          </a:bodyPr>
          <a:lstStyle>
            <a:lvl1pPr algn="l">
              <a:defRPr sz="1800" b="1">
                <a:solidFill>
                  <a:schemeClr val="accent1"/>
                </a:solidFill>
              </a:defRPr>
            </a:lvl1pPr>
          </a:lstStyle>
          <a:p>
            <a:pPr lvl="0"/>
            <a:r>
              <a:rPr lang="en-US" dirty="0" smtClean="0"/>
              <a:t>Regional Unit</a:t>
            </a:r>
            <a:endParaRPr lang="en-US" dirty="0"/>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800"/>
            </a:lvl1pPr>
          </a:lstStyle>
          <a:p>
            <a:pPr lvl="0"/>
            <a:r>
              <a:rPr lang="en-US" dirty="0" smtClean="0"/>
              <a:t>July 19, 2012</a:t>
            </a:r>
            <a:endParaRPr lang="en-US" dirty="0"/>
          </a:p>
        </p:txBody>
      </p:sp>
    </p:spTree>
    <p:extLst>
      <p:ext uri="{BB962C8B-B14F-4D97-AF65-F5344CB8AC3E}">
        <p14:creationId xmlns:p14="http://schemas.microsoft.com/office/powerpoint/2010/main" val="1832021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Seafoo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201988" y="2707457"/>
            <a:ext cx="5484812" cy="1224439"/>
          </a:xfrm>
        </p:spPr>
        <p:txBody>
          <a:bodyPr/>
          <a:lstStyle/>
          <a:p>
            <a:pPr lvl="0"/>
            <a:r>
              <a:rPr lang="en-US" dirty="0" smtClean="0"/>
              <a:t>Click to edit Master text styles</a:t>
            </a:r>
          </a:p>
        </p:txBody>
      </p:sp>
      <p:sp>
        <p:nvSpPr>
          <p:cNvPr id="6" name="Text Placeholder 5"/>
          <p:cNvSpPr>
            <a:spLocks noGrp="1"/>
          </p:cNvSpPr>
          <p:nvPr>
            <p:ph type="body" sz="quarter" idx="11" hasCustomPrompt="1"/>
          </p:nvPr>
        </p:nvSpPr>
        <p:spPr>
          <a:xfrm>
            <a:off x="463550" y="3118590"/>
            <a:ext cx="1293813" cy="752475"/>
          </a:xfrm>
        </p:spPr>
        <p:txBody>
          <a:bodyPr lIns="0" tIns="0" rIns="0" bIns="0">
            <a:normAutofit/>
          </a:bodyPr>
          <a:lstStyle>
            <a:lvl1pPr algn="l">
              <a:defRPr sz="1800" b="1">
                <a:solidFill>
                  <a:schemeClr val="accent1"/>
                </a:solidFill>
              </a:defRPr>
            </a:lvl1pPr>
          </a:lstStyle>
          <a:p>
            <a:pPr lvl="0"/>
            <a:r>
              <a:rPr lang="en-US" dirty="0" smtClean="0"/>
              <a:t>Regional Unit</a:t>
            </a:r>
            <a:endParaRPr lang="en-US" dirty="0"/>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800"/>
            </a:lvl1pPr>
          </a:lstStyle>
          <a:p>
            <a:pPr lvl="0"/>
            <a:r>
              <a:rPr lang="en-US" dirty="0" smtClean="0"/>
              <a:t>July 19, 2012</a:t>
            </a:r>
            <a:endParaRPr lang="en-US" dirty="0"/>
          </a:p>
        </p:txBody>
      </p:sp>
    </p:spTree>
    <p:extLst>
      <p:ext uri="{BB962C8B-B14F-4D97-AF65-F5344CB8AC3E}">
        <p14:creationId xmlns:p14="http://schemas.microsoft.com/office/powerpoint/2010/main" val="2230340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lumMod val="75000"/>
              </a:schemeClr>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19458" name="Title Placeholder 1"/>
          <p:cNvSpPr>
            <a:spLocks noGrp="1"/>
          </p:cNvSpPr>
          <p:nvPr>
            <p:ph type="title"/>
          </p:nvPr>
        </p:nvSpPr>
        <p:spPr bwMode="auto">
          <a:xfrm>
            <a:off x="457200" y="1524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59" name="Text Placeholder 2"/>
          <p:cNvSpPr>
            <a:spLocks noGrp="1"/>
          </p:cNvSpPr>
          <p:nvPr>
            <p:ph type="body" idx="1"/>
          </p:nvPr>
        </p:nvSpPr>
        <p:spPr bwMode="auto">
          <a:xfrm>
            <a:off x="457200" y="1371600"/>
            <a:ext cx="8229600" cy="4754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9460" name="Picture 2" descr="W:\Movies, Images and Sounds\Logos\Commerce\Dept of Commerce Seal.png"/>
          <p:cNvPicPr>
            <a:picLocks noChangeAspect="1" noChangeArrowheads="1"/>
          </p:cNvPicPr>
          <p:nvPr/>
        </p:nvPicPr>
        <p:blipFill>
          <a:blip r:embed="rId7"/>
          <a:srcRect/>
          <a:stretch>
            <a:fillRect/>
          </a:stretch>
        </p:blipFill>
        <p:spPr bwMode="auto">
          <a:xfrm>
            <a:off x="31750" y="6569075"/>
            <a:ext cx="236538" cy="236538"/>
          </a:xfrm>
          <a:prstGeom prst="rect">
            <a:avLst/>
          </a:prstGeom>
          <a:noFill/>
          <a:ln w="9525">
            <a:noFill/>
            <a:miter lim="800000"/>
            <a:headEnd/>
            <a:tailEnd/>
          </a:ln>
        </p:spPr>
      </p:pic>
      <p:pic>
        <p:nvPicPr>
          <p:cNvPr id="19461" name="Picture 3" descr="W:\Movies, Images and Sounds\Logos\NOAA\NOAA.png"/>
          <p:cNvPicPr>
            <a:picLocks noChangeAspect="1" noChangeArrowheads="1"/>
          </p:cNvPicPr>
          <p:nvPr/>
        </p:nvPicPr>
        <p:blipFill>
          <a:blip r:embed="rId8"/>
          <a:srcRect/>
          <a:stretch>
            <a:fillRect/>
          </a:stretch>
        </p:blipFill>
        <p:spPr bwMode="auto">
          <a:xfrm>
            <a:off x="260350" y="6569075"/>
            <a:ext cx="228600" cy="228600"/>
          </a:xfrm>
          <a:prstGeom prst="rect">
            <a:avLst/>
          </a:prstGeom>
          <a:noFill/>
          <a:ln w="9525">
            <a:noFill/>
            <a:miter lim="800000"/>
            <a:headEnd/>
            <a:tailEnd/>
          </a:ln>
        </p:spPr>
      </p:pic>
      <p:sp>
        <p:nvSpPr>
          <p:cNvPr id="1031" name="TextBox 9"/>
          <p:cNvSpPr txBox="1">
            <a:spLocks noChangeArrowheads="1"/>
          </p:cNvSpPr>
          <p:nvPr userDrawn="1"/>
        </p:nvSpPr>
        <p:spPr bwMode="auto">
          <a:xfrm>
            <a:off x="457200" y="6581775"/>
            <a:ext cx="2640013" cy="276225"/>
          </a:xfrm>
          <a:prstGeom prst="rect">
            <a:avLst/>
          </a:prstGeom>
          <a:noFill/>
          <a:ln>
            <a:noFill/>
          </a:ln>
          <a:extLst/>
        </p:spPr>
        <p:txBody>
          <a:bodyPr wrap="none">
            <a:prstTxWarp prst="textNoShape">
              <a:avLst/>
            </a:prstTxWarp>
            <a:spAutoFit/>
          </a:bodyPr>
          <a:lstStyle/>
          <a:p>
            <a:pPr defTabSz="914400" fontAlgn="base">
              <a:spcBef>
                <a:spcPct val="0"/>
              </a:spcBef>
              <a:spcAft>
                <a:spcPct val="0"/>
              </a:spcAft>
              <a:defRPr/>
            </a:pPr>
            <a:r>
              <a:rPr lang="en-US" sz="1200">
                <a:solidFill>
                  <a:srgbClr val="FFFFFF"/>
                </a:solidFill>
                <a:latin typeface="Arial" charset="0"/>
                <a:ea typeface="ＭＳ Ｐゴシック" charset="-128"/>
                <a:cs typeface="ＭＳ Ｐゴシック" charset="-128"/>
              </a:rPr>
              <a:t>Northwest Fisheries Science Center</a:t>
            </a:r>
          </a:p>
        </p:txBody>
      </p:sp>
    </p:spTree>
    <p:extLst>
      <p:ext uri="{BB962C8B-B14F-4D97-AF65-F5344CB8AC3E}">
        <p14:creationId xmlns:p14="http://schemas.microsoft.com/office/powerpoint/2010/main" val="2567838096"/>
      </p:ext>
    </p:extLst>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Lst>
  <p:hf sldNum="0" hdr="0" ftr="0" dt="0"/>
  <p:txStyles>
    <p:titleStyle>
      <a:lvl1pPr algn="l" rtl="0" eaLnBrk="0" fontAlgn="base" hangingPunct="0">
        <a:spcBef>
          <a:spcPct val="0"/>
        </a:spcBef>
        <a:spcAft>
          <a:spcPct val="0"/>
        </a:spcAft>
        <a:defRPr sz="4400" b="1" kern="1200">
          <a:solidFill>
            <a:schemeClr val="tx1"/>
          </a:solidFill>
          <a:latin typeface="+mj-lt"/>
          <a:ea typeface="ＭＳ Ｐゴシック" charset="-128"/>
          <a:cs typeface="ＭＳ Ｐゴシック" charset="-128"/>
        </a:defRPr>
      </a:lvl1pPr>
      <a:lvl2pPr algn="l" rtl="0" eaLnBrk="0" fontAlgn="base" hangingPunct="0">
        <a:spcBef>
          <a:spcPct val="0"/>
        </a:spcBef>
        <a:spcAft>
          <a:spcPct val="0"/>
        </a:spcAft>
        <a:defRPr sz="4400" b="1">
          <a:solidFill>
            <a:schemeClr val="tx1"/>
          </a:solidFill>
          <a:latin typeface="Calibri" pitchFamily="34" charset="0"/>
          <a:ea typeface="ＭＳ Ｐゴシック" charset="-128"/>
          <a:cs typeface="ＭＳ Ｐゴシック" charset="-128"/>
        </a:defRPr>
      </a:lvl2pPr>
      <a:lvl3pPr algn="l" rtl="0" eaLnBrk="0" fontAlgn="base" hangingPunct="0">
        <a:spcBef>
          <a:spcPct val="0"/>
        </a:spcBef>
        <a:spcAft>
          <a:spcPct val="0"/>
        </a:spcAft>
        <a:defRPr sz="4400" b="1">
          <a:solidFill>
            <a:schemeClr val="tx1"/>
          </a:solidFill>
          <a:latin typeface="Calibri" pitchFamily="34" charset="0"/>
          <a:ea typeface="ＭＳ Ｐゴシック" charset="-128"/>
          <a:cs typeface="ＭＳ Ｐゴシック" charset="-128"/>
        </a:defRPr>
      </a:lvl3pPr>
      <a:lvl4pPr algn="l" rtl="0" eaLnBrk="0" fontAlgn="base" hangingPunct="0">
        <a:spcBef>
          <a:spcPct val="0"/>
        </a:spcBef>
        <a:spcAft>
          <a:spcPct val="0"/>
        </a:spcAft>
        <a:defRPr sz="4400" b="1">
          <a:solidFill>
            <a:schemeClr val="tx1"/>
          </a:solidFill>
          <a:latin typeface="Calibri" pitchFamily="34" charset="0"/>
          <a:ea typeface="ＭＳ Ｐゴシック" charset="-128"/>
          <a:cs typeface="ＭＳ Ｐゴシック" charset="-128"/>
        </a:defRPr>
      </a:lvl4pPr>
      <a:lvl5pPr algn="l" rtl="0" eaLnBrk="0" fontAlgn="base" hangingPunct="0">
        <a:spcBef>
          <a:spcPct val="0"/>
        </a:spcBef>
        <a:spcAft>
          <a:spcPct val="0"/>
        </a:spcAft>
        <a:defRPr sz="4400" b="1">
          <a:solidFill>
            <a:schemeClr val="tx1"/>
          </a:solidFill>
          <a:latin typeface="Calibri" pitchFamily="34" charset="0"/>
          <a:ea typeface="ＭＳ Ｐゴシック" charset="-128"/>
          <a:cs typeface="ＭＳ Ｐゴシック" charset="-128"/>
        </a:defRPr>
      </a:lvl5pPr>
      <a:lvl6pPr marL="457200" algn="l" rtl="0" fontAlgn="base">
        <a:spcBef>
          <a:spcPct val="0"/>
        </a:spcBef>
        <a:spcAft>
          <a:spcPct val="0"/>
        </a:spcAft>
        <a:defRPr sz="4400" b="1">
          <a:solidFill>
            <a:schemeClr val="tx1"/>
          </a:solidFill>
          <a:latin typeface="Calibri" pitchFamily="34" charset="0"/>
        </a:defRPr>
      </a:lvl6pPr>
      <a:lvl7pPr marL="914400" algn="l" rtl="0" fontAlgn="base">
        <a:spcBef>
          <a:spcPct val="0"/>
        </a:spcBef>
        <a:spcAft>
          <a:spcPct val="0"/>
        </a:spcAft>
        <a:defRPr sz="4400" b="1">
          <a:solidFill>
            <a:schemeClr val="tx1"/>
          </a:solidFill>
          <a:latin typeface="Calibri" pitchFamily="34" charset="0"/>
        </a:defRPr>
      </a:lvl7pPr>
      <a:lvl8pPr marL="1371600" algn="l" rtl="0" fontAlgn="base">
        <a:spcBef>
          <a:spcPct val="0"/>
        </a:spcBef>
        <a:spcAft>
          <a:spcPct val="0"/>
        </a:spcAft>
        <a:defRPr sz="4400" b="1">
          <a:solidFill>
            <a:schemeClr val="tx1"/>
          </a:solidFill>
          <a:latin typeface="Calibri" pitchFamily="34" charset="0"/>
        </a:defRPr>
      </a:lvl8pPr>
      <a:lvl9pPr marL="1828800" algn="l" rtl="0" fontAlgn="base">
        <a:spcBef>
          <a:spcPct val="0"/>
        </a:spcBef>
        <a:spcAft>
          <a:spcPct val="0"/>
        </a:spcAft>
        <a:defRPr sz="4400" b="1">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8"/>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01682" y="1141666"/>
            <a:ext cx="5485118" cy="1398472"/>
          </a:xfrm>
          <a:prstGeom prst="rect">
            <a:avLst/>
          </a:prstGeom>
        </p:spPr>
        <p:txBody>
          <a:bodyPr vert="horz" lIns="91440" tIns="45720" rIns="91440" bIns="45720" rtlCol="0" anchor="t"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201682" y="2631403"/>
            <a:ext cx="5485117" cy="1277675"/>
          </a:xfrm>
          <a:prstGeom prst="rect">
            <a:avLst/>
          </a:prstGeom>
        </p:spPr>
        <p:txBody>
          <a:bodyPr vert="horz" lIns="91440" tIns="45720" rIns="91440" bIns="45720" rtlCol="0">
            <a:normAutofit/>
          </a:bodyPr>
          <a:lstStyle/>
          <a:p>
            <a:pPr lvl="0"/>
            <a:r>
              <a:rPr lang="en-US" dirty="0" smtClean="0"/>
              <a:t>Click to edit Master text styles</a:t>
            </a:r>
          </a:p>
        </p:txBody>
      </p:sp>
      <p:sp>
        <p:nvSpPr>
          <p:cNvPr id="7" name="Freeform 6"/>
          <p:cNvSpPr/>
          <p:nvPr userDrawn="1"/>
        </p:nvSpPr>
        <p:spPr>
          <a:xfrm>
            <a:off x="-9190" y="4417160"/>
            <a:ext cx="9170673" cy="2457785"/>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673" h="2457785">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Narrow"/>
            </a:endParaRPr>
          </a:p>
        </p:txBody>
      </p:sp>
    </p:spTree>
    <p:extLst>
      <p:ext uri="{BB962C8B-B14F-4D97-AF65-F5344CB8AC3E}">
        <p14:creationId xmlns:p14="http://schemas.microsoft.com/office/powerpoint/2010/main" val="3148024868"/>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Lst>
  <p:hf hdr="0"/>
  <p:txStyles>
    <p:titleStyle>
      <a:lvl1pPr algn="r" defTabSz="457200" rtl="0" eaLnBrk="1" latinLnBrk="0" hangingPunct="1">
        <a:lnSpc>
          <a:spcPct val="80000"/>
        </a:lnSpc>
        <a:spcBef>
          <a:spcPct val="0"/>
        </a:spcBef>
        <a:buNone/>
        <a:defRPr sz="4400" b="1" i="0" kern="1200">
          <a:solidFill>
            <a:schemeClr val="accent1"/>
          </a:solidFill>
          <a:latin typeface="+mj-lt"/>
          <a:ea typeface="+mj-ea"/>
          <a:cs typeface="Arial Narrow Bold"/>
        </a:defRPr>
      </a:lvl1pPr>
    </p:titleStyle>
    <p:bodyStyle>
      <a:lvl1pPr marL="0" indent="0" algn="r" defTabSz="457200" rtl="0" eaLnBrk="1" latinLnBrk="0" hangingPunct="1">
        <a:spcBef>
          <a:spcPct val="20000"/>
        </a:spcBef>
        <a:buFont typeface="Arial"/>
        <a:buNone/>
        <a:defRPr sz="24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3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 Id="rId5" Type="http://schemas.openxmlformats.org/officeDocument/2006/relationships/image" Target="../media/image40.jpe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image" Target="../media/image56.jpeg"/><Relationship Id="rId5" Type="http://schemas.openxmlformats.org/officeDocument/2006/relationships/diagramQuickStyle" Target="../diagrams/quickStyle1.xml"/><Relationship Id="rId10" Type="http://schemas.openxmlformats.org/officeDocument/2006/relationships/image" Target="../media/image55.jpeg"/><Relationship Id="rId4" Type="http://schemas.openxmlformats.org/officeDocument/2006/relationships/diagramLayout" Target="../diagrams/layout1.xml"/><Relationship Id="rId9" Type="http://schemas.openxmlformats.org/officeDocument/2006/relationships/image" Target="../media/image54.jpeg"/><Relationship Id="rId14" Type="http://schemas.openxmlformats.org/officeDocument/2006/relationships/image" Target="../media/image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73.jpeg"/><Relationship Id="rId3" Type="http://schemas.openxmlformats.org/officeDocument/2006/relationships/image" Target="../media/image63.png"/><Relationship Id="rId7" Type="http://schemas.openxmlformats.org/officeDocument/2006/relationships/image" Target="../media/image67.jpeg"/><Relationship Id="rId12" Type="http://schemas.openxmlformats.org/officeDocument/2006/relationships/image" Target="../media/image72.jpe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66.jpeg"/><Relationship Id="rId11" Type="http://schemas.openxmlformats.org/officeDocument/2006/relationships/image" Target="../media/image71.jpeg"/><Relationship Id="rId5" Type="http://schemas.openxmlformats.org/officeDocument/2006/relationships/image" Target="../media/image65.png"/><Relationship Id="rId10" Type="http://schemas.openxmlformats.org/officeDocument/2006/relationships/image" Target="../media/image70.jpeg"/><Relationship Id="rId4" Type="http://schemas.openxmlformats.org/officeDocument/2006/relationships/image" Target="../media/image64.png"/><Relationship Id="rId9" Type="http://schemas.openxmlformats.org/officeDocument/2006/relationships/image" Target="../media/image69.jpeg"/></Relationships>
</file>

<file path=ppt/slides/_rels/slide3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78.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567884" y="1141666"/>
            <a:ext cx="6118916" cy="1398472"/>
          </a:xfrm>
        </p:spPr>
        <p:txBody>
          <a:bodyPr/>
          <a:lstStyle/>
          <a:p>
            <a:r>
              <a:rPr lang="en-US" dirty="0" smtClean="0"/>
              <a:t>The Arctic, Seafood Safety, and Healthy Ecosystems</a:t>
            </a:r>
            <a:endParaRPr lang="en-US" dirty="0"/>
          </a:p>
        </p:txBody>
      </p:sp>
      <p:sp>
        <p:nvSpPr>
          <p:cNvPr id="11" name="Text Placeholder 10"/>
          <p:cNvSpPr>
            <a:spLocks noGrp="1"/>
          </p:cNvSpPr>
          <p:nvPr>
            <p:ph type="body" sz="quarter" idx="10"/>
          </p:nvPr>
        </p:nvSpPr>
        <p:spPr/>
        <p:txBody>
          <a:bodyPr>
            <a:normAutofit fontScale="92500" lnSpcReduction="10000"/>
          </a:bodyPr>
          <a:lstStyle/>
          <a:p>
            <a:r>
              <a:rPr lang="en-US" dirty="0" smtClean="0"/>
              <a:t>John Stein</a:t>
            </a:r>
          </a:p>
          <a:p>
            <a:r>
              <a:rPr lang="en-US" dirty="0" smtClean="0"/>
              <a:t>Director</a:t>
            </a:r>
          </a:p>
          <a:p>
            <a:r>
              <a:rPr lang="en-US" dirty="0" smtClean="0"/>
              <a:t>Northwest Fisheries Science Center</a:t>
            </a:r>
            <a:endParaRPr lang="en-US" dirty="0"/>
          </a:p>
        </p:txBody>
      </p:sp>
      <p:sp>
        <p:nvSpPr>
          <p:cNvPr id="13" name="Text Placeholder 12"/>
          <p:cNvSpPr>
            <a:spLocks noGrp="1"/>
          </p:cNvSpPr>
          <p:nvPr>
            <p:ph type="body" sz="quarter" idx="12"/>
          </p:nvPr>
        </p:nvSpPr>
        <p:spPr/>
        <p:txBody>
          <a:bodyPr/>
          <a:lstStyle/>
          <a:p>
            <a:r>
              <a:rPr lang="en-US" dirty="0" smtClean="0"/>
              <a:t>September 23, 2013</a:t>
            </a:r>
            <a:endParaRPr lang="en-US" dirty="0"/>
          </a:p>
        </p:txBody>
      </p:sp>
      <p:pic>
        <p:nvPicPr>
          <p:cNvPr id="6" name="Picture 5" descr="20110404_5589599822.jpg"/>
          <p:cNvPicPr>
            <a:picLocks noChangeAspect="1"/>
          </p:cNvPicPr>
          <p:nvPr/>
        </p:nvPicPr>
        <p:blipFill rotWithShape="1">
          <a:blip r:embed="rId2"/>
          <a:srcRect l="6212" r="3090"/>
          <a:stretch/>
        </p:blipFill>
        <p:spPr>
          <a:xfrm>
            <a:off x="0" y="4869491"/>
            <a:ext cx="2670048" cy="1997847"/>
          </a:xfrm>
          <a:prstGeom prst="rect">
            <a:avLst/>
          </a:prstGeom>
          <a:solidFill>
            <a:srgbClr val="C6D9F1"/>
          </a:solidFill>
        </p:spPr>
      </p:pic>
      <p:pic>
        <p:nvPicPr>
          <p:cNvPr id="2" name="Picture 1"/>
          <p:cNvPicPr>
            <a:picLocks noChangeAspect="1"/>
          </p:cNvPicPr>
          <p:nvPr/>
        </p:nvPicPr>
        <p:blipFill>
          <a:blip r:embed="rId3"/>
          <a:stretch>
            <a:fillRect/>
          </a:stretch>
        </p:blipFill>
        <p:spPr>
          <a:xfrm>
            <a:off x="2673065" y="4869492"/>
            <a:ext cx="2397415" cy="1997846"/>
          </a:xfrm>
          <a:prstGeom prst="rect">
            <a:avLst/>
          </a:prstGeom>
        </p:spPr>
      </p:pic>
      <p:pic>
        <p:nvPicPr>
          <p:cNvPr id="3" name="Picture 2"/>
          <p:cNvPicPr>
            <a:picLocks noChangeAspect="1"/>
          </p:cNvPicPr>
          <p:nvPr/>
        </p:nvPicPr>
        <p:blipFill rotWithShape="1">
          <a:blip r:embed="rId4"/>
          <a:srcRect l="5899" r="14843"/>
          <a:stretch/>
        </p:blipFill>
        <p:spPr>
          <a:xfrm>
            <a:off x="5070480" y="4869491"/>
            <a:ext cx="2441448" cy="1997848"/>
          </a:xfrm>
          <a:prstGeom prst="rect">
            <a:avLst/>
          </a:prstGeom>
        </p:spPr>
      </p:pic>
      <p:pic>
        <p:nvPicPr>
          <p:cNvPr id="4" name="Picture 3"/>
          <p:cNvPicPr>
            <a:picLocks noChangeAspect="1"/>
          </p:cNvPicPr>
          <p:nvPr/>
        </p:nvPicPr>
        <p:blipFill rotWithShape="1">
          <a:blip r:embed="rId5"/>
          <a:srcRect l="26319" t="8266" r="23487" b="-8443"/>
          <a:stretch/>
        </p:blipFill>
        <p:spPr>
          <a:xfrm>
            <a:off x="7511928" y="4869491"/>
            <a:ext cx="1632072" cy="2190455"/>
          </a:xfrm>
          <a:prstGeom prst="rect">
            <a:avLst/>
          </a:prstGeom>
        </p:spPr>
      </p:pic>
    </p:spTree>
    <p:extLst>
      <p:ext uri="{BB962C8B-B14F-4D97-AF65-F5344CB8AC3E}">
        <p14:creationId xmlns:p14="http://schemas.microsoft.com/office/powerpoint/2010/main" val="42945969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descr="PastedGraphic-3.png"/>
          <p:cNvPicPr>
            <a:picLocks noChangeAspect="1"/>
          </p:cNvPicPr>
          <p:nvPr/>
        </p:nvPicPr>
        <p:blipFill>
          <a:blip r:embed="rId3"/>
          <a:srcRect/>
          <a:stretch>
            <a:fillRect/>
          </a:stretch>
        </p:blipFill>
        <p:spPr bwMode="auto">
          <a:xfrm>
            <a:off x="782637" y="1009648"/>
            <a:ext cx="7546975" cy="5464175"/>
          </a:xfrm>
          <a:prstGeom prst="rect">
            <a:avLst/>
          </a:prstGeom>
          <a:noFill/>
          <a:ln w="9525">
            <a:noFill/>
            <a:miter lim="800000"/>
            <a:headEnd/>
            <a:tailEnd/>
          </a:ln>
        </p:spPr>
      </p:pic>
      <p:sp>
        <p:nvSpPr>
          <p:cNvPr id="3" name="Rectangle 2"/>
          <p:cNvSpPr/>
          <p:nvPr/>
        </p:nvSpPr>
        <p:spPr>
          <a:xfrm>
            <a:off x="912813" y="261938"/>
            <a:ext cx="7650162" cy="522287"/>
          </a:xfrm>
          <a:prstGeom prst="rect">
            <a:avLst/>
          </a:prstGeom>
        </p:spPr>
        <p:txBody>
          <a:bodyPr>
            <a:spAutoFit/>
          </a:bodyPr>
          <a:lstStyle/>
          <a:p>
            <a:pPr algn="ctr">
              <a:defRPr/>
            </a:pPr>
            <a:r>
              <a:rPr lang="en-US" sz="2800" b="1" dirty="0" err="1">
                <a:solidFill>
                  <a:srgbClr val="FFFF00"/>
                </a:solidFill>
                <a:effectLst>
                  <a:outerShdw blurRad="38100" dist="38100" dir="2700000" algn="tl">
                    <a:srgbClr val="000000"/>
                  </a:outerShdw>
                </a:effectLst>
              </a:rPr>
              <a:t>PAHs</a:t>
            </a:r>
            <a:r>
              <a:rPr lang="en-US" sz="2800" b="1" dirty="0">
                <a:solidFill>
                  <a:srgbClr val="FFFF00"/>
                </a:solidFill>
                <a:effectLst>
                  <a:outerShdw blurRad="38100" dist="38100" dir="2700000" algn="tl">
                    <a:srgbClr val="000000"/>
                  </a:outerShdw>
                </a:effectLst>
              </a:rPr>
              <a:t> in “Reopening” Gulf seafood</a:t>
            </a:r>
            <a:endParaRPr lang="en-US" sz="2800" b="1" dirty="0">
              <a:solidFill>
                <a:srgbClr val="FFFF00"/>
              </a:solidFill>
            </a:endParaRPr>
          </a:p>
        </p:txBody>
      </p:sp>
    </p:spTree>
    <p:extLst>
      <p:ext uri="{BB962C8B-B14F-4D97-AF65-F5344CB8AC3E}">
        <p14:creationId xmlns:p14="http://schemas.microsoft.com/office/powerpoint/2010/main" val="35020795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3"/>
          <p:cNvSpPr>
            <a:spLocks noGrp="1" noChangeArrowheads="1"/>
          </p:cNvSpPr>
          <p:nvPr>
            <p:ph type="title"/>
          </p:nvPr>
        </p:nvSpPr>
        <p:spPr>
          <a:xfrm>
            <a:off x="1854200" y="130175"/>
            <a:ext cx="5429250" cy="709613"/>
          </a:xfrm>
          <a:ln w="25400"/>
        </p:spPr>
        <p:txBody>
          <a:bodyPr anchor="t"/>
          <a:lstStyle/>
          <a:p>
            <a:pPr algn="ctr">
              <a:defRPr/>
            </a:pPr>
            <a:r>
              <a:rPr lang="en-US" sz="3200" dirty="0" smtClean="0">
                <a:solidFill>
                  <a:srgbClr val="FFFF00"/>
                </a:solidFill>
                <a:effectLst>
                  <a:outerShdw blurRad="38100" dist="38100" dir="2700000" algn="tl">
                    <a:srgbClr val="000000"/>
                  </a:outerShdw>
                </a:effectLst>
                <a:latin typeface="Helvetica" charset="0"/>
              </a:rPr>
              <a:t>What about dispersants?</a:t>
            </a:r>
          </a:p>
        </p:txBody>
      </p:sp>
      <p:sp>
        <p:nvSpPr>
          <p:cNvPr id="78851" name="Rectangle 3"/>
          <p:cNvSpPr>
            <a:spLocks noChangeArrowheads="1"/>
          </p:cNvSpPr>
          <p:nvPr/>
        </p:nvSpPr>
        <p:spPr bwMode="auto">
          <a:xfrm>
            <a:off x="793710" y="800100"/>
            <a:ext cx="7563584" cy="830997"/>
          </a:xfrm>
          <a:prstGeom prst="rect">
            <a:avLst/>
          </a:prstGeom>
          <a:noFill/>
          <a:ln w="9525">
            <a:noFill/>
            <a:miter lim="800000"/>
            <a:headEnd/>
            <a:tailEnd/>
          </a:ln>
        </p:spPr>
        <p:txBody>
          <a:bodyPr wrap="square">
            <a:prstTxWarp prst="textNoShape">
              <a:avLst/>
            </a:prstTxWarp>
            <a:spAutoFit/>
          </a:bodyPr>
          <a:lstStyle/>
          <a:p>
            <a:pPr algn="just">
              <a:spcAft>
                <a:spcPts val="1200"/>
              </a:spcAft>
            </a:pPr>
            <a:r>
              <a:rPr lang="en-US" sz="2400" i="1" dirty="0">
                <a:solidFill>
                  <a:srgbClr val="FFFFFF"/>
                </a:solidFill>
              </a:rPr>
              <a:t>There </a:t>
            </a:r>
            <a:r>
              <a:rPr lang="en-US" sz="2400" i="1" dirty="0" smtClean="0">
                <a:solidFill>
                  <a:srgbClr val="FFFFFF"/>
                </a:solidFill>
              </a:rPr>
              <a:t>was concern </a:t>
            </a:r>
            <a:r>
              <a:rPr lang="en-US" sz="2400" i="1" dirty="0">
                <a:solidFill>
                  <a:srgbClr val="FFFFFF"/>
                </a:solidFill>
              </a:rPr>
              <a:t>over the </a:t>
            </a:r>
            <a:r>
              <a:rPr lang="en-US" sz="2400" i="1" dirty="0" smtClean="0">
                <a:solidFill>
                  <a:srgbClr val="FFFFFF"/>
                </a:solidFill>
              </a:rPr>
              <a:t>widespread </a:t>
            </a:r>
            <a:r>
              <a:rPr lang="en-US" sz="2400" i="1" dirty="0">
                <a:solidFill>
                  <a:srgbClr val="FFFFFF"/>
                </a:solidFill>
              </a:rPr>
              <a:t>use of dispersants in the aftermath of the </a:t>
            </a:r>
            <a:r>
              <a:rPr lang="en-US" sz="2400" i="1" dirty="0" err="1">
                <a:solidFill>
                  <a:srgbClr val="FFFFFF"/>
                </a:solidFill>
              </a:rPr>
              <a:t>Deepwater</a:t>
            </a:r>
            <a:r>
              <a:rPr lang="en-US" sz="2400" i="1" dirty="0">
                <a:solidFill>
                  <a:srgbClr val="FFFFFF"/>
                </a:solidFill>
              </a:rPr>
              <a:t> Horizon incident.</a:t>
            </a:r>
          </a:p>
        </p:txBody>
      </p:sp>
      <p:pic>
        <p:nvPicPr>
          <p:cNvPr id="78852" name="Picture 4" descr="dispersant plane.jpg"/>
          <p:cNvPicPr>
            <a:picLocks noChangeAspect="1"/>
          </p:cNvPicPr>
          <p:nvPr/>
        </p:nvPicPr>
        <p:blipFill>
          <a:blip r:embed="rId3"/>
          <a:srcRect/>
          <a:stretch>
            <a:fillRect/>
          </a:stretch>
        </p:blipFill>
        <p:spPr bwMode="auto">
          <a:xfrm>
            <a:off x="1530350" y="1976438"/>
            <a:ext cx="5940425" cy="4314825"/>
          </a:xfrm>
          <a:prstGeom prst="rect">
            <a:avLst/>
          </a:prstGeom>
          <a:noFill/>
          <a:ln w="9525">
            <a:solidFill>
              <a:srgbClr val="66CCFF"/>
            </a:solidFill>
            <a:miter lim="800000"/>
            <a:headEnd/>
            <a:tailEnd/>
          </a:ln>
        </p:spPr>
      </p:pic>
    </p:spTree>
    <p:extLst>
      <p:ext uri="{BB962C8B-B14F-4D97-AF65-F5344CB8AC3E}">
        <p14:creationId xmlns:p14="http://schemas.microsoft.com/office/powerpoint/2010/main" val="29857973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Title 104"/>
          <p:cNvSpPr>
            <a:spLocks noGrp="1"/>
          </p:cNvSpPr>
          <p:nvPr>
            <p:ph type="title"/>
          </p:nvPr>
        </p:nvSpPr>
        <p:spPr>
          <a:xfrm>
            <a:off x="228600" y="152400"/>
            <a:ext cx="8686800" cy="1295400"/>
          </a:xfrm>
        </p:spPr>
        <p:txBody>
          <a:bodyPr/>
          <a:lstStyle/>
          <a:p>
            <a:pPr algn="ctr">
              <a:defRPr/>
            </a:pPr>
            <a:r>
              <a:rPr lang="en-US" sz="3200" dirty="0" smtClean="0">
                <a:solidFill>
                  <a:srgbClr val="FFFF00"/>
                </a:solidFill>
                <a:effectLst>
                  <a:outerShdw blurRad="38100" dist="38100" dir="2700000" algn="tl">
                    <a:srgbClr val="000000"/>
                  </a:outerShdw>
                </a:effectLst>
              </a:rPr>
              <a:t>Dispersants in Gulf seafood</a:t>
            </a:r>
          </a:p>
        </p:txBody>
      </p:sp>
      <p:graphicFrame>
        <p:nvGraphicFramePr>
          <p:cNvPr id="8" name="Chart 7"/>
          <p:cNvGraphicFramePr>
            <a:graphicFrameLocks noGrp="1"/>
          </p:cNvGraphicFramePr>
          <p:nvPr/>
        </p:nvGraphicFramePr>
        <p:xfrm>
          <a:off x="636329" y="1524000"/>
          <a:ext cx="7871342" cy="4828953"/>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p:cNvPicPr>
            <a:picLocks noChangeAspect="1"/>
          </p:cNvPicPr>
          <p:nvPr/>
        </p:nvPicPr>
        <p:blipFill>
          <a:blip r:embed="rId4"/>
          <a:stretch>
            <a:fillRect/>
          </a:stretch>
        </p:blipFill>
        <p:spPr>
          <a:xfrm>
            <a:off x="3843338" y="2689225"/>
            <a:ext cx="2487612" cy="712788"/>
          </a:xfrm>
          <a:prstGeom prst="rect">
            <a:avLst/>
          </a:prstGeom>
          <a:solidFill>
            <a:schemeClr val="accent1">
              <a:lumMod val="20000"/>
              <a:lumOff val="80000"/>
            </a:schemeClr>
          </a:solidFill>
        </p:spPr>
      </p:pic>
    </p:spTree>
    <p:extLst>
      <p:ext uri="{BB962C8B-B14F-4D97-AF65-F5344CB8AC3E}">
        <p14:creationId xmlns:p14="http://schemas.microsoft.com/office/powerpoint/2010/main" val="22834780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21809" y="487795"/>
            <a:ext cx="6019800" cy="5940088"/>
          </a:xfrm>
          <a:prstGeom prst="rect">
            <a:avLst/>
          </a:prstGeom>
          <a:noFill/>
        </p:spPr>
        <p:txBody>
          <a:bodyPr>
            <a:spAutoFit/>
          </a:bodyPr>
          <a:lstStyle/>
          <a:p>
            <a:pPr>
              <a:spcAft>
                <a:spcPts val="1800"/>
              </a:spcAft>
              <a:defRPr/>
            </a:pPr>
            <a:r>
              <a:rPr lang="en-US" sz="4000" dirty="0">
                <a:solidFill>
                  <a:prstClr val="white"/>
                </a:solidFill>
                <a:latin typeface="Arial" pitchFamily="-105" charset="0"/>
                <a:ea typeface="ＭＳ Ｐゴシック" pitchFamily="-105" charset="-128"/>
              </a:rPr>
              <a:t>Conduct &amp; share </a:t>
            </a:r>
            <a:r>
              <a:rPr lang="en-US" sz="4000" b="1" dirty="0">
                <a:solidFill>
                  <a:srgbClr val="1F497D">
                    <a:lumMod val="40000"/>
                    <a:lumOff val="60000"/>
                  </a:srgbClr>
                </a:solidFill>
                <a:latin typeface="Arial" pitchFamily="-105" charset="0"/>
                <a:ea typeface="ＭＳ Ｐゴシック" pitchFamily="-105" charset="-128"/>
              </a:rPr>
              <a:t>science</a:t>
            </a:r>
          </a:p>
          <a:p>
            <a:pPr>
              <a:spcAft>
                <a:spcPts val="1800"/>
              </a:spcAft>
              <a:defRPr/>
            </a:pPr>
            <a:r>
              <a:rPr lang="en-US" sz="4000" b="1" cap="all" dirty="0" smtClean="0">
                <a:ln w="9000" cmpd="sng">
                  <a:solidFill>
                    <a:srgbClr val="8064A2">
                      <a:shade val="50000"/>
                      <a:satMod val="120000"/>
                    </a:srgbClr>
                  </a:solidFill>
                  <a:prstDash val="solid"/>
                </a:ln>
                <a:effectLst>
                  <a:reflection blurRad="12700" stA="28000" endPos="45000" dist="1000" dir="5400000" sy="-100000" algn="bl" rotWithShape="0"/>
                </a:effectLst>
                <a:latin typeface="Arial" pitchFamily="-105" charset="0"/>
                <a:ea typeface="ＭＳ Ｐゴシック" pitchFamily="-105" charset="-128"/>
              </a:rPr>
              <a:t>K</a:t>
            </a:r>
            <a:r>
              <a:rPr lang="en-US" sz="4000" b="1" dirty="0" smtClean="0">
                <a:ln w="9000" cmpd="sng">
                  <a:solidFill>
                    <a:srgbClr val="8064A2">
                      <a:shade val="50000"/>
                      <a:satMod val="120000"/>
                    </a:srgbClr>
                  </a:solidFill>
                  <a:prstDash val="solid"/>
                </a:ln>
                <a:effectLst>
                  <a:reflection blurRad="12700" stA="28000" endPos="45000" dist="1000" dir="5400000" sy="-100000" algn="bl" rotWithShape="0"/>
                </a:effectLst>
                <a:latin typeface="Arial" pitchFamily="-105" charset="0"/>
                <a:ea typeface="ＭＳ Ｐゴシック" pitchFamily="-105" charset="-128"/>
              </a:rPr>
              <a:t>eep</a:t>
            </a:r>
            <a:r>
              <a:rPr lang="en-US" sz="4000" b="1" cap="all" dirty="0" smtClean="0">
                <a:ln w="9000" cmpd="sng">
                  <a:solidFill>
                    <a:srgbClr val="8064A2">
                      <a:shade val="50000"/>
                      <a:satMod val="120000"/>
                    </a:srgbClr>
                  </a:solidFill>
                  <a:prstDash val="solid"/>
                </a:ln>
                <a:effectLst>
                  <a:reflection blurRad="12700" stA="28000" endPos="45000" dist="1000" dir="5400000" sy="-100000" algn="bl" rotWithShape="0"/>
                </a:effectLst>
                <a:latin typeface="Arial" pitchFamily="-105" charset="0"/>
                <a:ea typeface="ＭＳ Ｐゴシック" pitchFamily="-105" charset="-128"/>
              </a:rPr>
              <a:t> s</a:t>
            </a:r>
            <a:r>
              <a:rPr lang="en-US" sz="4000" b="1" dirty="0" smtClean="0">
                <a:ln w="9000" cmpd="sng">
                  <a:solidFill>
                    <a:srgbClr val="8064A2">
                      <a:shade val="50000"/>
                      <a:satMod val="120000"/>
                    </a:srgbClr>
                  </a:solidFill>
                  <a:prstDash val="solid"/>
                </a:ln>
                <a:effectLst>
                  <a:reflection blurRad="12700" stA="28000" endPos="45000" dist="1000" dir="5400000" sy="-100000" algn="bl" rotWithShape="0"/>
                </a:effectLst>
                <a:latin typeface="Arial" pitchFamily="-105" charset="0"/>
                <a:ea typeface="ＭＳ Ｐゴシック" pitchFamily="-105" charset="-128"/>
              </a:rPr>
              <a:t>eafood</a:t>
            </a:r>
            <a:r>
              <a:rPr lang="en-US" sz="4000" b="1" cap="all" dirty="0" smtClean="0">
                <a:ln w="9000" cmpd="sng">
                  <a:solidFill>
                    <a:srgbClr val="8064A2">
                      <a:shade val="50000"/>
                      <a:satMod val="120000"/>
                    </a:srgbClr>
                  </a:solidFill>
                  <a:prstDash val="solid"/>
                </a:ln>
                <a:effectLst>
                  <a:reflection blurRad="12700" stA="28000" endPos="45000" dist="1000" dir="5400000" sy="-100000" algn="bl" rotWithShape="0"/>
                </a:effectLst>
                <a:latin typeface="Arial" pitchFamily="-105" charset="0"/>
                <a:ea typeface="ＭＳ Ｐゴシック" pitchFamily="-105" charset="-128"/>
              </a:rPr>
              <a:t> </a:t>
            </a:r>
            <a:r>
              <a:rPr lang="en-US" sz="4000" b="1" dirty="0">
                <a:ln w="9000" cmpd="sng">
                  <a:solidFill>
                    <a:srgbClr val="8064A2">
                      <a:shade val="50000"/>
                      <a:satMod val="120000"/>
                    </a:srgbClr>
                  </a:solidFill>
                  <a:prstDash val="solid"/>
                </a:ln>
                <a:effectLst>
                  <a:reflection blurRad="12700" stA="28000" endPos="45000" dist="1000" dir="5400000" sy="-100000" algn="bl" rotWithShape="0"/>
                </a:effectLst>
                <a:latin typeface="Arial" pitchFamily="-105" charset="0"/>
                <a:ea typeface="ＭＳ Ｐゴシック" pitchFamily="-105" charset="-128"/>
              </a:rPr>
              <a:t>S</a:t>
            </a:r>
            <a:r>
              <a:rPr lang="en-US" sz="4000" b="1" dirty="0" smtClean="0">
                <a:ln w="9000" cmpd="sng">
                  <a:solidFill>
                    <a:srgbClr val="8064A2">
                      <a:shade val="50000"/>
                      <a:satMod val="120000"/>
                    </a:srgbClr>
                  </a:solidFill>
                  <a:prstDash val="solid"/>
                </a:ln>
                <a:effectLst>
                  <a:reflection blurRad="12700" stA="28000" endPos="45000" dist="1000" dir="5400000" sy="-100000" algn="bl" rotWithShape="0"/>
                </a:effectLst>
                <a:latin typeface="Arial" pitchFamily="-105" charset="0"/>
                <a:ea typeface="ＭＳ Ｐゴシック" pitchFamily="-105" charset="-128"/>
              </a:rPr>
              <a:t>afe</a:t>
            </a:r>
          </a:p>
          <a:p>
            <a:pPr>
              <a:spcAft>
                <a:spcPts val="1800"/>
              </a:spcAft>
              <a:defRPr/>
            </a:pPr>
            <a:r>
              <a:rPr lang="en-US" sz="4000" dirty="0" smtClean="0">
                <a:solidFill>
                  <a:prstClr val="white"/>
                </a:solidFill>
                <a:latin typeface="Arial" pitchFamily="-105" charset="0"/>
                <a:ea typeface="ＭＳ Ｐゴシック" pitchFamily="-105" charset="-128"/>
              </a:rPr>
              <a:t>Protect</a:t>
            </a:r>
            <a:r>
              <a:rPr lang="en-US" sz="4000" dirty="0" smtClean="0">
                <a:solidFill>
                  <a:srgbClr val="000000"/>
                </a:solidFill>
                <a:latin typeface="Arial" pitchFamily="-105" charset="0"/>
                <a:ea typeface="ＭＳ Ｐゴシック" pitchFamily="-105" charset="-128"/>
              </a:rPr>
              <a:t> </a:t>
            </a:r>
            <a:r>
              <a:rPr lang="en-US" sz="4000" b="1" dirty="0">
                <a:solidFill>
                  <a:srgbClr val="1F497D">
                    <a:lumMod val="40000"/>
                    <a:lumOff val="60000"/>
                  </a:srgbClr>
                </a:solidFill>
                <a:latin typeface="Arial" pitchFamily="-105" charset="0"/>
                <a:ea typeface="ＭＳ Ｐゴシック" pitchFamily="-105" charset="-128"/>
              </a:rPr>
              <a:t>wildlife</a:t>
            </a:r>
            <a:r>
              <a:rPr lang="en-US" sz="4000" dirty="0">
                <a:solidFill>
                  <a:srgbClr val="000000"/>
                </a:solidFill>
                <a:latin typeface="Arial" pitchFamily="-105" charset="0"/>
                <a:ea typeface="ＭＳ Ｐゴシック" pitchFamily="-105" charset="-128"/>
              </a:rPr>
              <a:t> </a:t>
            </a:r>
            <a:r>
              <a:rPr lang="en-US" sz="4000" dirty="0">
                <a:solidFill>
                  <a:prstClr val="white"/>
                </a:solidFill>
                <a:latin typeface="Arial" pitchFamily="-105" charset="0"/>
                <a:ea typeface="ＭＳ Ｐゴシック" pitchFamily="-105" charset="-128"/>
              </a:rPr>
              <a:t>&amp;</a:t>
            </a:r>
            <a:r>
              <a:rPr lang="en-US" sz="4000" dirty="0">
                <a:solidFill>
                  <a:srgbClr val="000000"/>
                </a:solidFill>
                <a:latin typeface="Arial" pitchFamily="-105" charset="0"/>
                <a:ea typeface="ＭＳ Ｐゴシック" pitchFamily="-105" charset="-128"/>
              </a:rPr>
              <a:t> </a:t>
            </a:r>
            <a:r>
              <a:rPr lang="en-US" sz="4000" b="1" dirty="0">
                <a:solidFill>
                  <a:srgbClr val="1F497D">
                    <a:lumMod val="40000"/>
                    <a:lumOff val="60000"/>
                  </a:srgbClr>
                </a:solidFill>
                <a:latin typeface="Arial" pitchFamily="-105" charset="0"/>
                <a:ea typeface="ＭＳ Ｐゴシック" pitchFamily="-105" charset="-128"/>
              </a:rPr>
              <a:t>habitats</a:t>
            </a:r>
          </a:p>
          <a:p>
            <a:pPr>
              <a:spcAft>
                <a:spcPts val="1800"/>
              </a:spcAft>
              <a:defRPr/>
            </a:pPr>
            <a:r>
              <a:rPr lang="en-US" sz="4000" b="1" dirty="0" smtClean="0">
                <a:solidFill>
                  <a:srgbClr val="FFFF00"/>
                </a:solidFill>
                <a:latin typeface="Arial" pitchFamily="-105" charset="0"/>
                <a:ea typeface="ＭＳ Ｐゴシック" pitchFamily="-105" charset="-128"/>
              </a:rPr>
              <a:t>ASSESS</a:t>
            </a:r>
            <a:r>
              <a:rPr lang="en-US" sz="4000" dirty="0" smtClean="0">
                <a:solidFill>
                  <a:srgbClr val="FFFF00"/>
                </a:solidFill>
                <a:latin typeface="Arial" pitchFamily="-105" charset="0"/>
                <a:ea typeface="ＭＳ Ｐゴシック" pitchFamily="-105" charset="-128"/>
              </a:rPr>
              <a:t> </a:t>
            </a:r>
            <a:r>
              <a:rPr lang="en-US" sz="4000" b="1" dirty="0" smtClean="0">
                <a:solidFill>
                  <a:srgbClr val="FFFF00"/>
                </a:solidFill>
                <a:latin typeface="Arial" pitchFamily="-105" charset="0"/>
                <a:ea typeface="ＭＳ Ｐゴシック" pitchFamily="-105" charset="-128"/>
              </a:rPr>
              <a:t>DAMAGE</a:t>
            </a:r>
          </a:p>
          <a:p>
            <a:pPr>
              <a:spcAft>
                <a:spcPts val="1800"/>
              </a:spcAft>
              <a:defRPr/>
            </a:pPr>
            <a:r>
              <a:rPr lang="en-US" sz="4000" b="1" dirty="0" smtClean="0">
                <a:solidFill>
                  <a:srgbClr val="1F497D">
                    <a:lumMod val="40000"/>
                    <a:lumOff val="60000"/>
                  </a:srgbClr>
                </a:solidFill>
                <a:latin typeface="Arial" pitchFamily="-105" charset="0"/>
                <a:ea typeface="ＭＳ Ｐゴシック" pitchFamily="-105" charset="-128"/>
              </a:rPr>
              <a:t>Restore</a:t>
            </a:r>
            <a:r>
              <a:rPr lang="en-US" sz="4000" dirty="0" smtClean="0">
                <a:solidFill>
                  <a:srgbClr val="000000"/>
                </a:solidFill>
                <a:latin typeface="Arial" pitchFamily="-105" charset="0"/>
                <a:ea typeface="ＭＳ Ｐゴシック" pitchFamily="-105" charset="-128"/>
              </a:rPr>
              <a:t> </a:t>
            </a:r>
            <a:r>
              <a:rPr lang="en-US" sz="4000" dirty="0">
                <a:solidFill>
                  <a:prstClr val="white"/>
                </a:solidFill>
                <a:latin typeface="Arial" pitchFamily="-105" charset="0"/>
                <a:ea typeface="ＭＳ Ｐゴシック" pitchFamily="-105" charset="-128"/>
              </a:rPr>
              <a:t>the natural resources that were injured</a:t>
            </a:r>
          </a:p>
        </p:txBody>
      </p:sp>
      <p:sp>
        <p:nvSpPr>
          <p:cNvPr id="74755" name="TextBox 6"/>
          <p:cNvSpPr txBox="1">
            <a:spLocks noChangeArrowheads="1"/>
          </p:cNvSpPr>
          <p:nvPr/>
        </p:nvSpPr>
        <p:spPr bwMode="auto">
          <a:xfrm>
            <a:off x="195263" y="747713"/>
            <a:ext cx="2051050" cy="4510087"/>
          </a:xfrm>
          <a:prstGeom prst="rect">
            <a:avLst/>
          </a:prstGeom>
          <a:noFill/>
          <a:ln w="9525">
            <a:noFill/>
            <a:miter lim="800000"/>
            <a:headEnd/>
            <a:tailEnd/>
          </a:ln>
        </p:spPr>
        <p:txBody>
          <a:bodyPr wrap="none">
            <a:prstTxWarp prst="textNoShape">
              <a:avLst/>
            </a:prstTxWarp>
            <a:spAutoFit/>
          </a:bodyPr>
          <a:lstStyle/>
          <a:p>
            <a:r>
              <a:rPr lang="en-US" sz="28700">
                <a:solidFill>
                  <a:prstClr val="white"/>
                </a:solidFill>
              </a:rPr>
              <a:t>5</a:t>
            </a:r>
          </a:p>
        </p:txBody>
      </p:sp>
    </p:spTree>
    <p:extLst>
      <p:ext uri="{BB962C8B-B14F-4D97-AF65-F5344CB8AC3E}">
        <p14:creationId xmlns:p14="http://schemas.microsoft.com/office/powerpoint/2010/main" val="3269025252"/>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3"/>
          <a:srcRect/>
          <a:stretch>
            <a:fillRect/>
          </a:stretch>
        </p:blipFill>
        <p:spPr bwMode="auto">
          <a:xfrm>
            <a:off x="4846998" y="895839"/>
            <a:ext cx="3949568" cy="4216399"/>
          </a:xfrm>
          <a:prstGeom prst="rect">
            <a:avLst/>
          </a:prstGeom>
          <a:noFill/>
          <a:ln w="9525">
            <a:noFill/>
            <a:miter lim="800000"/>
            <a:headEnd/>
            <a:tailEnd/>
          </a:ln>
        </p:spPr>
      </p:pic>
      <p:sp>
        <p:nvSpPr>
          <p:cNvPr id="229379" name="Text Box 3"/>
          <p:cNvSpPr txBox="1">
            <a:spLocks noChangeArrowheads="1"/>
          </p:cNvSpPr>
          <p:nvPr/>
        </p:nvSpPr>
        <p:spPr bwMode="auto">
          <a:xfrm>
            <a:off x="192694" y="4966746"/>
            <a:ext cx="5185302" cy="1600438"/>
          </a:xfrm>
          <a:prstGeom prst="rect">
            <a:avLst/>
          </a:prstGeom>
          <a:noFill/>
          <a:ln w="9525">
            <a:noFill/>
            <a:miter lim="800000"/>
            <a:headEnd/>
            <a:tailEnd/>
          </a:ln>
          <a:effectLst/>
        </p:spPr>
        <p:txBody>
          <a:bodyPr wrap="square" anchor="t">
            <a:prstTxWarp prst="textNoShape">
              <a:avLst/>
            </a:prstTxWarp>
            <a:spAutoFit/>
          </a:bodyPr>
          <a:lstStyle/>
          <a:p>
            <a:pPr marL="230188" indent="-230188" eaLnBrk="0" hangingPunct="0">
              <a:spcAft>
                <a:spcPts val="600"/>
              </a:spcAft>
              <a:buFontTx/>
              <a:buChar char="•"/>
              <a:defRPr/>
            </a:pPr>
            <a:endParaRPr lang="en-US" sz="1600" b="1" dirty="0">
              <a:effectLst>
                <a:outerShdw blurRad="38100" dist="38100" dir="2700000" algn="tl">
                  <a:srgbClr val="000000"/>
                </a:outerShdw>
              </a:effectLst>
            </a:endParaRPr>
          </a:p>
          <a:p>
            <a:pPr marL="120650" indent="-111125">
              <a:spcAft>
                <a:spcPts val="600"/>
              </a:spcAft>
              <a:buFontTx/>
              <a:buChar char="•"/>
              <a:defRPr/>
            </a:pPr>
            <a:r>
              <a:rPr lang="en-US" sz="1800" b="1" dirty="0">
                <a:effectLst>
                  <a:outerShdw blurRad="38100" dist="38100" dir="2700000" algn="tl">
                    <a:srgbClr val="000000"/>
                  </a:outerShdw>
                </a:effectLst>
              </a:rPr>
              <a:t>Malformations are secondary to loss of </a:t>
            </a:r>
            <a:r>
              <a:rPr lang="en-US" sz="1800" b="1" dirty="0" smtClean="0">
                <a:effectLst>
                  <a:outerShdw blurRad="38100" dist="38100" dir="2700000" algn="tl">
                    <a:srgbClr val="000000"/>
                  </a:outerShdw>
                </a:effectLst>
              </a:rPr>
              <a:t>circulation</a:t>
            </a:r>
          </a:p>
          <a:p>
            <a:pPr marL="120650" indent="-111125">
              <a:spcAft>
                <a:spcPts val="600"/>
              </a:spcAft>
              <a:buFontTx/>
              <a:buChar char="•"/>
              <a:defRPr/>
            </a:pPr>
            <a:r>
              <a:rPr lang="en-US" sz="1800" b="1" dirty="0">
                <a:effectLst>
                  <a:outerShdw blurRad="38100" dist="38100" dir="2700000" algn="tl">
                    <a:srgbClr val="000000"/>
                  </a:outerShdw>
                </a:effectLst>
              </a:rPr>
              <a:t>Genetic “knock-down” of cardiac function produces same malformations</a:t>
            </a:r>
          </a:p>
        </p:txBody>
      </p:sp>
      <p:sp>
        <p:nvSpPr>
          <p:cNvPr id="229380" name="Text Box 4"/>
          <p:cNvSpPr txBox="1">
            <a:spLocks noChangeArrowheads="1"/>
          </p:cNvSpPr>
          <p:nvPr/>
        </p:nvSpPr>
        <p:spPr bwMode="auto">
          <a:xfrm>
            <a:off x="192694" y="138034"/>
            <a:ext cx="8880573" cy="584776"/>
          </a:xfrm>
          <a:prstGeom prst="rect">
            <a:avLst/>
          </a:prstGeom>
          <a:noFill/>
          <a:ln w="9525">
            <a:noFill/>
            <a:miter lim="800000"/>
            <a:headEnd/>
            <a:tailEnd/>
          </a:ln>
          <a:effectLst/>
        </p:spPr>
        <p:txBody>
          <a:bodyPr wrap="square">
            <a:prstTxWarp prst="textNoShape">
              <a:avLst/>
            </a:prstTxWarp>
            <a:spAutoFit/>
          </a:bodyPr>
          <a:lstStyle/>
          <a:p>
            <a:pPr algn="ctr">
              <a:defRPr/>
            </a:pPr>
            <a:r>
              <a:rPr lang="en-US" sz="3200" b="1" dirty="0">
                <a:solidFill>
                  <a:srgbClr val="FFFF00"/>
                </a:solidFill>
                <a:effectLst>
                  <a:outerShdw blurRad="38100" dist="38100" dir="2700000" algn="tl">
                    <a:srgbClr val="000000"/>
                  </a:outerShdw>
                </a:effectLst>
              </a:rPr>
              <a:t>Effects of Lower Molecular Weight </a:t>
            </a:r>
            <a:r>
              <a:rPr lang="en-US" sz="3200" b="1" dirty="0" smtClean="0">
                <a:solidFill>
                  <a:srgbClr val="FFFF00"/>
                </a:solidFill>
                <a:effectLst>
                  <a:outerShdw blurRad="38100" dist="38100" dir="2700000" algn="tl">
                    <a:srgbClr val="000000"/>
                  </a:outerShdw>
                </a:effectLst>
              </a:rPr>
              <a:t>PAHs (Crude oil</a:t>
            </a:r>
            <a:r>
              <a:rPr lang="en-US" sz="3200" b="1" dirty="0">
                <a:solidFill>
                  <a:srgbClr val="FFFF00"/>
                </a:solidFill>
                <a:effectLst>
                  <a:outerShdw blurRad="38100" dist="38100" dir="2700000" algn="tl">
                    <a:srgbClr val="000000"/>
                  </a:outerShdw>
                </a:effectLst>
              </a:rPr>
              <a:t>)</a:t>
            </a:r>
            <a:endParaRPr lang="en-US" sz="3200" b="1" dirty="0" smtClean="0">
              <a:solidFill>
                <a:srgbClr val="FFFF00"/>
              </a:solidFill>
              <a:effectLst>
                <a:outerShdw blurRad="38100" dist="38100" dir="2700000" algn="tl">
                  <a:srgbClr val="000000"/>
                </a:outerShdw>
              </a:effectLst>
            </a:endParaRPr>
          </a:p>
        </p:txBody>
      </p:sp>
      <p:sp>
        <p:nvSpPr>
          <p:cNvPr id="95237" name="Rectangle 5"/>
          <p:cNvSpPr>
            <a:spLocks noChangeArrowheads="1"/>
          </p:cNvSpPr>
          <p:nvPr/>
        </p:nvSpPr>
        <p:spPr bwMode="auto">
          <a:xfrm>
            <a:off x="4835473" y="5070333"/>
            <a:ext cx="3386667" cy="314325"/>
          </a:xfrm>
          <a:prstGeom prst="rect">
            <a:avLst/>
          </a:prstGeom>
          <a:noFill/>
          <a:ln w="9525">
            <a:noFill/>
            <a:miter lim="800000"/>
            <a:headEnd/>
            <a:tailEnd/>
          </a:ln>
        </p:spPr>
        <p:txBody>
          <a:bodyPr>
            <a:prstTxWarp prst="textNoShape">
              <a:avLst/>
            </a:prstTxWarp>
          </a:bodyPr>
          <a:lstStyle/>
          <a:p>
            <a:pPr marL="3175" indent="-3175" algn="ctr">
              <a:lnSpc>
                <a:spcPct val="110000"/>
              </a:lnSpc>
              <a:tabLst>
                <a:tab pos="339725" algn="l"/>
              </a:tabLst>
            </a:pPr>
            <a:r>
              <a:rPr lang="en-US" sz="1000" dirty="0"/>
              <a:t>From: </a:t>
            </a:r>
            <a:r>
              <a:rPr lang="en-US" sz="1000" dirty="0" err="1"/>
              <a:t>Incardona</a:t>
            </a:r>
            <a:r>
              <a:rPr lang="en-US" sz="1000" dirty="0"/>
              <a:t>, et al., </a:t>
            </a:r>
            <a:r>
              <a:rPr lang="en-US" sz="1000" dirty="0" err="1"/>
              <a:t>Toxicol</a:t>
            </a:r>
            <a:r>
              <a:rPr lang="en-US" sz="1000" dirty="0"/>
              <a:t>. Appl. </a:t>
            </a:r>
            <a:r>
              <a:rPr lang="en-US" sz="1000" dirty="0" err="1"/>
              <a:t>Pharmocol</a:t>
            </a:r>
            <a:r>
              <a:rPr lang="en-US" sz="1000" dirty="0"/>
              <a:t>. (2004)</a:t>
            </a:r>
          </a:p>
        </p:txBody>
      </p:sp>
      <p:sp>
        <p:nvSpPr>
          <p:cNvPr id="229382" name="Rectangle 6"/>
          <p:cNvSpPr>
            <a:spLocks noChangeArrowheads="1"/>
          </p:cNvSpPr>
          <p:nvPr/>
        </p:nvSpPr>
        <p:spPr bwMode="auto">
          <a:xfrm>
            <a:off x="5484798" y="5502964"/>
            <a:ext cx="2976621" cy="1200328"/>
          </a:xfrm>
          <a:prstGeom prst="rect">
            <a:avLst/>
          </a:prstGeom>
          <a:solidFill>
            <a:srgbClr val="000080"/>
          </a:solidFill>
          <a:ln w="9525">
            <a:solidFill>
              <a:srgbClr val="66FFFF"/>
            </a:solidFill>
            <a:miter lim="800000"/>
            <a:headEnd/>
            <a:tailEnd/>
          </a:ln>
          <a:effectLst/>
        </p:spPr>
        <p:txBody>
          <a:bodyPr wrap="square">
            <a:prstTxWarp prst="textNoShape">
              <a:avLst/>
            </a:prstTxWarp>
            <a:spAutoFit/>
          </a:bodyPr>
          <a:lstStyle/>
          <a:p>
            <a:pPr algn="ctr">
              <a:defRPr/>
            </a:pPr>
            <a:r>
              <a:rPr lang="en-US" sz="2400" dirty="0">
                <a:effectLst>
                  <a:outerShdw blurRad="38100" dist="38100" dir="2700000" algn="tl">
                    <a:srgbClr val="000000"/>
                  </a:outerShdw>
                </a:effectLst>
              </a:rPr>
              <a:t>The vertebrate heart is a primary target for PAH toxicity</a:t>
            </a:r>
          </a:p>
        </p:txBody>
      </p:sp>
      <p:pic>
        <p:nvPicPr>
          <p:cNvPr id="7" name="Picture 7"/>
          <p:cNvPicPr>
            <a:picLocks noChangeAspect="1" noChangeArrowheads="1"/>
          </p:cNvPicPr>
          <p:nvPr/>
        </p:nvPicPr>
        <p:blipFill>
          <a:blip r:embed="rId4"/>
          <a:srcRect/>
          <a:stretch>
            <a:fillRect/>
          </a:stretch>
        </p:blipFill>
        <p:spPr bwMode="auto">
          <a:xfrm>
            <a:off x="192694" y="897677"/>
            <a:ext cx="4596732" cy="4206897"/>
          </a:xfrm>
          <a:prstGeom prst="rect">
            <a:avLst/>
          </a:prstGeom>
          <a:noFill/>
          <a:ln w="9525">
            <a:noFill/>
            <a:miter lim="800000"/>
            <a:headEnd/>
            <a:tailEnd/>
          </a:ln>
        </p:spPr>
      </p:pic>
    </p:spTree>
    <p:extLst>
      <p:ext uri="{BB962C8B-B14F-4D97-AF65-F5344CB8AC3E}">
        <p14:creationId xmlns:p14="http://schemas.microsoft.com/office/powerpoint/2010/main" val="14765569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srcRect/>
          <a:stretch>
            <a:fillRect/>
          </a:stretch>
        </p:blipFill>
        <p:spPr bwMode="auto">
          <a:xfrm>
            <a:off x="4637723" y="1839310"/>
            <a:ext cx="4447699" cy="3406140"/>
          </a:xfrm>
          <a:prstGeom prst="rect">
            <a:avLst/>
          </a:prstGeom>
          <a:noFill/>
          <a:ln w="12700">
            <a:noFill/>
            <a:miter lim="800000"/>
            <a:headEnd/>
            <a:tailEnd/>
          </a:ln>
        </p:spPr>
      </p:pic>
      <p:pic>
        <p:nvPicPr>
          <p:cNvPr id="7170" name="Picture 2"/>
          <p:cNvPicPr>
            <a:picLocks noChangeAspect="1" noChangeArrowheads="1"/>
          </p:cNvPicPr>
          <p:nvPr/>
        </p:nvPicPr>
        <p:blipFill>
          <a:blip r:embed="rId4"/>
          <a:srcRect/>
          <a:stretch>
            <a:fillRect/>
          </a:stretch>
        </p:blipFill>
        <p:spPr bwMode="auto">
          <a:xfrm>
            <a:off x="57150" y="1846453"/>
            <a:ext cx="4460558" cy="3406140"/>
          </a:xfrm>
          <a:prstGeom prst="rect">
            <a:avLst/>
          </a:prstGeom>
          <a:noFill/>
          <a:ln w="12700">
            <a:noFill/>
            <a:miter lim="800000"/>
            <a:headEnd/>
            <a:tailEnd/>
          </a:ln>
        </p:spPr>
      </p:pic>
      <p:sp>
        <p:nvSpPr>
          <p:cNvPr id="7171" name="Rectangle 3"/>
          <p:cNvSpPr>
            <a:spLocks noGrp="1" noChangeArrowheads="1"/>
          </p:cNvSpPr>
          <p:nvPr>
            <p:ph type="title"/>
          </p:nvPr>
        </p:nvSpPr>
        <p:spPr>
          <a:xfrm>
            <a:off x="450933" y="338839"/>
            <a:ext cx="7922468" cy="1074420"/>
          </a:xfrm>
          <a:ln/>
        </p:spPr>
        <p:txBody>
          <a:bodyPr/>
          <a:lstStyle/>
          <a:p>
            <a:pPr algn="ctr"/>
            <a:r>
              <a:rPr lang="en-US" sz="3600" dirty="0">
                <a:solidFill>
                  <a:srgbClr val="FFFF00"/>
                </a:solidFill>
                <a:latin typeface="Arial"/>
                <a:cs typeface="Arial"/>
              </a:rPr>
              <a:t>Acute and long-term impacts of oil spills on embryonic </a:t>
            </a:r>
            <a:r>
              <a:rPr lang="en-US" sz="3600" dirty="0" smtClean="0">
                <a:solidFill>
                  <a:srgbClr val="FFFF00"/>
                </a:solidFill>
                <a:latin typeface="Arial"/>
                <a:cs typeface="Arial"/>
              </a:rPr>
              <a:t>fish (crude oil)</a:t>
            </a:r>
            <a:endParaRPr lang="en-US" sz="3600" dirty="0">
              <a:solidFill>
                <a:srgbClr val="FFFF00"/>
              </a:solidFill>
              <a:latin typeface="Arial"/>
              <a:cs typeface="Arial"/>
            </a:endParaRPr>
          </a:p>
        </p:txBody>
      </p:sp>
    </p:spTree>
    <p:extLst>
      <p:ext uri="{BB962C8B-B14F-4D97-AF65-F5344CB8AC3E}">
        <p14:creationId xmlns:p14="http://schemas.microsoft.com/office/powerpoint/2010/main" val="410370188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Grp="1" noChangeArrowheads="1"/>
          </p:cNvSpPr>
          <p:nvPr>
            <p:ph type="title"/>
          </p:nvPr>
        </p:nvSpPr>
        <p:spPr>
          <a:xfrm>
            <a:off x="-11430" y="491490"/>
            <a:ext cx="9109710" cy="468630"/>
          </a:xfrm>
        </p:spPr>
        <p:txBody>
          <a:bodyPr/>
          <a:lstStyle/>
          <a:p>
            <a:pPr algn="ctr" eaLnBrk="1" hangingPunct="1"/>
            <a:r>
              <a:rPr lang="en-US" sz="3200" i="1" dirty="0" err="1">
                <a:latin typeface="Helvetica" charset="0"/>
                <a:ea typeface="ヒラギノ角ゴ ProN W6" charset="0"/>
                <a:cs typeface="ヒラギノ角ゴ ProN W6" charset="0"/>
              </a:rPr>
              <a:t>Cosco</a:t>
            </a:r>
            <a:r>
              <a:rPr lang="en-US" sz="3200" i="1" dirty="0">
                <a:latin typeface="Helvetica" charset="0"/>
                <a:ea typeface="ヒラギノ角ゴ ProN W6" charset="0"/>
                <a:cs typeface="ヒラギノ角ゴ ProN W6" charset="0"/>
              </a:rPr>
              <a:t> </a:t>
            </a:r>
            <a:r>
              <a:rPr lang="en-US" sz="3200" i="1" dirty="0" err="1">
                <a:latin typeface="Helvetica" charset="0"/>
                <a:ea typeface="ヒラギノ角ゴ ProN W6" charset="0"/>
                <a:cs typeface="ヒラギノ角ゴ ProN W6" charset="0"/>
              </a:rPr>
              <a:t>Busan</a:t>
            </a:r>
            <a:r>
              <a:rPr lang="en-US" sz="3200" i="1" dirty="0">
                <a:latin typeface="Helvetica" charset="0"/>
                <a:ea typeface="ヒラギノ角ゴ ProN W6" charset="0"/>
                <a:cs typeface="ヒラギノ角ゴ ProN W6" charset="0"/>
              </a:rPr>
              <a:t> </a:t>
            </a:r>
            <a:r>
              <a:rPr lang="en-US" sz="3200" dirty="0">
                <a:latin typeface="Helvetica" charset="0"/>
                <a:ea typeface="ヒラギノ角ゴ ProN W6" charset="0"/>
                <a:cs typeface="ヒラギノ角ゴ ProN W6" charset="0"/>
              </a:rPr>
              <a:t>Oil Spill, San Francisco Bay </a:t>
            </a:r>
            <a:br>
              <a:rPr lang="en-US" sz="3200" dirty="0">
                <a:latin typeface="Helvetica" charset="0"/>
                <a:ea typeface="ヒラギノ角ゴ ProN W6" charset="0"/>
                <a:cs typeface="ヒラギノ角ゴ ProN W6" charset="0"/>
              </a:rPr>
            </a:br>
            <a:r>
              <a:rPr lang="en-US" sz="3200" dirty="0">
                <a:latin typeface="Helvetica" charset="0"/>
                <a:ea typeface="ヒラギノ角ゴ ProN W6" charset="0"/>
                <a:cs typeface="ヒラギノ角ゴ ProN W6" charset="0"/>
              </a:rPr>
              <a:t>November 7, </a:t>
            </a:r>
            <a:r>
              <a:rPr lang="en-US" sz="3200" dirty="0" smtClean="0">
                <a:latin typeface="Helvetica" charset="0"/>
                <a:ea typeface="ヒラギノ角ゴ ProN W6" charset="0"/>
                <a:cs typeface="ヒラギノ角ゴ ProN W6" charset="0"/>
              </a:rPr>
              <a:t>2007 (bunker fuel)</a:t>
            </a:r>
            <a:endParaRPr lang="en-US" sz="3200" dirty="0">
              <a:latin typeface="Helvetica" charset="0"/>
              <a:ea typeface="ヒラギノ角ゴ ProN W6" charset="0"/>
              <a:cs typeface="ヒラギノ角ゴ ProN W6" charset="0"/>
            </a:endParaRPr>
          </a:p>
        </p:txBody>
      </p:sp>
      <p:pic>
        <p:nvPicPr>
          <p:cNvPr id="614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4860" y="1851660"/>
            <a:ext cx="4503420" cy="3381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1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51660"/>
            <a:ext cx="4479132" cy="3360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148" name="Rectangle 2"/>
          <p:cNvSpPr txBox="1">
            <a:spLocks noChangeArrowheads="1"/>
          </p:cNvSpPr>
          <p:nvPr/>
        </p:nvSpPr>
        <p:spPr bwMode="auto">
          <a:xfrm>
            <a:off x="0" y="5623560"/>
            <a:ext cx="9098279" cy="468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4290" tIns="34290" rIns="34290" bIns="34290" anchor="ctr"/>
          <a:lstStyle>
            <a:lvl1pPr eaLnBrk="0" hangingPunct="0">
              <a:defRPr sz="2000" b="1">
                <a:solidFill>
                  <a:srgbClr val="FFFFFF"/>
                </a:solidFill>
                <a:latin typeface="Helvetica" charset="0"/>
                <a:ea typeface="ヒラギノ角ゴ ProN W6" charset="0"/>
                <a:cs typeface="ヒラギノ角ゴ ProN W6" charset="0"/>
                <a:sym typeface="Helvetica" charset="0"/>
              </a:defRPr>
            </a:lvl1pPr>
            <a:lvl2pPr marL="742950" indent="-285750" eaLnBrk="0" hangingPunct="0">
              <a:defRPr sz="2000" b="1">
                <a:solidFill>
                  <a:srgbClr val="FFFFFF"/>
                </a:solidFill>
                <a:latin typeface="Helvetica" charset="0"/>
                <a:ea typeface="ヒラギノ角ゴ ProN W6" charset="0"/>
                <a:cs typeface="ヒラギノ角ゴ ProN W6" charset="0"/>
                <a:sym typeface="Helvetica" charset="0"/>
              </a:defRPr>
            </a:lvl2pPr>
            <a:lvl3pPr marL="1143000" indent="-228600" eaLnBrk="0" hangingPunct="0">
              <a:defRPr sz="2000" b="1">
                <a:solidFill>
                  <a:srgbClr val="FFFFFF"/>
                </a:solidFill>
                <a:latin typeface="Helvetica" charset="0"/>
                <a:ea typeface="ヒラギノ角ゴ ProN W6" charset="0"/>
                <a:cs typeface="ヒラギノ角ゴ ProN W6" charset="0"/>
                <a:sym typeface="Helvetica" charset="0"/>
              </a:defRPr>
            </a:lvl3pPr>
            <a:lvl4pPr marL="1600200" indent="-228600" eaLnBrk="0" hangingPunct="0">
              <a:defRPr sz="2000" b="1">
                <a:solidFill>
                  <a:srgbClr val="FFFFFF"/>
                </a:solidFill>
                <a:latin typeface="Helvetica" charset="0"/>
                <a:ea typeface="ヒラギノ角ゴ ProN W6" charset="0"/>
                <a:cs typeface="ヒラギノ角ゴ ProN W6" charset="0"/>
                <a:sym typeface="Helvetica" charset="0"/>
              </a:defRPr>
            </a:lvl4pPr>
            <a:lvl5pPr marL="2057400" indent="-228600" eaLnBrk="0" hangingPunct="0">
              <a:defRPr sz="2000" b="1">
                <a:solidFill>
                  <a:srgbClr val="FFFFFF"/>
                </a:solidFill>
                <a:latin typeface="Helvetica" charset="0"/>
                <a:ea typeface="ヒラギノ角ゴ ProN W6" charset="0"/>
                <a:cs typeface="ヒラギノ角ゴ ProN W6" charset="0"/>
                <a:sym typeface="Helvetica" charset="0"/>
              </a:defRPr>
            </a:lvl5pPr>
            <a:lvl6pPr marL="2514600" indent="-228600" algn="ctr" eaLnBrk="0" fontAlgn="base" hangingPunct="0">
              <a:spcBef>
                <a:spcPct val="0"/>
              </a:spcBef>
              <a:spcAft>
                <a:spcPct val="0"/>
              </a:spcAft>
              <a:defRPr sz="2000" b="1">
                <a:solidFill>
                  <a:srgbClr val="FFFFFF"/>
                </a:solidFill>
                <a:latin typeface="Helvetica" charset="0"/>
                <a:ea typeface="ヒラギノ角ゴ ProN W6" charset="0"/>
                <a:cs typeface="ヒラギノ角ゴ ProN W6" charset="0"/>
                <a:sym typeface="Helvetica" charset="0"/>
              </a:defRPr>
            </a:lvl6pPr>
            <a:lvl7pPr marL="2971800" indent="-228600" algn="ctr" eaLnBrk="0" fontAlgn="base" hangingPunct="0">
              <a:spcBef>
                <a:spcPct val="0"/>
              </a:spcBef>
              <a:spcAft>
                <a:spcPct val="0"/>
              </a:spcAft>
              <a:defRPr sz="2000" b="1">
                <a:solidFill>
                  <a:srgbClr val="FFFFFF"/>
                </a:solidFill>
                <a:latin typeface="Helvetica" charset="0"/>
                <a:ea typeface="ヒラギノ角ゴ ProN W6" charset="0"/>
                <a:cs typeface="ヒラギノ角ゴ ProN W6" charset="0"/>
                <a:sym typeface="Helvetica" charset="0"/>
              </a:defRPr>
            </a:lvl7pPr>
            <a:lvl8pPr marL="3429000" indent="-228600" algn="ctr" eaLnBrk="0" fontAlgn="base" hangingPunct="0">
              <a:spcBef>
                <a:spcPct val="0"/>
              </a:spcBef>
              <a:spcAft>
                <a:spcPct val="0"/>
              </a:spcAft>
              <a:defRPr sz="2000" b="1">
                <a:solidFill>
                  <a:srgbClr val="FFFFFF"/>
                </a:solidFill>
                <a:latin typeface="Helvetica" charset="0"/>
                <a:ea typeface="ヒラギノ角ゴ ProN W6" charset="0"/>
                <a:cs typeface="ヒラギノ角ゴ ProN W6" charset="0"/>
                <a:sym typeface="Helvetica" charset="0"/>
              </a:defRPr>
            </a:lvl8pPr>
            <a:lvl9pPr marL="3886200" indent="-228600" algn="ctr" eaLnBrk="0" fontAlgn="base" hangingPunct="0">
              <a:spcBef>
                <a:spcPct val="0"/>
              </a:spcBef>
              <a:spcAft>
                <a:spcPct val="0"/>
              </a:spcAft>
              <a:defRPr sz="2000" b="1">
                <a:solidFill>
                  <a:srgbClr val="FFFFFF"/>
                </a:solidFill>
                <a:latin typeface="Helvetica" charset="0"/>
                <a:ea typeface="ヒラギノ角ゴ ProN W6" charset="0"/>
                <a:cs typeface="ヒラギノ角ゴ ProN W6" charset="0"/>
                <a:sym typeface="Helvetica" charset="0"/>
              </a:defRPr>
            </a:lvl9pPr>
          </a:lstStyle>
          <a:p>
            <a:pPr algn="ctr" eaLnBrk="1" hangingPunct="1"/>
            <a:r>
              <a:rPr lang="en-US" sz="2900" dirty="0">
                <a:solidFill>
                  <a:srgbClr val="FFC900"/>
                </a:solidFill>
              </a:rPr>
              <a:t>~ 55,000 gallons of </a:t>
            </a:r>
            <a:r>
              <a:rPr lang="en-US" sz="2900" u="sng" dirty="0">
                <a:solidFill>
                  <a:srgbClr val="FF0000"/>
                </a:solidFill>
              </a:rPr>
              <a:t>refined fuel </a:t>
            </a:r>
            <a:r>
              <a:rPr lang="en-US" sz="2900" u="sng" dirty="0" smtClean="0">
                <a:solidFill>
                  <a:srgbClr val="FF0000"/>
                </a:solidFill>
              </a:rPr>
              <a:t>oil</a:t>
            </a:r>
            <a:endParaRPr lang="en-US" sz="2900" u="sng" dirty="0">
              <a:solidFill>
                <a:srgbClr val="FFC900"/>
              </a:solidFill>
            </a:endParaRPr>
          </a:p>
        </p:txBody>
      </p:sp>
    </p:spTree>
    <p:extLst>
      <p:ext uri="{BB962C8B-B14F-4D97-AF65-F5344CB8AC3E}">
        <p14:creationId xmlns:p14="http://schemas.microsoft.com/office/powerpoint/2010/main" val="3273429539"/>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179882" y="44972"/>
            <a:ext cx="8506918" cy="780238"/>
          </a:xfrm>
        </p:spPr>
        <p:txBody>
          <a:bodyPr/>
          <a:lstStyle/>
          <a:p>
            <a:pPr eaLnBrk="1" hangingPunct="1"/>
            <a:r>
              <a:rPr lang="en-US" sz="2900" dirty="0">
                <a:solidFill>
                  <a:srgbClr val="FFFF00"/>
                </a:solidFill>
                <a:latin typeface="Helvetica" charset="0"/>
                <a:ea typeface="ヒラギノ角ゴ ProN W6" charset="0"/>
                <a:cs typeface="ヒラギノ角ゴ ProN W6" charset="0"/>
              </a:rPr>
              <a:t>Unexpectedly high late embryonic mortality in intertidal spawn at oiled sites</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51647"/>
            <a:ext cx="4503420" cy="3817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0570" y="848678"/>
            <a:ext cx="4503420" cy="6009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327834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a:xfrm>
            <a:off x="-1429" y="270250"/>
            <a:ext cx="9189720" cy="880110"/>
          </a:xfrm>
        </p:spPr>
        <p:txBody>
          <a:bodyPr/>
          <a:lstStyle/>
          <a:p>
            <a:pPr eaLnBrk="1" hangingPunct="1"/>
            <a:r>
              <a:rPr lang="en-US" sz="3600" dirty="0">
                <a:latin typeface="Helvetica" charset="0"/>
                <a:ea typeface="ヒラギノ角ゴ ProN W6" charset="0"/>
                <a:cs typeface="ヒラギノ角ゴ ProN W6" charset="0"/>
              </a:rPr>
              <a:t>Bunker oil is highly phototoxic to </a:t>
            </a:r>
            <a:r>
              <a:rPr lang="en-US" sz="3600" dirty="0" err="1">
                <a:latin typeface="Helvetica" charset="0"/>
                <a:ea typeface="ヒラギノ角ゴ ProN W6" charset="0"/>
                <a:cs typeface="ヒラギノ角ゴ ProN W6" charset="0"/>
              </a:rPr>
              <a:t>zebrafish</a:t>
            </a:r>
            <a:r>
              <a:rPr lang="en-US" sz="3600" dirty="0">
                <a:latin typeface="Helvetica" charset="0"/>
                <a:ea typeface="ヒラギノ角ゴ ProN W6" charset="0"/>
                <a:cs typeface="ヒラギノ角ゴ ProN W6" charset="0"/>
              </a:rPr>
              <a:t> embryos</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4507"/>
            <a:ext cx="4810602" cy="1533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7748" y="1420220"/>
            <a:ext cx="428339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27640"/>
            <a:ext cx="4812030" cy="1533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4890" y="3630497"/>
            <a:ext cx="4297680" cy="3223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222" name="Rectangle 6"/>
          <p:cNvSpPr>
            <a:spLocks/>
          </p:cNvSpPr>
          <p:nvPr/>
        </p:nvSpPr>
        <p:spPr bwMode="auto">
          <a:xfrm>
            <a:off x="73621" y="6274974"/>
            <a:ext cx="367911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b="0" dirty="0" err="1">
                <a:solidFill>
                  <a:schemeClr val="tx1"/>
                </a:solidFill>
                <a:cs typeface="Helvetica" charset="0"/>
              </a:rPr>
              <a:t>Hatlen</a:t>
            </a:r>
            <a:r>
              <a:rPr lang="en-US" b="0" dirty="0">
                <a:solidFill>
                  <a:schemeClr val="tx1"/>
                </a:solidFill>
                <a:cs typeface="Helvetica" charset="0"/>
              </a:rPr>
              <a:t> et al., 2010, </a:t>
            </a:r>
            <a:r>
              <a:rPr lang="en-US" b="0" i="1" dirty="0" err="1">
                <a:solidFill>
                  <a:schemeClr val="tx1"/>
                </a:solidFill>
                <a:cs typeface="Helvetica" charset="0"/>
              </a:rPr>
              <a:t>Aquat</a:t>
            </a:r>
            <a:r>
              <a:rPr lang="en-US" b="0" i="1" dirty="0">
                <a:solidFill>
                  <a:schemeClr val="tx1"/>
                </a:solidFill>
                <a:cs typeface="Helvetica" charset="0"/>
              </a:rPr>
              <a:t> </a:t>
            </a:r>
            <a:r>
              <a:rPr lang="en-US" b="0" i="1" dirty="0" err="1">
                <a:solidFill>
                  <a:schemeClr val="tx1"/>
                </a:solidFill>
                <a:cs typeface="Helvetica" charset="0"/>
              </a:rPr>
              <a:t>Toxicol</a:t>
            </a:r>
            <a:r>
              <a:rPr lang="en-US" b="0" dirty="0">
                <a:solidFill>
                  <a:schemeClr val="tx1"/>
                </a:solidFill>
                <a:cs typeface="Helvetica" charset="0"/>
              </a:rPr>
              <a:t> 99:56 </a:t>
            </a:r>
          </a:p>
        </p:txBody>
      </p:sp>
      <p:sp>
        <p:nvSpPr>
          <p:cNvPr id="9223" name="Rectangle 7"/>
          <p:cNvSpPr>
            <a:spLocks/>
          </p:cNvSpPr>
          <p:nvPr/>
        </p:nvSpPr>
        <p:spPr bwMode="auto">
          <a:xfrm>
            <a:off x="-1429" y="2978987"/>
            <a:ext cx="3633312"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a:solidFill>
                  <a:schemeClr val="tx1"/>
                </a:solidFill>
                <a:cs typeface="Helvetica" charset="0"/>
              </a:rPr>
              <a:t>Crude oil, no sunlight</a:t>
            </a:r>
          </a:p>
        </p:txBody>
      </p:sp>
      <p:sp>
        <p:nvSpPr>
          <p:cNvPr id="9224" name="Rectangle 8"/>
          <p:cNvSpPr>
            <a:spLocks/>
          </p:cNvSpPr>
          <p:nvPr/>
        </p:nvSpPr>
        <p:spPr bwMode="auto">
          <a:xfrm>
            <a:off x="5909310" y="3134720"/>
            <a:ext cx="29252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r"/>
            <a:r>
              <a:rPr lang="en-US" dirty="0">
                <a:solidFill>
                  <a:srgbClr val="000000"/>
                </a:solidFill>
                <a:cs typeface="Helvetica" charset="0"/>
              </a:rPr>
              <a:t>Crude oil + sunlight</a:t>
            </a:r>
          </a:p>
        </p:txBody>
      </p:sp>
      <p:sp>
        <p:nvSpPr>
          <p:cNvPr id="9225" name="Rectangle 9"/>
          <p:cNvSpPr>
            <a:spLocks/>
          </p:cNvSpPr>
          <p:nvPr/>
        </p:nvSpPr>
        <p:spPr bwMode="auto">
          <a:xfrm>
            <a:off x="0" y="5184977"/>
            <a:ext cx="346329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a:solidFill>
                  <a:schemeClr val="tx1"/>
                </a:solidFill>
                <a:cs typeface="Helvetica" charset="0"/>
              </a:rPr>
              <a:t>Bunker oil, no sunlight</a:t>
            </a:r>
          </a:p>
        </p:txBody>
      </p:sp>
      <p:sp>
        <p:nvSpPr>
          <p:cNvPr id="9226" name="Rectangle 10"/>
          <p:cNvSpPr>
            <a:spLocks/>
          </p:cNvSpPr>
          <p:nvPr/>
        </p:nvSpPr>
        <p:spPr bwMode="auto">
          <a:xfrm>
            <a:off x="6883526" y="3831950"/>
            <a:ext cx="1951034"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r"/>
            <a:r>
              <a:rPr lang="en-US" dirty="0">
                <a:solidFill>
                  <a:srgbClr val="FF0000"/>
                </a:solidFill>
                <a:cs typeface="Helvetica" charset="0"/>
              </a:rPr>
              <a:t>Bunker oil + sunlight</a:t>
            </a:r>
          </a:p>
        </p:txBody>
      </p:sp>
    </p:spTree>
    <p:extLst>
      <p:ext uri="{BB962C8B-B14F-4D97-AF65-F5344CB8AC3E}">
        <p14:creationId xmlns:p14="http://schemas.microsoft.com/office/powerpoint/2010/main" val="1894156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Oil in the Arctic</a:t>
            </a:r>
            <a:endParaRPr lang="en-US" dirty="0"/>
          </a:p>
        </p:txBody>
      </p:sp>
      <p:sp>
        <p:nvSpPr>
          <p:cNvPr id="3" name="Content Placeholder 2"/>
          <p:cNvSpPr>
            <a:spLocks noGrp="1"/>
          </p:cNvSpPr>
          <p:nvPr>
            <p:ph idx="1"/>
          </p:nvPr>
        </p:nvSpPr>
        <p:spPr>
          <a:xfrm>
            <a:off x="457200" y="1417638"/>
            <a:ext cx="4723902" cy="4525963"/>
          </a:xfrm>
        </p:spPr>
        <p:txBody>
          <a:bodyPr/>
          <a:lstStyle/>
          <a:p>
            <a:r>
              <a:rPr lang="en-US" dirty="0" smtClean="0"/>
              <a:t>Type and composition of spilled oil is important – i.e. bunker vs. crude oil</a:t>
            </a:r>
          </a:p>
          <a:p>
            <a:r>
              <a:rPr lang="en-US" dirty="0" smtClean="0"/>
              <a:t>Timing of spill is important (24 hour daylight in Arctic summer, spawning)</a:t>
            </a:r>
          </a:p>
          <a:p>
            <a:r>
              <a:rPr lang="en-US" dirty="0" smtClean="0"/>
              <a:t>Conducting initial studies on Pacific Cod eggs</a:t>
            </a:r>
            <a:endParaRPr lang="en-US" dirty="0"/>
          </a:p>
        </p:txBody>
      </p:sp>
      <p:pic>
        <p:nvPicPr>
          <p:cNvPr id="4" name="Picture 3"/>
          <p:cNvPicPr>
            <a:picLocks noChangeAspect="1"/>
          </p:cNvPicPr>
          <p:nvPr/>
        </p:nvPicPr>
        <p:blipFill>
          <a:blip r:embed="rId3"/>
          <a:stretch>
            <a:fillRect/>
          </a:stretch>
        </p:blipFill>
        <p:spPr>
          <a:xfrm>
            <a:off x="6022330" y="172097"/>
            <a:ext cx="2565914" cy="1975754"/>
          </a:xfrm>
          <a:prstGeom prst="rect">
            <a:avLst/>
          </a:prstGeom>
        </p:spPr>
      </p:pic>
      <p:pic>
        <p:nvPicPr>
          <p:cNvPr id="5" name="Picture 4"/>
          <p:cNvPicPr>
            <a:picLocks noChangeAspect="1"/>
          </p:cNvPicPr>
          <p:nvPr/>
        </p:nvPicPr>
        <p:blipFill>
          <a:blip r:embed="rId4"/>
          <a:stretch>
            <a:fillRect/>
          </a:stretch>
        </p:blipFill>
        <p:spPr>
          <a:xfrm>
            <a:off x="5401965" y="2405515"/>
            <a:ext cx="3541397" cy="1932733"/>
          </a:xfrm>
          <a:prstGeom prst="rect">
            <a:avLst/>
          </a:prstGeom>
        </p:spPr>
      </p:pic>
      <p:pic>
        <p:nvPicPr>
          <p:cNvPr id="6" name="Picture 5"/>
          <p:cNvPicPr>
            <a:picLocks noChangeAspect="1"/>
          </p:cNvPicPr>
          <p:nvPr/>
        </p:nvPicPr>
        <p:blipFill>
          <a:blip r:embed="rId5"/>
          <a:stretch>
            <a:fillRect/>
          </a:stretch>
        </p:blipFill>
        <p:spPr>
          <a:xfrm>
            <a:off x="6022330" y="4338248"/>
            <a:ext cx="2217843" cy="1663382"/>
          </a:xfrm>
          <a:prstGeom prst="rect">
            <a:avLst/>
          </a:prstGeom>
        </p:spPr>
      </p:pic>
      <p:pic>
        <p:nvPicPr>
          <p:cNvPr id="7" name="Picture 6"/>
          <p:cNvPicPr>
            <a:picLocks noChangeAspect="1"/>
          </p:cNvPicPr>
          <p:nvPr/>
        </p:nvPicPr>
        <p:blipFill>
          <a:blip r:embed="rId6"/>
          <a:stretch>
            <a:fillRect/>
          </a:stretch>
        </p:blipFill>
        <p:spPr>
          <a:xfrm>
            <a:off x="5181102" y="5525905"/>
            <a:ext cx="1613610" cy="1200526"/>
          </a:xfrm>
          <a:prstGeom prst="rect">
            <a:avLst/>
          </a:prstGeom>
        </p:spPr>
      </p:pic>
      <p:pic>
        <p:nvPicPr>
          <p:cNvPr id="8" name="Picture 7"/>
          <p:cNvPicPr>
            <a:picLocks noChangeAspect="1"/>
          </p:cNvPicPr>
          <p:nvPr/>
        </p:nvPicPr>
        <p:blipFill>
          <a:blip r:embed="rId7"/>
          <a:stretch>
            <a:fillRect/>
          </a:stretch>
        </p:blipFill>
        <p:spPr>
          <a:xfrm>
            <a:off x="7256358" y="5525905"/>
            <a:ext cx="1687004" cy="985210"/>
          </a:xfrm>
          <a:prstGeom prst="rect">
            <a:avLst/>
          </a:prstGeom>
        </p:spPr>
      </p:pic>
    </p:spTree>
    <p:extLst>
      <p:ext uri="{BB962C8B-B14F-4D97-AF65-F5344CB8AC3E}">
        <p14:creationId xmlns:p14="http://schemas.microsoft.com/office/powerpoint/2010/main" val="2101312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Changing Arctic</a:t>
            </a:r>
            <a:endParaRPr lang="en-US" dirty="0"/>
          </a:p>
        </p:txBody>
      </p:sp>
      <p:sp>
        <p:nvSpPr>
          <p:cNvPr id="3" name="Content Placeholder 2"/>
          <p:cNvSpPr>
            <a:spLocks noGrp="1"/>
          </p:cNvSpPr>
          <p:nvPr>
            <p:ph idx="1"/>
          </p:nvPr>
        </p:nvSpPr>
        <p:spPr>
          <a:xfrm>
            <a:off x="224106" y="1534836"/>
            <a:ext cx="4939674" cy="2931443"/>
          </a:xfrm>
        </p:spPr>
        <p:txBody>
          <a:bodyPr/>
          <a:lstStyle/>
          <a:p>
            <a:r>
              <a:rPr lang="en-US" sz="2800" dirty="0" smtClean="0"/>
              <a:t>Temperatures and Ocean Acidification are increasing at the highest rates globally</a:t>
            </a:r>
          </a:p>
          <a:p>
            <a:r>
              <a:rPr lang="en-US" sz="2800" dirty="0" smtClean="0"/>
              <a:t>2012 sea ice levels set a record low</a:t>
            </a:r>
          </a:p>
          <a:p>
            <a:r>
              <a:rPr lang="en-US" sz="2800" dirty="0" smtClean="0"/>
              <a:t>Models forecast nearly ice-free Arctic summers in the next few decades</a:t>
            </a:r>
          </a:p>
        </p:txBody>
      </p:sp>
      <p:sp>
        <p:nvSpPr>
          <p:cNvPr id="4" name="TextBox 3"/>
          <p:cNvSpPr txBox="1"/>
          <p:nvPr/>
        </p:nvSpPr>
        <p:spPr>
          <a:xfrm>
            <a:off x="700332" y="5439548"/>
            <a:ext cx="7815704" cy="954107"/>
          </a:xfrm>
          <a:prstGeom prst="rect">
            <a:avLst/>
          </a:prstGeom>
          <a:solidFill>
            <a:schemeClr val="accent1">
              <a:alpha val="45000"/>
            </a:schemeClr>
          </a:solidFill>
          <a:ln>
            <a:solidFill>
              <a:schemeClr val="tx1">
                <a:lumMod val="75000"/>
              </a:schemeClr>
            </a:solidFill>
          </a:ln>
        </p:spPr>
        <p:txBody>
          <a:bodyPr wrap="square" rtlCol="0">
            <a:spAutoFit/>
          </a:bodyPr>
          <a:lstStyle/>
          <a:p>
            <a:pPr algn="ctr"/>
            <a:r>
              <a:rPr lang="en-US" sz="2800" i="1" dirty="0" smtClean="0"/>
              <a:t>These changes open the High Arctic to commercial activity – </a:t>
            </a:r>
            <a:r>
              <a:rPr lang="en-US" sz="2800" i="1" dirty="0" smtClean="0">
                <a:solidFill>
                  <a:srgbClr val="FFFF00"/>
                </a:solidFill>
              </a:rPr>
              <a:t>oil and gas, shipping</a:t>
            </a:r>
            <a:r>
              <a:rPr lang="en-US" sz="2800" i="1" dirty="0" smtClean="0"/>
              <a:t>, fishing, tourism</a:t>
            </a:r>
          </a:p>
        </p:txBody>
      </p:sp>
      <p:pic>
        <p:nvPicPr>
          <p:cNvPr id="5" name="Picture 4"/>
          <p:cNvPicPr>
            <a:picLocks noChangeAspect="1"/>
          </p:cNvPicPr>
          <p:nvPr/>
        </p:nvPicPr>
        <p:blipFill>
          <a:blip r:embed="rId2"/>
          <a:stretch>
            <a:fillRect/>
          </a:stretch>
        </p:blipFill>
        <p:spPr>
          <a:xfrm>
            <a:off x="5068185" y="2881038"/>
            <a:ext cx="3761140" cy="2441988"/>
          </a:xfrm>
          <a:prstGeom prst="rect">
            <a:avLst/>
          </a:prstGeom>
        </p:spPr>
      </p:pic>
      <p:pic>
        <p:nvPicPr>
          <p:cNvPr id="6" name="Picture 5"/>
          <p:cNvPicPr>
            <a:picLocks noChangeAspect="1"/>
          </p:cNvPicPr>
          <p:nvPr/>
        </p:nvPicPr>
        <p:blipFill>
          <a:blip r:embed="rId3"/>
          <a:stretch>
            <a:fillRect/>
          </a:stretch>
        </p:blipFill>
        <p:spPr>
          <a:xfrm>
            <a:off x="5406179" y="274638"/>
            <a:ext cx="3423146" cy="2465826"/>
          </a:xfrm>
          <a:prstGeom prst="rect">
            <a:avLst/>
          </a:prstGeom>
        </p:spPr>
      </p:pic>
    </p:spTree>
    <p:extLst>
      <p:ext uri="{BB962C8B-B14F-4D97-AF65-F5344CB8AC3E}">
        <p14:creationId xmlns:p14="http://schemas.microsoft.com/office/powerpoint/2010/main" val="14742562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5624" cy="1143000"/>
          </a:xfrm>
        </p:spPr>
        <p:txBody>
          <a:bodyPr/>
          <a:lstStyle/>
          <a:p>
            <a:r>
              <a:rPr lang="en-US" dirty="0" smtClean="0">
                <a:solidFill>
                  <a:srgbClr val="FFFF00"/>
                </a:solidFill>
              </a:rPr>
              <a:t>State of the Science for Seafood Safety Response </a:t>
            </a:r>
            <a:endParaRPr lang="en-US" dirty="0">
              <a:solidFill>
                <a:srgbClr val="FFFF00"/>
              </a:solidFill>
            </a:endParaRPr>
          </a:p>
        </p:txBody>
      </p:sp>
      <p:sp>
        <p:nvSpPr>
          <p:cNvPr id="3" name="Content Placeholder 2"/>
          <p:cNvSpPr>
            <a:spLocks noGrp="1"/>
          </p:cNvSpPr>
          <p:nvPr>
            <p:ph idx="1"/>
          </p:nvPr>
        </p:nvSpPr>
        <p:spPr>
          <a:xfrm>
            <a:off x="267999" y="2038601"/>
            <a:ext cx="8876001" cy="3208291"/>
          </a:xfrm>
        </p:spPr>
        <p:txBody>
          <a:bodyPr/>
          <a:lstStyle/>
          <a:p>
            <a:r>
              <a:rPr lang="en-US" dirty="0" smtClean="0"/>
              <a:t>We know what’s needed in a response</a:t>
            </a:r>
          </a:p>
          <a:p>
            <a:r>
              <a:rPr lang="en-US" dirty="0" smtClean="0"/>
              <a:t>Have excellent tools to asses oil impacts/effects</a:t>
            </a:r>
          </a:p>
          <a:p>
            <a:r>
              <a:rPr lang="en-US" dirty="0" smtClean="0"/>
              <a:t>We don’t know the sensitivity of Arctic species and ecosystems</a:t>
            </a:r>
          </a:p>
          <a:p>
            <a:r>
              <a:rPr lang="en-US" dirty="0" smtClean="0"/>
              <a:t>Incredible challenges to responding in the Arctic</a:t>
            </a:r>
          </a:p>
          <a:p>
            <a:endParaRPr lang="en-US" dirty="0"/>
          </a:p>
        </p:txBody>
      </p:sp>
    </p:spTree>
    <p:extLst>
      <p:ext uri="{BB962C8B-B14F-4D97-AF65-F5344CB8AC3E}">
        <p14:creationId xmlns:p14="http://schemas.microsoft.com/office/powerpoint/2010/main" val="2469062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70025"/>
            <a:ext cx="8229600" cy="4525963"/>
          </a:xfrm>
        </p:spPr>
        <p:txBody>
          <a:bodyPr/>
          <a:lstStyle/>
          <a:p>
            <a:r>
              <a:rPr lang="en-US" dirty="0"/>
              <a:t>It’s a communications issue. The science is clear. Perception is not. </a:t>
            </a:r>
            <a:endParaRPr lang="en-US" dirty="0" smtClean="0"/>
          </a:p>
          <a:p>
            <a:r>
              <a:rPr lang="en-US" dirty="0" smtClean="0"/>
              <a:t>There </a:t>
            </a:r>
            <a:r>
              <a:rPr lang="en-US" dirty="0"/>
              <a:t>are real impacts on fish and </a:t>
            </a:r>
            <a:r>
              <a:rPr lang="en-US" dirty="0" smtClean="0"/>
              <a:t>larvae</a:t>
            </a:r>
          </a:p>
          <a:p>
            <a:r>
              <a:rPr lang="en-US" dirty="0" smtClean="0"/>
              <a:t>And the effects seen at very low levels</a:t>
            </a:r>
          </a:p>
          <a:p>
            <a:pPr marL="0" indent="0">
              <a:buNone/>
            </a:pPr>
            <a:r>
              <a:rPr lang="en-US" dirty="0" smtClean="0"/>
              <a:t> </a:t>
            </a:r>
          </a:p>
          <a:p>
            <a:r>
              <a:rPr lang="en-US" dirty="0" smtClean="0"/>
              <a:t>Minimal risk for consumption of fish</a:t>
            </a:r>
          </a:p>
          <a:p>
            <a:r>
              <a:rPr lang="en-US" dirty="0" smtClean="0"/>
              <a:t>Yet still </a:t>
            </a:r>
            <a:r>
              <a:rPr lang="en-US" dirty="0"/>
              <a:t>we </a:t>
            </a:r>
            <a:r>
              <a:rPr lang="en-US" dirty="0" smtClean="0"/>
              <a:t>must test fish flesh for oil to address public concern</a:t>
            </a:r>
          </a:p>
        </p:txBody>
      </p:sp>
      <p:sp>
        <p:nvSpPr>
          <p:cNvPr id="4" name="Title 1"/>
          <p:cNvSpPr txBox="1">
            <a:spLocks/>
          </p:cNvSpPr>
          <p:nvPr/>
        </p:nvSpPr>
        <p:spPr bwMode="auto">
          <a:xfrm>
            <a:off x="457200" y="274638"/>
            <a:ext cx="8455624"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b="1" kern="1200">
                <a:solidFill>
                  <a:schemeClr val="tx1"/>
                </a:solidFill>
                <a:latin typeface="+mj-lt"/>
                <a:ea typeface="ＭＳ Ｐゴシック" charset="-128"/>
                <a:cs typeface="ＭＳ Ｐゴシック" charset="-128"/>
              </a:defRPr>
            </a:lvl1pPr>
            <a:lvl2pPr algn="l" rtl="0" eaLnBrk="0" fontAlgn="base" hangingPunct="0">
              <a:spcBef>
                <a:spcPct val="0"/>
              </a:spcBef>
              <a:spcAft>
                <a:spcPct val="0"/>
              </a:spcAft>
              <a:defRPr sz="4400" b="1">
                <a:solidFill>
                  <a:schemeClr val="tx1"/>
                </a:solidFill>
                <a:latin typeface="Calibri" pitchFamily="34" charset="0"/>
                <a:ea typeface="ＭＳ Ｐゴシック" charset="-128"/>
                <a:cs typeface="ＭＳ Ｐゴシック" charset="-128"/>
              </a:defRPr>
            </a:lvl2pPr>
            <a:lvl3pPr algn="l" rtl="0" eaLnBrk="0" fontAlgn="base" hangingPunct="0">
              <a:spcBef>
                <a:spcPct val="0"/>
              </a:spcBef>
              <a:spcAft>
                <a:spcPct val="0"/>
              </a:spcAft>
              <a:defRPr sz="4400" b="1">
                <a:solidFill>
                  <a:schemeClr val="tx1"/>
                </a:solidFill>
                <a:latin typeface="Calibri" pitchFamily="34" charset="0"/>
                <a:ea typeface="ＭＳ Ｐゴシック" charset="-128"/>
                <a:cs typeface="ＭＳ Ｐゴシック" charset="-128"/>
              </a:defRPr>
            </a:lvl3pPr>
            <a:lvl4pPr algn="l" rtl="0" eaLnBrk="0" fontAlgn="base" hangingPunct="0">
              <a:spcBef>
                <a:spcPct val="0"/>
              </a:spcBef>
              <a:spcAft>
                <a:spcPct val="0"/>
              </a:spcAft>
              <a:defRPr sz="4400" b="1">
                <a:solidFill>
                  <a:schemeClr val="tx1"/>
                </a:solidFill>
                <a:latin typeface="Calibri" pitchFamily="34" charset="0"/>
                <a:ea typeface="ＭＳ Ｐゴシック" charset="-128"/>
                <a:cs typeface="ＭＳ Ｐゴシック" charset="-128"/>
              </a:defRPr>
            </a:lvl4pPr>
            <a:lvl5pPr algn="l" rtl="0" eaLnBrk="0" fontAlgn="base" hangingPunct="0">
              <a:spcBef>
                <a:spcPct val="0"/>
              </a:spcBef>
              <a:spcAft>
                <a:spcPct val="0"/>
              </a:spcAft>
              <a:defRPr sz="4400" b="1">
                <a:solidFill>
                  <a:schemeClr val="tx1"/>
                </a:solidFill>
                <a:latin typeface="Calibri" pitchFamily="34" charset="0"/>
                <a:ea typeface="ＭＳ Ｐゴシック" charset="-128"/>
                <a:cs typeface="ＭＳ Ｐゴシック" charset="-128"/>
              </a:defRPr>
            </a:lvl5pPr>
            <a:lvl6pPr marL="457200" algn="l" rtl="0" fontAlgn="base">
              <a:spcBef>
                <a:spcPct val="0"/>
              </a:spcBef>
              <a:spcAft>
                <a:spcPct val="0"/>
              </a:spcAft>
              <a:defRPr sz="4400" b="1">
                <a:solidFill>
                  <a:schemeClr val="tx1"/>
                </a:solidFill>
                <a:latin typeface="Calibri" pitchFamily="34" charset="0"/>
              </a:defRPr>
            </a:lvl6pPr>
            <a:lvl7pPr marL="914400" algn="l" rtl="0" fontAlgn="base">
              <a:spcBef>
                <a:spcPct val="0"/>
              </a:spcBef>
              <a:spcAft>
                <a:spcPct val="0"/>
              </a:spcAft>
              <a:defRPr sz="4400" b="1">
                <a:solidFill>
                  <a:schemeClr val="tx1"/>
                </a:solidFill>
                <a:latin typeface="Calibri" pitchFamily="34" charset="0"/>
              </a:defRPr>
            </a:lvl7pPr>
            <a:lvl8pPr marL="1371600" algn="l" rtl="0" fontAlgn="base">
              <a:spcBef>
                <a:spcPct val="0"/>
              </a:spcBef>
              <a:spcAft>
                <a:spcPct val="0"/>
              </a:spcAft>
              <a:defRPr sz="4400" b="1">
                <a:solidFill>
                  <a:schemeClr val="tx1"/>
                </a:solidFill>
                <a:latin typeface="Calibri" pitchFamily="34" charset="0"/>
              </a:defRPr>
            </a:lvl8pPr>
            <a:lvl9pPr marL="1828800" algn="l" rtl="0" fontAlgn="base">
              <a:spcBef>
                <a:spcPct val="0"/>
              </a:spcBef>
              <a:spcAft>
                <a:spcPct val="0"/>
              </a:spcAft>
              <a:defRPr sz="4400" b="1">
                <a:solidFill>
                  <a:schemeClr val="tx1"/>
                </a:solidFill>
                <a:latin typeface="Calibri" pitchFamily="34" charset="0"/>
              </a:defRPr>
            </a:lvl9pPr>
          </a:lstStyle>
          <a:p>
            <a:r>
              <a:rPr lang="en-US" dirty="0" smtClean="0">
                <a:solidFill>
                  <a:srgbClr val="FFFF00"/>
                </a:solidFill>
              </a:rPr>
              <a:t>State of Seafood Safety Response –Perception</a:t>
            </a:r>
            <a:endParaRPr lang="en-US" dirty="0">
              <a:solidFill>
                <a:srgbClr val="FFFF00"/>
              </a:solidFill>
            </a:endParaRPr>
          </a:p>
        </p:txBody>
      </p:sp>
    </p:spTree>
    <p:extLst>
      <p:ext uri="{BB962C8B-B14F-4D97-AF65-F5344CB8AC3E}">
        <p14:creationId xmlns:p14="http://schemas.microsoft.com/office/powerpoint/2010/main" val="9828343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Social Economic Impact of a Spill</a:t>
            </a:r>
            <a:endParaRPr lang="en-US" dirty="0">
              <a:solidFill>
                <a:srgbClr val="FFFF00"/>
              </a:solidFill>
            </a:endParaRPr>
          </a:p>
        </p:txBody>
      </p:sp>
      <p:sp>
        <p:nvSpPr>
          <p:cNvPr id="3" name="Content Placeholder 2"/>
          <p:cNvSpPr>
            <a:spLocks noGrp="1"/>
          </p:cNvSpPr>
          <p:nvPr>
            <p:ph idx="1"/>
          </p:nvPr>
        </p:nvSpPr>
        <p:spPr>
          <a:xfrm>
            <a:off x="128173" y="1258295"/>
            <a:ext cx="8843958" cy="5068134"/>
          </a:xfrm>
        </p:spPr>
        <p:txBody>
          <a:bodyPr/>
          <a:lstStyle/>
          <a:p>
            <a:r>
              <a:rPr lang="en-US" dirty="0" smtClean="0"/>
              <a:t>Public perceives seafood is not safe to eat.</a:t>
            </a:r>
          </a:p>
          <a:p>
            <a:r>
              <a:rPr lang="en-US" dirty="0" smtClean="0"/>
              <a:t>Shellfish may not be safe </a:t>
            </a:r>
          </a:p>
          <a:p>
            <a:r>
              <a:rPr lang="en-US" dirty="0" smtClean="0"/>
              <a:t>There is minimal to no health risk from fish</a:t>
            </a:r>
          </a:p>
          <a:p>
            <a:endParaRPr lang="en-US" dirty="0"/>
          </a:p>
          <a:p>
            <a:r>
              <a:rPr lang="en-US" dirty="0" smtClean="0"/>
              <a:t>Perception of health risk leads to loss of market share, slow to recover</a:t>
            </a:r>
          </a:p>
          <a:p>
            <a:endParaRPr lang="en-US" dirty="0"/>
          </a:p>
          <a:p>
            <a:r>
              <a:rPr lang="en-US" dirty="0"/>
              <a:t>Developing tools to assess socio-economic dimensions</a:t>
            </a:r>
          </a:p>
          <a:p>
            <a:endParaRPr lang="en-US" dirty="0"/>
          </a:p>
        </p:txBody>
      </p:sp>
    </p:spTree>
    <p:extLst>
      <p:ext uri="{BB962C8B-B14F-4D97-AF65-F5344CB8AC3E}">
        <p14:creationId xmlns:p14="http://schemas.microsoft.com/office/powerpoint/2010/main" val="1750831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Arrow Connector 21"/>
          <p:cNvCxnSpPr>
            <a:stCxn id="4" idx="2"/>
            <a:endCxn id="9" idx="0"/>
          </p:cNvCxnSpPr>
          <p:nvPr/>
        </p:nvCxnSpPr>
        <p:spPr>
          <a:xfrm>
            <a:off x="4679114" y="2337914"/>
            <a:ext cx="2960783" cy="2376869"/>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4" idx="2"/>
            <a:endCxn id="8" idx="0"/>
          </p:cNvCxnSpPr>
          <p:nvPr/>
        </p:nvCxnSpPr>
        <p:spPr>
          <a:xfrm flipH="1">
            <a:off x="1708193" y="2337914"/>
            <a:ext cx="2970921" cy="2376869"/>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4" name="Rounded Rectangle 3"/>
          <p:cNvSpPr/>
          <p:nvPr/>
        </p:nvSpPr>
        <p:spPr>
          <a:xfrm>
            <a:off x="3045431" y="340618"/>
            <a:ext cx="3267366" cy="1997296"/>
          </a:xfrm>
          <a:prstGeom prst="roundRect">
            <a:avLst/>
          </a:prstGeom>
          <a:solidFill>
            <a:schemeClr val="tx1"/>
          </a:solidFill>
          <a:ln w="79375"/>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r>
              <a:rPr lang="en-US" sz="2000" b="1" u="sng" dirty="0">
                <a:solidFill>
                  <a:schemeClr val="bg2"/>
                </a:solidFill>
                <a:latin typeface="Calibri"/>
              </a:rPr>
              <a:t>Human Well-Being</a:t>
            </a:r>
          </a:p>
          <a:p>
            <a:pPr algn="ctr" defTabSz="914400" fontAlgn="base">
              <a:spcBef>
                <a:spcPct val="0"/>
              </a:spcBef>
              <a:spcAft>
                <a:spcPct val="0"/>
              </a:spcAft>
            </a:pPr>
            <a:endParaRPr lang="en-US" sz="1200" b="1" u="sng" dirty="0">
              <a:solidFill>
                <a:schemeClr val="bg2"/>
              </a:solidFill>
              <a:latin typeface="Calibri"/>
            </a:endParaRPr>
          </a:p>
          <a:p>
            <a:pPr algn="ctr" defTabSz="914400" fontAlgn="base">
              <a:spcBef>
                <a:spcPct val="0"/>
              </a:spcBef>
              <a:spcAft>
                <a:spcPct val="0"/>
              </a:spcAft>
            </a:pPr>
            <a:r>
              <a:rPr lang="en-US" sz="2000" i="1" dirty="0">
                <a:solidFill>
                  <a:schemeClr val="bg2"/>
                </a:solidFill>
                <a:latin typeface="Calibri"/>
              </a:rPr>
              <a:t>Health and Safety</a:t>
            </a:r>
          </a:p>
          <a:p>
            <a:pPr algn="ctr" defTabSz="914400" fontAlgn="base">
              <a:spcBef>
                <a:spcPct val="0"/>
              </a:spcBef>
              <a:spcAft>
                <a:spcPct val="0"/>
              </a:spcAft>
            </a:pPr>
            <a:r>
              <a:rPr lang="en-US" sz="2000" i="1" dirty="0">
                <a:solidFill>
                  <a:schemeClr val="bg2"/>
                </a:solidFill>
                <a:latin typeface="Calibri"/>
              </a:rPr>
              <a:t>Autonomy &amp; Self-Sufficiency</a:t>
            </a:r>
          </a:p>
          <a:p>
            <a:pPr algn="ctr" defTabSz="914400" fontAlgn="base">
              <a:spcBef>
                <a:spcPct val="0"/>
              </a:spcBef>
              <a:spcAft>
                <a:spcPct val="0"/>
              </a:spcAft>
            </a:pPr>
            <a:r>
              <a:rPr lang="en-US" sz="2000" i="1" dirty="0">
                <a:solidFill>
                  <a:schemeClr val="bg2"/>
                </a:solidFill>
                <a:latin typeface="Calibri"/>
              </a:rPr>
              <a:t>Social-cultural Relationships</a:t>
            </a:r>
          </a:p>
          <a:p>
            <a:pPr algn="ctr" defTabSz="914400" fontAlgn="base">
              <a:spcBef>
                <a:spcPct val="0"/>
              </a:spcBef>
              <a:spcAft>
                <a:spcPct val="0"/>
              </a:spcAft>
            </a:pPr>
            <a:r>
              <a:rPr lang="en-US" sz="2000" i="1" dirty="0">
                <a:solidFill>
                  <a:schemeClr val="bg2"/>
                </a:solidFill>
                <a:latin typeface="Calibri"/>
              </a:rPr>
              <a:t>Economic Conditions</a:t>
            </a:r>
          </a:p>
        </p:txBody>
      </p:sp>
      <p:sp>
        <p:nvSpPr>
          <p:cNvPr id="5" name="Rounded Rectangle 4"/>
          <p:cNvSpPr/>
          <p:nvPr/>
        </p:nvSpPr>
        <p:spPr>
          <a:xfrm>
            <a:off x="876249" y="2766346"/>
            <a:ext cx="3436076" cy="689123"/>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r>
              <a:rPr lang="en-US" sz="2000" dirty="0">
                <a:solidFill>
                  <a:prstClr val="white"/>
                </a:solidFill>
                <a:latin typeface="Calibri"/>
              </a:rPr>
              <a:t>Institutions &amp; Governance</a:t>
            </a:r>
          </a:p>
        </p:txBody>
      </p:sp>
      <p:sp>
        <p:nvSpPr>
          <p:cNvPr id="6" name="Rounded Rectangle 5"/>
          <p:cNvSpPr/>
          <p:nvPr/>
        </p:nvSpPr>
        <p:spPr>
          <a:xfrm>
            <a:off x="4996379" y="2766346"/>
            <a:ext cx="3436076" cy="689123"/>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r>
              <a:rPr lang="en-US" sz="2000" dirty="0">
                <a:solidFill>
                  <a:prstClr val="white"/>
                </a:solidFill>
                <a:latin typeface="Calibri"/>
              </a:rPr>
              <a:t>Habitats</a:t>
            </a:r>
          </a:p>
        </p:txBody>
      </p:sp>
      <p:sp>
        <p:nvSpPr>
          <p:cNvPr id="7" name="Rounded Rectangle 6"/>
          <p:cNvSpPr/>
          <p:nvPr/>
        </p:nvSpPr>
        <p:spPr>
          <a:xfrm>
            <a:off x="3045432" y="4714783"/>
            <a:ext cx="3267365" cy="1781874"/>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r>
              <a:rPr lang="en-US" sz="2000" b="1" u="sng" dirty="0">
                <a:solidFill>
                  <a:prstClr val="white"/>
                </a:solidFill>
                <a:latin typeface="Calibri"/>
              </a:rPr>
              <a:t>Focal Components of Ecological Integrity</a:t>
            </a:r>
          </a:p>
          <a:p>
            <a:pPr algn="ctr" defTabSz="914400" fontAlgn="base">
              <a:spcBef>
                <a:spcPct val="0"/>
              </a:spcBef>
              <a:spcAft>
                <a:spcPct val="0"/>
              </a:spcAft>
            </a:pPr>
            <a:endParaRPr lang="en-US" sz="1100" i="1" dirty="0">
              <a:solidFill>
                <a:prstClr val="white"/>
              </a:solidFill>
              <a:latin typeface="Calibri"/>
            </a:endParaRPr>
          </a:p>
          <a:p>
            <a:pPr algn="ctr" defTabSz="914400" fontAlgn="base">
              <a:spcBef>
                <a:spcPct val="0"/>
              </a:spcBef>
              <a:spcAft>
                <a:spcPct val="0"/>
              </a:spcAft>
            </a:pPr>
            <a:r>
              <a:rPr lang="en-US" sz="2000" i="1" dirty="0">
                <a:solidFill>
                  <a:prstClr val="white"/>
                </a:solidFill>
                <a:latin typeface="Calibri"/>
              </a:rPr>
              <a:t>Ecological Interactions</a:t>
            </a:r>
          </a:p>
          <a:p>
            <a:pPr algn="ctr" defTabSz="914400" fontAlgn="base">
              <a:spcBef>
                <a:spcPct val="0"/>
              </a:spcBef>
              <a:spcAft>
                <a:spcPct val="0"/>
              </a:spcAft>
            </a:pPr>
            <a:r>
              <a:rPr lang="en-US" sz="2000" i="1" dirty="0">
                <a:solidFill>
                  <a:prstClr val="white"/>
                </a:solidFill>
                <a:latin typeface="Calibri"/>
              </a:rPr>
              <a:t>Fisheries</a:t>
            </a:r>
          </a:p>
          <a:p>
            <a:pPr algn="ctr" defTabSz="914400" fontAlgn="base">
              <a:spcBef>
                <a:spcPct val="0"/>
              </a:spcBef>
              <a:spcAft>
                <a:spcPct val="0"/>
              </a:spcAft>
            </a:pPr>
            <a:r>
              <a:rPr lang="en-US" sz="2000" i="1" dirty="0">
                <a:solidFill>
                  <a:prstClr val="white"/>
                </a:solidFill>
                <a:latin typeface="Calibri"/>
              </a:rPr>
              <a:t>Protected Species</a:t>
            </a:r>
          </a:p>
        </p:txBody>
      </p:sp>
      <p:sp>
        <p:nvSpPr>
          <p:cNvPr id="8" name="Rounded Rectangle 7"/>
          <p:cNvSpPr/>
          <p:nvPr/>
        </p:nvSpPr>
        <p:spPr>
          <a:xfrm>
            <a:off x="699030" y="4714783"/>
            <a:ext cx="2018326" cy="905704"/>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r>
              <a:rPr lang="en-US" sz="2000" dirty="0">
                <a:solidFill>
                  <a:prstClr val="white"/>
                </a:solidFill>
                <a:latin typeface="Calibri"/>
              </a:rPr>
              <a:t>Human Activities</a:t>
            </a:r>
          </a:p>
        </p:txBody>
      </p:sp>
      <p:sp>
        <p:nvSpPr>
          <p:cNvPr id="9" name="Rounded Rectangle 8"/>
          <p:cNvSpPr/>
          <p:nvPr/>
        </p:nvSpPr>
        <p:spPr>
          <a:xfrm>
            <a:off x="6630734" y="4714783"/>
            <a:ext cx="2018326" cy="905704"/>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r>
              <a:rPr lang="en-US" sz="2000" dirty="0">
                <a:solidFill>
                  <a:prstClr val="white"/>
                </a:solidFill>
                <a:latin typeface="Calibri"/>
              </a:rPr>
              <a:t>Climate &amp; Ocean Drivers</a:t>
            </a:r>
          </a:p>
        </p:txBody>
      </p:sp>
      <p:cxnSp>
        <p:nvCxnSpPr>
          <p:cNvPr id="11" name="Straight Arrow Connector 10"/>
          <p:cNvCxnSpPr>
            <a:stCxn id="7" idx="0"/>
            <a:endCxn id="4" idx="2"/>
          </p:cNvCxnSpPr>
          <p:nvPr/>
        </p:nvCxnSpPr>
        <p:spPr>
          <a:xfrm flipH="1" flipV="1">
            <a:off x="4679114" y="2337914"/>
            <a:ext cx="1" cy="23768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5" idx="0"/>
            <a:endCxn id="4" idx="2"/>
          </p:cNvCxnSpPr>
          <p:nvPr/>
        </p:nvCxnSpPr>
        <p:spPr>
          <a:xfrm flipV="1">
            <a:off x="2594287" y="2337914"/>
            <a:ext cx="2084827" cy="4284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6" idx="0"/>
            <a:endCxn id="4" idx="2"/>
          </p:cNvCxnSpPr>
          <p:nvPr/>
        </p:nvCxnSpPr>
        <p:spPr>
          <a:xfrm flipH="1" flipV="1">
            <a:off x="4679114" y="2337914"/>
            <a:ext cx="2035303" cy="4284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8" idx="0"/>
            <a:endCxn id="6" idx="2"/>
          </p:cNvCxnSpPr>
          <p:nvPr/>
        </p:nvCxnSpPr>
        <p:spPr>
          <a:xfrm flipV="1">
            <a:off x="1708193" y="3455469"/>
            <a:ext cx="5006224" cy="12593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9" idx="0"/>
          </p:cNvCxnSpPr>
          <p:nvPr/>
        </p:nvCxnSpPr>
        <p:spPr>
          <a:xfrm flipV="1">
            <a:off x="7639897" y="3455469"/>
            <a:ext cx="0" cy="12593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7" idx="0"/>
            <a:endCxn id="6" idx="2"/>
          </p:cNvCxnSpPr>
          <p:nvPr/>
        </p:nvCxnSpPr>
        <p:spPr>
          <a:xfrm flipV="1">
            <a:off x="4679115" y="3455469"/>
            <a:ext cx="2035302" cy="12593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a:stCxn id="8" idx="0"/>
          </p:cNvCxnSpPr>
          <p:nvPr/>
        </p:nvCxnSpPr>
        <p:spPr>
          <a:xfrm flipV="1">
            <a:off x="1708193" y="3455469"/>
            <a:ext cx="0" cy="12593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8" idx="3"/>
          </p:cNvCxnSpPr>
          <p:nvPr/>
        </p:nvCxnSpPr>
        <p:spPr>
          <a:xfrm>
            <a:off x="2717356" y="5167635"/>
            <a:ext cx="32807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6312797" y="5167635"/>
            <a:ext cx="32807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423359" y="340618"/>
            <a:ext cx="2293997" cy="2062103"/>
          </a:xfrm>
          <a:prstGeom prst="rect">
            <a:avLst/>
          </a:prstGeom>
          <a:noFill/>
        </p:spPr>
        <p:txBody>
          <a:bodyPr wrap="square" rtlCol="0">
            <a:spAutoFit/>
          </a:bodyPr>
          <a:lstStyle/>
          <a:p>
            <a:r>
              <a:rPr lang="en-US" sz="3200" dirty="0" smtClean="0"/>
              <a:t>Integrated Ecosystem Assessments (IEAs)</a:t>
            </a:r>
            <a:endParaRPr lang="en-US" sz="3200" dirty="0"/>
          </a:p>
        </p:txBody>
      </p:sp>
    </p:spTree>
    <p:extLst>
      <p:ext uri="{BB962C8B-B14F-4D97-AF65-F5344CB8AC3E}">
        <p14:creationId xmlns:p14="http://schemas.microsoft.com/office/powerpoint/2010/main" val="28533703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249231"/>
            <a:ext cx="8229600" cy="1143000"/>
          </a:xfrm>
          <a:prstGeom prst="rect">
            <a:avLst/>
          </a:prstGeom>
        </p:spPr>
        <p:txBody>
          <a:bodyPr vert="horz" lIns="91440" tIns="45720" rIns="91440" bIns="45720" rtlCol="0" anchor="ctr">
            <a:normAutofit fontScale="97500" lnSpcReduction="10000"/>
          </a:bodyPr>
          <a:lstStyle/>
          <a:p>
            <a:pPr algn="ctr" defTabSz="914400" fontAlgn="base">
              <a:spcBef>
                <a:spcPct val="0"/>
              </a:spcBef>
              <a:spcAft>
                <a:spcPct val="0"/>
              </a:spcAft>
              <a:defRPr/>
            </a:pPr>
            <a:r>
              <a:rPr lang="en-US" sz="3556" i="1" dirty="0" smtClean="0">
                <a:solidFill>
                  <a:srgbClr val="FFFFFF"/>
                </a:solidFill>
                <a:latin typeface="Calibri"/>
                <a:ea typeface="ＭＳ Ｐゴシック" charset="-128"/>
                <a:cs typeface="ＭＳ Ｐゴシック" charset="-128"/>
              </a:rPr>
              <a:t>Example: </a:t>
            </a:r>
            <a:r>
              <a:rPr lang="en-US" sz="3556" i="1" dirty="0">
                <a:solidFill>
                  <a:srgbClr val="FFFFFF"/>
                </a:solidFill>
                <a:latin typeface="Calibri"/>
                <a:ea typeface="ＭＳ Ｐゴシック" charset="-128"/>
                <a:cs typeface="ＭＳ Ｐゴシック" charset="-128"/>
              </a:rPr>
              <a:t>Evaluate Economic Tradeoffs in Fisheries Decisions</a:t>
            </a:r>
            <a:endParaRPr lang="en-US" sz="4400" i="1" dirty="0">
              <a:solidFill>
                <a:srgbClr val="FFFFFF"/>
              </a:solidFill>
              <a:latin typeface="Calibri"/>
              <a:ea typeface="ＭＳ Ｐゴシック" charset="-128"/>
              <a:cs typeface="ＭＳ Ｐゴシック" charset="-128"/>
            </a:endParaRPr>
          </a:p>
        </p:txBody>
      </p:sp>
      <p:grpSp>
        <p:nvGrpSpPr>
          <p:cNvPr id="23" name="Group 22"/>
          <p:cNvGrpSpPr/>
          <p:nvPr/>
        </p:nvGrpSpPr>
        <p:grpSpPr>
          <a:xfrm>
            <a:off x="1058240" y="2307421"/>
            <a:ext cx="1786559" cy="1136912"/>
            <a:chOff x="1058240" y="2307421"/>
            <a:chExt cx="1786559" cy="1136912"/>
          </a:xfrm>
        </p:grpSpPr>
        <p:pic>
          <p:nvPicPr>
            <p:cNvPr id="21" name="Picture 20"/>
            <p:cNvPicPr>
              <a:picLocks noChangeAspect="1"/>
            </p:cNvPicPr>
            <p:nvPr/>
          </p:nvPicPr>
          <p:blipFill>
            <a:blip r:embed="rId3"/>
            <a:srcRect t="24686" b="32914"/>
            <a:stretch>
              <a:fillRect/>
            </a:stretch>
          </p:blipFill>
          <p:spPr>
            <a:xfrm>
              <a:off x="1058240" y="2307421"/>
              <a:ext cx="1786559" cy="808312"/>
            </a:xfrm>
            <a:prstGeom prst="rect">
              <a:avLst/>
            </a:prstGeom>
          </p:spPr>
        </p:pic>
        <p:sp>
          <p:nvSpPr>
            <p:cNvPr id="22" name="TextBox 21"/>
            <p:cNvSpPr txBox="1"/>
            <p:nvPr/>
          </p:nvSpPr>
          <p:spPr>
            <a:xfrm>
              <a:off x="1227667" y="3075001"/>
              <a:ext cx="1352353" cy="369332"/>
            </a:xfrm>
            <a:prstGeom prst="rect">
              <a:avLst/>
            </a:prstGeom>
            <a:noFill/>
          </p:spPr>
          <p:txBody>
            <a:bodyPr wrap="none" rtlCol="0">
              <a:spAutoFit/>
            </a:bodyPr>
            <a:lstStyle/>
            <a:p>
              <a:pPr defTabSz="914400" fontAlgn="base">
                <a:spcBef>
                  <a:spcPct val="0"/>
                </a:spcBef>
                <a:spcAft>
                  <a:spcPct val="0"/>
                </a:spcAft>
              </a:pPr>
              <a:r>
                <a:rPr lang="en-US" sz="2000" dirty="0">
                  <a:solidFill>
                    <a:srgbClr val="FFFFFF"/>
                  </a:solidFill>
                  <a:latin typeface="Calibri"/>
                  <a:ea typeface="ＭＳ Ｐゴシック" charset="-128"/>
                  <a:cs typeface="ＭＳ Ｐゴシック" charset="-128"/>
                </a:rPr>
                <a:t>Real estate</a:t>
              </a:r>
            </a:p>
          </p:txBody>
        </p:sp>
      </p:grpSp>
      <p:grpSp>
        <p:nvGrpSpPr>
          <p:cNvPr id="27" name="Group 26"/>
          <p:cNvGrpSpPr/>
          <p:nvPr/>
        </p:nvGrpSpPr>
        <p:grpSpPr>
          <a:xfrm>
            <a:off x="3713729" y="1921405"/>
            <a:ext cx="1515533" cy="1892260"/>
            <a:chOff x="3713729" y="1921405"/>
            <a:chExt cx="1515533" cy="1892260"/>
          </a:xfrm>
        </p:grpSpPr>
        <p:pic>
          <p:nvPicPr>
            <p:cNvPr id="12" name="Picture 11"/>
            <p:cNvPicPr>
              <a:picLocks noChangeAspect="1"/>
            </p:cNvPicPr>
            <p:nvPr/>
          </p:nvPicPr>
          <p:blipFill>
            <a:blip r:embed="rId4"/>
            <a:stretch>
              <a:fillRect/>
            </a:stretch>
          </p:blipFill>
          <p:spPr>
            <a:xfrm>
              <a:off x="3713729" y="1921405"/>
              <a:ext cx="1515533" cy="1515533"/>
            </a:xfrm>
            <a:prstGeom prst="rect">
              <a:avLst/>
            </a:prstGeom>
          </p:spPr>
        </p:pic>
        <p:sp>
          <p:nvSpPr>
            <p:cNvPr id="26" name="TextBox 25"/>
            <p:cNvSpPr txBox="1"/>
            <p:nvPr/>
          </p:nvSpPr>
          <p:spPr>
            <a:xfrm>
              <a:off x="3713729" y="3444333"/>
              <a:ext cx="1506204" cy="369332"/>
            </a:xfrm>
            <a:prstGeom prst="rect">
              <a:avLst/>
            </a:prstGeom>
            <a:noFill/>
          </p:spPr>
          <p:txBody>
            <a:bodyPr wrap="none" rtlCol="0">
              <a:spAutoFit/>
            </a:bodyPr>
            <a:lstStyle/>
            <a:p>
              <a:pPr defTabSz="914400" fontAlgn="base">
                <a:spcBef>
                  <a:spcPct val="0"/>
                </a:spcBef>
                <a:spcAft>
                  <a:spcPct val="0"/>
                </a:spcAft>
              </a:pPr>
              <a:r>
                <a:rPr lang="en-US" sz="2000" dirty="0">
                  <a:solidFill>
                    <a:srgbClr val="FFFFFF"/>
                  </a:solidFill>
                  <a:latin typeface="Calibri"/>
                  <a:ea typeface="ＭＳ Ｐゴシック" charset="-128"/>
                  <a:cs typeface="ＭＳ Ｐゴシック" charset="-128"/>
                </a:rPr>
                <a:t>Gas Stations</a:t>
              </a:r>
            </a:p>
          </p:txBody>
        </p:sp>
      </p:grpSp>
      <p:grpSp>
        <p:nvGrpSpPr>
          <p:cNvPr id="31" name="Group 30"/>
          <p:cNvGrpSpPr/>
          <p:nvPr/>
        </p:nvGrpSpPr>
        <p:grpSpPr>
          <a:xfrm>
            <a:off x="6396566" y="1921405"/>
            <a:ext cx="1515533" cy="1884865"/>
            <a:chOff x="6396566" y="1921405"/>
            <a:chExt cx="1515533" cy="1884865"/>
          </a:xfrm>
        </p:grpSpPr>
        <p:pic>
          <p:nvPicPr>
            <p:cNvPr id="14" name="Picture 13"/>
            <p:cNvPicPr>
              <a:picLocks noChangeAspect="1"/>
            </p:cNvPicPr>
            <p:nvPr/>
          </p:nvPicPr>
          <p:blipFill>
            <a:blip r:embed="rId5"/>
            <a:stretch>
              <a:fillRect/>
            </a:stretch>
          </p:blipFill>
          <p:spPr>
            <a:xfrm>
              <a:off x="6396566" y="1921405"/>
              <a:ext cx="1515533" cy="1515533"/>
            </a:xfrm>
            <a:prstGeom prst="rect">
              <a:avLst/>
            </a:prstGeom>
          </p:spPr>
        </p:pic>
        <p:sp>
          <p:nvSpPr>
            <p:cNvPr id="28" name="TextBox 27"/>
            <p:cNvSpPr txBox="1"/>
            <p:nvPr/>
          </p:nvSpPr>
          <p:spPr>
            <a:xfrm>
              <a:off x="6764866" y="3436938"/>
              <a:ext cx="838954" cy="369332"/>
            </a:xfrm>
            <a:prstGeom prst="rect">
              <a:avLst/>
            </a:prstGeom>
            <a:noFill/>
          </p:spPr>
          <p:txBody>
            <a:bodyPr wrap="none" rtlCol="0">
              <a:spAutoFit/>
            </a:bodyPr>
            <a:lstStyle/>
            <a:p>
              <a:pPr defTabSz="914400" fontAlgn="base">
                <a:spcBef>
                  <a:spcPct val="0"/>
                </a:spcBef>
                <a:spcAft>
                  <a:spcPct val="0"/>
                </a:spcAft>
              </a:pPr>
              <a:r>
                <a:rPr lang="en-US" sz="2000" dirty="0">
                  <a:solidFill>
                    <a:srgbClr val="FFFFFF"/>
                  </a:solidFill>
                  <a:latin typeface="Calibri"/>
                  <a:ea typeface="ＭＳ Ｐゴシック" charset="-128"/>
                  <a:cs typeface="ＭＳ Ｐゴシック" charset="-128"/>
                </a:rPr>
                <a:t>Hotels</a:t>
              </a:r>
            </a:p>
          </p:txBody>
        </p:sp>
      </p:grpSp>
      <p:grpSp>
        <p:nvGrpSpPr>
          <p:cNvPr id="30" name="Group 29"/>
          <p:cNvGrpSpPr/>
          <p:nvPr/>
        </p:nvGrpSpPr>
        <p:grpSpPr>
          <a:xfrm>
            <a:off x="5349833" y="3965536"/>
            <a:ext cx="1433793" cy="1784365"/>
            <a:chOff x="5349833" y="3965536"/>
            <a:chExt cx="1433793" cy="1784365"/>
          </a:xfrm>
        </p:grpSpPr>
        <p:pic>
          <p:nvPicPr>
            <p:cNvPr id="15" name="Picture 14"/>
            <p:cNvPicPr>
              <a:picLocks noChangeAspect="1"/>
            </p:cNvPicPr>
            <p:nvPr/>
          </p:nvPicPr>
          <p:blipFill>
            <a:blip r:embed="rId6"/>
            <a:stretch>
              <a:fillRect/>
            </a:stretch>
          </p:blipFill>
          <p:spPr>
            <a:xfrm>
              <a:off x="5349833" y="3965536"/>
              <a:ext cx="1415033" cy="1415033"/>
            </a:xfrm>
            <a:prstGeom prst="rect">
              <a:avLst/>
            </a:prstGeom>
          </p:spPr>
        </p:pic>
        <p:sp>
          <p:nvSpPr>
            <p:cNvPr id="29" name="TextBox 28"/>
            <p:cNvSpPr txBox="1"/>
            <p:nvPr/>
          </p:nvSpPr>
          <p:spPr>
            <a:xfrm>
              <a:off x="5354404" y="5380569"/>
              <a:ext cx="1429222" cy="369332"/>
            </a:xfrm>
            <a:prstGeom prst="rect">
              <a:avLst/>
            </a:prstGeom>
            <a:noFill/>
          </p:spPr>
          <p:txBody>
            <a:bodyPr wrap="none" rtlCol="0">
              <a:spAutoFit/>
            </a:bodyPr>
            <a:lstStyle/>
            <a:p>
              <a:pPr defTabSz="914400" fontAlgn="base">
                <a:spcBef>
                  <a:spcPct val="0"/>
                </a:spcBef>
                <a:spcAft>
                  <a:spcPct val="0"/>
                </a:spcAft>
              </a:pPr>
              <a:r>
                <a:rPr lang="en-US" sz="2000" dirty="0">
                  <a:solidFill>
                    <a:srgbClr val="FFFFFF"/>
                  </a:solidFill>
                  <a:latin typeface="Calibri"/>
                  <a:ea typeface="ＭＳ Ｐゴシック" charset="-128"/>
                  <a:cs typeface="ＭＳ Ｐゴシック" charset="-128"/>
                </a:rPr>
                <a:t>Restaurants</a:t>
              </a:r>
            </a:p>
          </p:txBody>
        </p:sp>
      </p:grpSp>
      <p:grpSp>
        <p:nvGrpSpPr>
          <p:cNvPr id="33" name="Group 32"/>
          <p:cNvGrpSpPr/>
          <p:nvPr/>
        </p:nvGrpSpPr>
        <p:grpSpPr>
          <a:xfrm>
            <a:off x="1646667" y="3965536"/>
            <a:ext cx="1554832" cy="1737571"/>
            <a:chOff x="1646667" y="3965536"/>
            <a:chExt cx="1554832" cy="1737571"/>
          </a:xfrm>
        </p:grpSpPr>
        <p:sp>
          <p:nvSpPr>
            <p:cNvPr id="24" name="TextBox 23"/>
            <p:cNvSpPr txBox="1"/>
            <p:nvPr/>
          </p:nvSpPr>
          <p:spPr>
            <a:xfrm>
              <a:off x="1646667" y="5333775"/>
              <a:ext cx="1519263" cy="369332"/>
            </a:xfrm>
            <a:prstGeom prst="rect">
              <a:avLst/>
            </a:prstGeom>
            <a:noFill/>
          </p:spPr>
          <p:txBody>
            <a:bodyPr wrap="square" rtlCol="0">
              <a:spAutoFit/>
            </a:bodyPr>
            <a:lstStyle/>
            <a:p>
              <a:pPr algn="ctr" defTabSz="914400" fontAlgn="base">
                <a:spcBef>
                  <a:spcPct val="0"/>
                </a:spcBef>
                <a:spcAft>
                  <a:spcPct val="0"/>
                </a:spcAft>
              </a:pPr>
              <a:r>
                <a:rPr lang="en-US" sz="2000" dirty="0">
                  <a:solidFill>
                    <a:srgbClr val="FFFFFF"/>
                  </a:solidFill>
                  <a:latin typeface="Calibri"/>
                  <a:ea typeface="ＭＳ Ｐゴシック" charset="-128"/>
                  <a:cs typeface="ＭＳ Ｐゴシック" charset="-128"/>
                </a:rPr>
                <a:t>Hospitals</a:t>
              </a:r>
            </a:p>
          </p:txBody>
        </p:sp>
        <p:pic>
          <p:nvPicPr>
            <p:cNvPr id="32" name="Picture 31"/>
            <p:cNvPicPr>
              <a:picLocks noChangeAspect="1"/>
            </p:cNvPicPr>
            <p:nvPr/>
          </p:nvPicPr>
          <p:blipFill>
            <a:blip r:embed="rId7"/>
            <a:stretch>
              <a:fillRect/>
            </a:stretch>
          </p:blipFill>
          <p:spPr>
            <a:xfrm>
              <a:off x="1786466" y="3965536"/>
              <a:ext cx="1415033" cy="1415033"/>
            </a:xfrm>
            <a:prstGeom prst="rect">
              <a:avLst/>
            </a:prstGeom>
          </p:spPr>
        </p:pic>
      </p:grpSp>
      <p:sp>
        <p:nvSpPr>
          <p:cNvPr id="34" name="TextBox 33"/>
          <p:cNvSpPr txBox="1"/>
          <p:nvPr/>
        </p:nvSpPr>
        <p:spPr>
          <a:xfrm>
            <a:off x="273688" y="5826104"/>
            <a:ext cx="8590913" cy="707886"/>
          </a:xfrm>
          <a:prstGeom prst="rect">
            <a:avLst/>
          </a:prstGeom>
          <a:solidFill>
            <a:schemeClr val="accent1"/>
          </a:solidFill>
        </p:spPr>
        <p:txBody>
          <a:bodyPr wrap="none" rtlCol="0">
            <a:spAutoFit/>
          </a:bodyPr>
          <a:lstStyle/>
          <a:p>
            <a:pPr algn="ctr" defTabSz="914400" fontAlgn="base">
              <a:spcBef>
                <a:spcPct val="0"/>
              </a:spcBef>
              <a:spcAft>
                <a:spcPct val="0"/>
              </a:spcAft>
            </a:pPr>
            <a:r>
              <a:rPr lang="en-US" sz="2000" dirty="0">
                <a:solidFill>
                  <a:srgbClr val="FFFFFF"/>
                </a:solidFill>
                <a:latin typeface="Calibri"/>
                <a:ea typeface="ＭＳ Ｐゴシック" charset="-128"/>
                <a:cs typeface="ＭＳ Ｐゴシック" charset="-128"/>
              </a:rPr>
              <a:t>We can now answer: </a:t>
            </a:r>
          </a:p>
          <a:p>
            <a:pPr algn="ctr" defTabSz="914400" fontAlgn="base">
              <a:spcBef>
                <a:spcPct val="0"/>
              </a:spcBef>
              <a:spcAft>
                <a:spcPct val="0"/>
              </a:spcAft>
            </a:pPr>
            <a:r>
              <a:rPr lang="en-US" sz="2000" dirty="0">
                <a:solidFill>
                  <a:srgbClr val="FFFFFF"/>
                </a:solidFill>
                <a:latin typeface="Calibri"/>
                <a:ea typeface="ＭＳ Ｐゴシック" charset="-128"/>
                <a:cs typeface="ＭＳ Ｐゴシック" charset="-128"/>
              </a:rPr>
              <a:t>How will changes in fisheries management affect other economic sectors? </a:t>
            </a:r>
          </a:p>
        </p:txBody>
      </p:sp>
    </p:spTree>
    <p:extLst>
      <p:ext uri="{BB962C8B-B14F-4D97-AF65-F5344CB8AC3E}">
        <p14:creationId xmlns:p14="http://schemas.microsoft.com/office/powerpoint/2010/main" val="24845838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220713"/>
            <a:ext cx="7717971" cy="2370364"/>
          </a:xfrm>
        </p:spPr>
        <p:txBody>
          <a:bodyPr/>
          <a:lstStyle/>
          <a:p>
            <a:pPr algn="ctr"/>
            <a:r>
              <a:rPr lang="en-US" sz="4800" dirty="0" smtClean="0"/>
              <a:t>Thank you</a:t>
            </a:r>
            <a:br>
              <a:rPr lang="en-US" sz="4800" dirty="0" smtClean="0"/>
            </a:br>
            <a:r>
              <a:rPr lang="en-US" sz="4800" dirty="0" smtClean="0"/>
              <a:t/>
            </a:r>
            <a:br>
              <a:rPr lang="en-US" sz="4800" dirty="0" smtClean="0"/>
            </a:br>
            <a:r>
              <a:rPr lang="en-US" sz="4800" dirty="0" smtClean="0"/>
              <a:t>Questions?</a:t>
            </a:r>
            <a:endParaRPr lang="en-US" sz="4800" dirty="0"/>
          </a:p>
        </p:txBody>
      </p:sp>
      <p:sp>
        <p:nvSpPr>
          <p:cNvPr id="3" name="Content Placeholder 2"/>
          <p:cNvSpPr>
            <a:spLocks noGrp="1"/>
          </p:cNvSpPr>
          <p:nvPr>
            <p:ph type="subTitle" idx="1"/>
          </p:nvPr>
        </p:nvSpPr>
        <p:spPr/>
        <p:txBody>
          <a:bodyPr/>
          <a:lstStyle/>
          <a:p>
            <a:endParaRPr lang="en-US" dirty="0" smtClean="0"/>
          </a:p>
          <a:p>
            <a:endParaRPr lang="en-US" dirty="0"/>
          </a:p>
          <a:p>
            <a:endParaRPr lang="en-US" dirty="0"/>
          </a:p>
        </p:txBody>
      </p:sp>
    </p:spTree>
    <p:extLst>
      <p:ext uri="{BB962C8B-B14F-4D97-AF65-F5344CB8AC3E}">
        <p14:creationId xmlns:p14="http://schemas.microsoft.com/office/powerpoint/2010/main" val="3468880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1899" y="3018912"/>
            <a:ext cx="4728578" cy="830997"/>
          </a:xfrm>
          <a:prstGeom prst="rect">
            <a:avLst/>
          </a:prstGeom>
          <a:noFill/>
        </p:spPr>
        <p:txBody>
          <a:bodyPr wrap="none" rtlCol="0">
            <a:spAutoFit/>
          </a:bodyPr>
          <a:lstStyle/>
          <a:p>
            <a:r>
              <a:rPr lang="en-US" sz="4800" dirty="0" smtClean="0"/>
              <a:t>Background Slides</a:t>
            </a:r>
            <a:endParaRPr lang="en-US" sz="4800" dirty="0"/>
          </a:p>
        </p:txBody>
      </p:sp>
    </p:spTree>
    <p:extLst>
      <p:ext uri="{BB962C8B-B14F-4D97-AF65-F5344CB8AC3E}">
        <p14:creationId xmlns:p14="http://schemas.microsoft.com/office/powerpoint/2010/main" val="2925373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NOAA is Doing</a:t>
            </a:r>
            <a:endParaRPr lang="en-US" dirty="0"/>
          </a:p>
        </p:txBody>
      </p:sp>
      <p:sp>
        <p:nvSpPr>
          <p:cNvPr id="3" name="Content Placeholder 2"/>
          <p:cNvSpPr>
            <a:spLocks noGrp="1"/>
          </p:cNvSpPr>
          <p:nvPr>
            <p:ph idx="1"/>
          </p:nvPr>
        </p:nvSpPr>
        <p:spPr>
          <a:xfrm>
            <a:off x="224106" y="1406932"/>
            <a:ext cx="6710990" cy="3819086"/>
          </a:xfrm>
        </p:spPr>
        <p:txBody>
          <a:bodyPr/>
          <a:lstStyle/>
          <a:p>
            <a:r>
              <a:rPr lang="en-US" sz="2800" dirty="0" smtClean="0"/>
              <a:t>White House </a:t>
            </a:r>
            <a:r>
              <a:rPr lang="en-US" sz="2800" dirty="0"/>
              <a:t>r</a:t>
            </a:r>
            <a:r>
              <a:rPr lang="en-US" sz="2800" dirty="0" smtClean="0"/>
              <a:t>eleased National Strategy for the Arctic Region in May</a:t>
            </a:r>
          </a:p>
          <a:p>
            <a:r>
              <a:rPr lang="en-US" sz="2400" dirty="0" smtClean="0"/>
              <a:t>NOAA’s Goals (2011):</a:t>
            </a:r>
          </a:p>
          <a:p>
            <a:pPr lvl="1"/>
            <a:r>
              <a:rPr lang="en-US" sz="2400" dirty="0" smtClean="0"/>
              <a:t>Forecast sea ice</a:t>
            </a:r>
          </a:p>
          <a:p>
            <a:pPr lvl="1"/>
            <a:r>
              <a:rPr lang="en-US" sz="2400" dirty="0" smtClean="0"/>
              <a:t>Strengthen foundational science</a:t>
            </a:r>
          </a:p>
          <a:p>
            <a:pPr lvl="1"/>
            <a:r>
              <a:rPr lang="en-US" sz="2400" dirty="0" smtClean="0"/>
              <a:t>Improve weather and water forecasts</a:t>
            </a:r>
          </a:p>
          <a:p>
            <a:pPr lvl="1"/>
            <a:r>
              <a:rPr lang="en-US" sz="2400" dirty="0" smtClean="0"/>
              <a:t>Enhance partnerships</a:t>
            </a:r>
          </a:p>
          <a:p>
            <a:pPr lvl="1"/>
            <a:r>
              <a:rPr lang="en-US" sz="2400" dirty="0" smtClean="0"/>
              <a:t>Improve stewardship and management</a:t>
            </a:r>
          </a:p>
          <a:p>
            <a:pPr lvl="1"/>
            <a:r>
              <a:rPr lang="en-US" sz="2400" dirty="0" smtClean="0"/>
              <a:t>Advance resilient and healthy communities and economies</a:t>
            </a:r>
          </a:p>
        </p:txBody>
      </p:sp>
      <p:sp>
        <p:nvSpPr>
          <p:cNvPr id="4" name="TextBox 3"/>
          <p:cNvSpPr txBox="1"/>
          <p:nvPr/>
        </p:nvSpPr>
        <p:spPr>
          <a:xfrm>
            <a:off x="700332" y="6009036"/>
            <a:ext cx="7815704" cy="461665"/>
          </a:xfrm>
          <a:prstGeom prst="rect">
            <a:avLst/>
          </a:prstGeom>
          <a:solidFill>
            <a:schemeClr val="accent1">
              <a:alpha val="45000"/>
            </a:schemeClr>
          </a:solidFill>
          <a:ln>
            <a:solidFill>
              <a:schemeClr val="tx1">
                <a:lumMod val="75000"/>
              </a:schemeClr>
            </a:solidFill>
          </a:ln>
        </p:spPr>
        <p:txBody>
          <a:bodyPr wrap="square" rtlCol="0">
            <a:spAutoFit/>
          </a:bodyPr>
          <a:lstStyle/>
          <a:p>
            <a:pPr algn="ctr"/>
            <a:r>
              <a:rPr lang="en-US" sz="2400" i="1" dirty="0" smtClean="0"/>
              <a:t>Detailed NOAA Arctic Action Plan to be released in 2013</a:t>
            </a:r>
          </a:p>
        </p:txBody>
      </p:sp>
      <p:pic>
        <p:nvPicPr>
          <p:cNvPr id="6" name="Picture 5"/>
          <p:cNvPicPr>
            <a:picLocks noChangeAspect="1"/>
          </p:cNvPicPr>
          <p:nvPr/>
        </p:nvPicPr>
        <p:blipFill>
          <a:blip r:embed="rId2"/>
          <a:stretch>
            <a:fillRect/>
          </a:stretch>
        </p:blipFill>
        <p:spPr>
          <a:xfrm>
            <a:off x="6647811" y="667503"/>
            <a:ext cx="2246290" cy="2905202"/>
          </a:xfrm>
          <a:prstGeom prst="rect">
            <a:avLst/>
          </a:prstGeom>
        </p:spPr>
      </p:pic>
      <p:pic>
        <p:nvPicPr>
          <p:cNvPr id="7" name="Picture 6"/>
          <p:cNvPicPr>
            <a:picLocks noChangeAspect="1"/>
          </p:cNvPicPr>
          <p:nvPr/>
        </p:nvPicPr>
        <p:blipFill>
          <a:blip r:embed="rId3"/>
          <a:stretch>
            <a:fillRect/>
          </a:stretch>
        </p:blipFill>
        <p:spPr>
          <a:xfrm>
            <a:off x="6604451" y="3855554"/>
            <a:ext cx="2289650" cy="1754187"/>
          </a:xfrm>
          <a:prstGeom prst="rect">
            <a:avLst/>
          </a:prstGeom>
        </p:spPr>
      </p:pic>
    </p:spTree>
    <p:extLst>
      <p:ext uri="{BB962C8B-B14F-4D97-AF65-F5344CB8AC3E}">
        <p14:creationId xmlns:p14="http://schemas.microsoft.com/office/powerpoint/2010/main" val="14661895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the Arctic Ecosystem</a:t>
            </a:r>
            <a:endParaRPr lang="en-US" dirty="0"/>
          </a:p>
        </p:txBody>
      </p:sp>
      <p:sp>
        <p:nvSpPr>
          <p:cNvPr id="3" name="Content Placeholder 2"/>
          <p:cNvSpPr>
            <a:spLocks noGrp="1"/>
          </p:cNvSpPr>
          <p:nvPr>
            <p:ph idx="1"/>
          </p:nvPr>
        </p:nvSpPr>
        <p:spPr/>
        <p:txBody>
          <a:bodyPr/>
          <a:lstStyle/>
          <a:p>
            <a:r>
              <a:rPr lang="en-US" dirty="0" smtClean="0"/>
              <a:t>Map distribution of marine fish, shellfish, and prey in Chukchi, Beaufort, and N. Bering seas</a:t>
            </a:r>
          </a:p>
          <a:p>
            <a:r>
              <a:rPr lang="en-US" dirty="0" smtClean="0"/>
              <a:t>Develop abundance estimates of seals</a:t>
            </a:r>
          </a:p>
          <a:p>
            <a:r>
              <a:rPr lang="en-US" dirty="0" smtClean="0"/>
              <a:t>Track movements of whales (bowhead, gray, humpback)</a:t>
            </a:r>
          </a:p>
          <a:p>
            <a:r>
              <a:rPr lang="en-US" dirty="0" smtClean="0"/>
              <a:t>Support Distributed Biological Observatory</a:t>
            </a:r>
          </a:p>
          <a:p>
            <a:endParaRPr lang="en-US" dirty="0"/>
          </a:p>
        </p:txBody>
      </p:sp>
    </p:spTree>
    <p:extLst>
      <p:ext uri="{BB962C8B-B14F-4D97-AF65-F5344CB8AC3E}">
        <p14:creationId xmlns:p14="http://schemas.microsoft.com/office/powerpoint/2010/main" val="2281014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7695" y="7035426"/>
            <a:ext cx="9271502" cy="511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p:cNvSpPr txBox="1">
            <a:spLocks/>
          </p:cNvSpPr>
          <p:nvPr/>
        </p:nvSpPr>
        <p:spPr>
          <a:xfrm rot="16200000">
            <a:off x="-2045642" y="2656830"/>
            <a:ext cx="5351474" cy="650584"/>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chemeClr val="tx2"/>
                </a:solidFill>
              </a:rPr>
              <a:t>Cultural Dimensions of Coastal Ecosystems</a:t>
            </a:r>
            <a:endParaRPr lang="en-US" sz="2400" dirty="0">
              <a:solidFill>
                <a:schemeClr val="tx2"/>
              </a:solidFill>
            </a:endParaRPr>
          </a:p>
        </p:txBody>
      </p:sp>
      <p:graphicFrame>
        <p:nvGraphicFramePr>
          <p:cNvPr id="14" name="Diagram 13"/>
          <p:cNvGraphicFramePr/>
          <p:nvPr>
            <p:extLst>
              <p:ext uri="{D42A27DB-BD31-4B8C-83A1-F6EECF244321}">
                <p14:modId xmlns:p14="http://schemas.microsoft.com/office/powerpoint/2010/main" val="810186954"/>
              </p:ext>
            </p:extLst>
          </p:nvPr>
        </p:nvGraphicFramePr>
        <p:xfrm>
          <a:off x="1202499" y="45813"/>
          <a:ext cx="6739003" cy="57995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7" name="Group 16"/>
          <p:cNvGrpSpPr/>
          <p:nvPr/>
        </p:nvGrpSpPr>
        <p:grpSpPr>
          <a:xfrm>
            <a:off x="-72845" y="5835268"/>
            <a:ext cx="9226652" cy="1219306"/>
            <a:chOff x="-72845" y="5867400"/>
            <a:chExt cx="9226652" cy="1219306"/>
          </a:xfrm>
        </p:grpSpPr>
        <p:pic>
          <p:nvPicPr>
            <p:cNvPr id="7" name="Picture 6"/>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053678" y="5867400"/>
              <a:ext cx="1546129" cy="1176061"/>
            </a:xfrm>
            <a:prstGeom prst="rect">
              <a:avLst/>
            </a:prstGeom>
          </p:spPr>
        </p:pic>
        <p:pic>
          <p:nvPicPr>
            <p:cNvPr id="8" name="Picture 7"/>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7595694" y="5867400"/>
              <a:ext cx="1558113" cy="1214805"/>
            </a:xfrm>
            <a:prstGeom prst="rect">
              <a:avLst/>
            </a:prstGeom>
          </p:spPr>
        </p:pic>
        <p:pic>
          <p:nvPicPr>
            <p:cNvPr id="10" name="Picture 9"/>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5986709" y="5867400"/>
              <a:ext cx="1608985" cy="1219306"/>
            </a:xfrm>
            <a:prstGeom prst="rect">
              <a:avLst/>
            </a:prstGeom>
          </p:spPr>
        </p:pic>
        <p:pic>
          <p:nvPicPr>
            <p:cNvPr id="11" name="Picture 10"/>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2999251" y="5867400"/>
              <a:ext cx="1647424" cy="1167809"/>
            </a:xfrm>
            <a:prstGeom prst="rect">
              <a:avLst/>
            </a:prstGeom>
          </p:spPr>
        </p:pic>
        <p:pic>
          <p:nvPicPr>
            <p:cNvPr id="12" name="Picture 11"/>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4642562" y="5867400"/>
              <a:ext cx="1415229" cy="1211054"/>
            </a:xfrm>
            <a:prstGeom prst="rect">
              <a:avLst/>
            </a:prstGeom>
          </p:spPr>
        </p:pic>
        <p:pic>
          <p:nvPicPr>
            <p:cNvPr id="15" name="Picture 14"/>
            <p:cNvPicPr>
              <a:picLocks noChangeAspect="1"/>
            </p:cNvPicPr>
            <p:nvPr/>
          </p:nvPicPr>
          <p:blipFill rotWithShape="1">
            <a:blip r:embed="rId13" cstate="screen">
              <a:extLst>
                <a:ext uri="{28A0092B-C50C-407E-A947-70E740481C1C}">
                  <a14:useLocalDpi xmlns:a14="http://schemas.microsoft.com/office/drawing/2010/main" val="0"/>
                </a:ext>
              </a:extLst>
            </a:blip>
            <a:srcRect l="23980" t="5333" r="2039" b="14999"/>
            <a:stretch/>
          </p:blipFill>
          <p:spPr>
            <a:xfrm>
              <a:off x="-72845" y="5867400"/>
              <a:ext cx="1471337" cy="1185565"/>
            </a:xfrm>
            <a:prstGeom prst="rect">
              <a:avLst/>
            </a:prstGeom>
            <a:ln>
              <a:noFill/>
            </a:ln>
          </p:spPr>
        </p:pic>
        <p:pic>
          <p:nvPicPr>
            <p:cNvPr id="16" name="Picture 2"/>
            <p:cNvPicPr>
              <a:picLocks noChangeAspect="1" noChangeArrowheads="1"/>
            </p:cNvPicPr>
            <p:nvPr/>
          </p:nvPicPr>
          <p:blipFill rotWithShape="1">
            <a:blip r:embed="rId14" cstate="screen">
              <a:extLst>
                <a:ext uri="{28A0092B-C50C-407E-A947-70E740481C1C}">
                  <a14:useLocalDpi xmlns:a14="http://schemas.microsoft.com/office/drawing/2010/main" val="0"/>
                </a:ext>
              </a:extLst>
            </a:blip>
            <a:srcRect r="27356" b="21559"/>
            <a:stretch/>
          </p:blipFill>
          <p:spPr bwMode="auto">
            <a:xfrm>
              <a:off x="1391668" y="5867400"/>
              <a:ext cx="1607583" cy="1155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5516864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325336"/>
            <a:ext cx="8329613" cy="5132614"/>
          </a:xfrm>
        </p:spPr>
        <p:txBody>
          <a:bodyPr/>
          <a:lstStyle/>
          <a:p>
            <a:pPr marL="0" indent="0" algn="ctr">
              <a:buNone/>
            </a:pPr>
            <a:r>
              <a:rPr lang="en-US" sz="4000" dirty="0" smtClean="0"/>
              <a:t>We know a lot about seafood safety</a:t>
            </a:r>
          </a:p>
          <a:p>
            <a:pPr marL="0" indent="0" algn="ctr">
              <a:buNone/>
            </a:pPr>
            <a:endParaRPr lang="en-US" sz="4000" dirty="0" smtClean="0"/>
          </a:p>
          <a:p>
            <a:pPr marL="0" indent="0" algn="ctr">
              <a:buNone/>
            </a:pPr>
            <a:r>
              <a:rPr lang="en-US" sz="4000" dirty="0" smtClean="0"/>
              <a:t>We’ve made huge strides in understanding oil toxicity</a:t>
            </a:r>
            <a:endParaRPr lang="en-US" sz="4000" dirty="0"/>
          </a:p>
          <a:p>
            <a:pPr marL="0" indent="0" algn="ctr">
              <a:buNone/>
            </a:pPr>
            <a:endParaRPr lang="en-US" sz="4000" dirty="0" smtClean="0"/>
          </a:p>
          <a:p>
            <a:pPr marL="0" indent="0" algn="ctr">
              <a:buNone/>
            </a:pPr>
            <a:r>
              <a:rPr lang="en-US" sz="4000" dirty="0" smtClean="0"/>
              <a:t>BUT - We know </a:t>
            </a:r>
            <a:r>
              <a:rPr lang="en-US" sz="4000" dirty="0" smtClean="0">
                <a:solidFill>
                  <a:srgbClr val="FFFF00"/>
                </a:solidFill>
              </a:rPr>
              <a:t>very little </a:t>
            </a:r>
            <a:r>
              <a:rPr lang="en-US" sz="4000" dirty="0" smtClean="0"/>
              <a:t>about impacts to the </a:t>
            </a:r>
            <a:r>
              <a:rPr lang="en-US" sz="4000" u="sng" dirty="0" smtClean="0"/>
              <a:t>Arctic ecosystem</a:t>
            </a:r>
            <a:endParaRPr lang="en-US" sz="4000" u="sng" dirty="0"/>
          </a:p>
        </p:txBody>
      </p:sp>
      <p:sp>
        <p:nvSpPr>
          <p:cNvPr id="2" name="TextBox 1"/>
          <p:cNvSpPr txBox="1"/>
          <p:nvPr/>
        </p:nvSpPr>
        <p:spPr>
          <a:xfrm>
            <a:off x="1044902" y="371475"/>
            <a:ext cx="7146508" cy="707886"/>
          </a:xfrm>
          <a:prstGeom prst="rect">
            <a:avLst/>
          </a:prstGeom>
          <a:noFill/>
        </p:spPr>
        <p:txBody>
          <a:bodyPr wrap="none" rtlCol="0">
            <a:spAutoFit/>
          </a:bodyPr>
          <a:lstStyle/>
          <a:p>
            <a:r>
              <a:rPr lang="en-US" sz="4000" dirty="0" smtClean="0">
                <a:solidFill>
                  <a:srgbClr val="FFFF00"/>
                </a:solidFill>
                <a:latin typeface="Comic Sans MS" panose="030F0702030302020204" pitchFamily="66" charset="0"/>
              </a:rPr>
              <a:t>Oil and Fish and the Science</a:t>
            </a:r>
            <a:endParaRPr lang="en-US" sz="4000" dirty="0">
              <a:solidFill>
                <a:srgbClr val="FFFF00"/>
              </a:solidFill>
              <a:latin typeface="Comic Sans MS" panose="030F0702030302020204" pitchFamily="66" charset="0"/>
            </a:endParaRPr>
          </a:p>
        </p:txBody>
      </p:sp>
    </p:spTree>
    <p:extLst>
      <p:ext uri="{BB962C8B-B14F-4D97-AF65-F5344CB8AC3E}">
        <p14:creationId xmlns:p14="http://schemas.microsoft.com/office/powerpoint/2010/main" val="10872227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defRPr/>
            </a:pPr>
            <a:r>
              <a:rPr lang="en-US" sz="3200" dirty="0" smtClean="0">
                <a:ea typeface="+mj-ea"/>
              </a:rPr>
              <a:t>Example 1: Trends in Diversification of Fishery Revenue </a:t>
            </a:r>
            <a:endParaRPr lang="en-US" sz="3200" dirty="0">
              <a:ea typeface="+mj-ea"/>
            </a:endParaRPr>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13" y="1437955"/>
            <a:ext cx="8542337" cy="360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 name="Title 1"/>
          <p:cNvSpPr txBox="1">
            <a:spLocks/>
          </p:cNvSpPr>
          <p:nvPr/>
        </p:nvSpPr>
        <p:spPr>
          <a:xfrm>
            <a:off x="467045" y="5044158"/>
            <a:ext cx="8229600" cy="1609725"/>
          </a:xfrm>
          <a:prstGeom prst="rect">
            <a:avLst/>
          </a:prstGeom>
        </p:spPr>
        <p:txBody>
          <a:bodyPr anchor="ctr">
            <a:normAutofit/>
          </a:bodyPr>
          <a:lst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pitchFamily="34" charset="0"/>
              </a:defRPr>
            </a:lvl2pPr>
            <a:lvl3pPr algn="l" rtl="0" eaLnBrk="0" fontAlgn="base" hangingPunct="0">
              <a:spcBef>
                <a:spcPct val="0"/>
              </a:spcBef>
              <a:spcAft>
                <a:spcPct val="0"/>
              </a:spcAft>
              <a:defRPr sz="4000">
                <a:solidFill>
                  <a:schemeClr val="tx2"/>
                </a:solidFill>
                <a:latin typeface="Arial" pitchFamily="34" charset="0"/>
              </a:defRPr>
            </a:lvl3pPr>
            <a:lvl4pPr algn="l" rtl="0" eaLnBrk="0" fontAlgn="base" hangingPunct="0">
              <a:spcBef>
                <a:spcPct val="0"/>
              </a:spcBef>
              <a:spcAft>
                <a:spcPct val="0"/>
              </a:spcAft>
              <a:defRPr sz="4000">
                <a:solidFill>
                  <a:schemeClr val="tx2"/>
                </a:solidFill>
                <a:latin typeface="Arial" pitchFamily="34" charset="0"/>
              </a:defRPr>
            </a:lvl4pPr>
            <a:lvl5pPr algn="l" rtl="0" eaLnBrk="0" fontAlgn="base" hangingPunct="0">
              <a:spcBef>
                <a:spcPct val="0"/>
              </a:spcBef>
              <a:spcAft>
                <a:spcPct val="0"/>
              </a:spcAft>
              <a:defRPr sz="4000">
                <a:solidFill>
                  <a:schemeClr val="tx2"/>
                </a:solidFill>
                <a:latin typeface="Arial" pitchFamily="34" charset="0"/>
              </a:defRPr>
            </a:lvl5pPr>
            <a:lvl6pPr marL="457200" algn="l" rtl="0" fontAlgn="base">
              <a:spcBef>
                <a:spcPct val="0"/>
              </a:spcBef>
              <a:spcAft>
                <a:spcPct val="0"/>
              </a:spcAft>
              <a:defRPr sz="4000">
                <a:solidFill>
                  <a:schemeClr val="tx2"/>
                </a:solidFill>
                <a:latin typeface="Arial" pitchFamily="34" charset="0"/>
              </a:defRPr>
            </a:lvl6pPr>
            <a:lvl7pPr marL="914400" algn="l" rtl="0" fontAlgn="base">
              <a:spcBef>
                <a:spcPct val="0"/>
              </a:spcBef>
              <a:spcAft>
                <a:spcPct val="0"/>
              </a:spcAft>
              <a:defRPr sz="4000">
                <a:solidFill>
                  <a:schemeClr val="tx2"/>
                </a:solidFill>
                <a:latin typeface="Arial" pitchFamily="34" charset="0"/>
              </a:defRPr>
            </a:lvl7pPr>
            <a:lvl8pPr marL="1371600" algn="l" rtl="0" fontAlgn="base">
              <a:spcBef>
                <a:spcPct val="0"/>
              </a:spcBef>
              <a:spcAft>
                <a:spcPct val="0"/>
              </a:spcAft>
              <a:defRPr sz="4000">
                <a:solidFill>
                  <a:schemeClr val="tx2"/>
                </a:solidFill>
                <a:latin typeface="Arial" pitchFamily="34" charset="0"/>
              </a:defRPr>
            </a:lvl8pPr>
            <a:lvl9pPr marL="1828800" algn="l" rtl="0" fontAlgn="base">
              <a:spcBef>
                <a:spcPct val="0"/>
              </a:spcBef>
              <a:spcAft>
                <a:spcPct val="0"/>
              </a:spcAft>
              <a:defRPr sz="4000">
                <a:solidFill>
                  <a:schemeClr val="tx2"/>
                </a:solidFill>
                <a:latin typeface="Arial" pitchFamily="34" charset="0"/>
              </a:defRPr>
            </a:lvl9pPr>
          </a:lstStyle>
          <a:p>
            <a:pPr marL="342900" indent="-342900" defTabSz="914400" eaLnBrk="1" fontAlgn="auto" hangingPunct="1">
              <a:spcAft>
                <a:spcPts val="0"/>
              </a:spcAft>
              <a:buFont typeface="Arial" panose="020B0604020202020204" pitchFamily="34" charset="0"/>
              <a:buChar char="•"/>
              <a:defRPr/>
            </a:pPr>
            <a:r>
              <a:rPr lang="en-US" sz="2400" dirty="0" err="1">
                <a:solidFill>
                  <a:srgbClr val="D2533C"/>
                </a:solidFill>
                <a:latin typeface="Arial"/>
              </a:rPr>
              <a:t>Herfindahl</a:t>
            </a:r>
            <a:r>
              <a:rPr lang="en-US" sz="2400" dirty="0">
                <a:solidFill>
                  <a:srgbClr val="D2533C"/>
                </a:solidFill>
                <a:latin typeface="Arial"/>
              </a:rPr>
              <a:t> Index </a:t>
            </a:r>
            <a:r>
              <a:rPr lang="en-US" sz="2400" dirty="0" smtClean="0">
                <a:solidFill>
                  <a:srgbClr val="D2533C"/>
                </a:solidFill>
                <a:latin typeface="Arial"/>
              </a:rPr>
              <a:t>increases </a:t>
            </a:r>
            <a:r>
              <a:rPr lang="en-US" sz="2400" dirty="0">
                <a:solidFill>
                  <a:srgbClr val="D2533C"/>
                </a:solidFill>
                <a:latin typeface="Arial"/>
              </a:rPr>
              <a:t>as diversification declines</a:t>
            </a:r>
          </a:p>
          <a:p>
            <a:pPr marL="342900" indent="-342900" defTabSz="914400" eaLnBrk="1" fontAlgn="auto" hangingPunct="1">
              <a:spcAft>
                <a:spcPts val="0"/>
              </a:spcAft>
              <a:buFont typeface="Arial" panose="020B0604020202020204" pitchFamily="34" charset="0"/>
              <a:buChar char="•"/>
              <a:defRPr/>
            </a:pPr>
            <a:r>
              <a:rPr lang="en-US" sz="2400" dirty="0" smtClean="0">
                <a:solidFill>
                  <a:srgbClr val="D2533C"/>
                </a:solidFill>
                <a:latin typeface="Arial"/>
              </a:rPr>
              <a:t>Diversification </a:t>
            </a:r>
            <a:r>
              <a:rPr lang="en-US" sz="2400" dirty="0">
                <a:solidFill>
                  <a:srgbClr val="D2533C"/>
                </a:solidFill>
                <a:latin typeface="Arial"/>
              </a:rPr>
              <a:t>of fishery revenue for vessels fishing the West Coast and Alaska has declined over time </a:t>
            </a:r>
            <a:endParaRPr lang="en-US" sz="2400" dirty="0" smtClean="0">
              <a:solidFill>
                <a:srgbClr val="D2533C"/>
              </a:solidFill>
              <a:latin typeface="Arial"/>
            </a:endParaRPr>
          </a:p>
          <a:p>
            <a:pPr marL="342900" indent="-342900" defTabSz="914400" eaLnBrk="1" fontAlgn="auto" hangingPunct="1">
              <a:spcAft>
                <a:spcPts val="0"/>
              </a:spcAft>
              <a:buFont typeface="Arial" panose="020B0604020202020204" pitchFamily="34" charset="0"/>
              <a:buChar char="•"/>
              <a:defRPr/>
            </a:pPr>
            <a:r>
              <a:rPr lang="en-US" sz="2400" dirty="0" smtClean="0">
                <a:solidFill>
                  <a:srgbClr val="D2533C"/>
                </a:solidFill>
                <a:latin typeface="Arial"/>
              </a:rPr>
              <a:t>The current fleet is the least diversified in 30 years</a:t>
            </a:r>
            <a:endParaRPr lang="en-US" sz="2400" dirty="0">
              <a:solidFill>
                <a:srgbClr val="D2533C"/>
              </a:solidFill>
              <a:latin typeface="Arial"/>
            </a:endParaRPr>
          </a:p>
        </p:txBody>
      </p:sp>
    </p:spTree>
    <p:extLst>
      <p:ext uri="{BB962C8B-B14F-4D97-AF65-F5344CB8AC3E}">
        <p14:creationId xmlns:p14="http://schemas.microsoft.com/office/powerpoint/2010/main" val="20847258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457200"/>
            <a:ext cx="8153400" cy="914400"/>
          </a:xfrm>
        </p:spPr>
        <p:txBody>
          <a:bodyPr>
            <a:noAutofit/>
          </a:bodyPr>
          <a:lstStyle/>
          <a:p>
            <a:pPr algn="ctr" eaLnBrk="1" fontAlgn="auto" hangingPunct="1">
              <a:spcAft>
                <a:spcPts val="0"/>
              </a:spcAft>
              <a:defRPr/>
            </a:pPr>
            <a:r>
              <a:rPr lang="en-US" sz="2800" dirty="0" smtClean="0">
                <a:ea typeface="+mj-ea"/>
              </a:rPr>
              <a:t>Fisheries revenue becomes more stable with greater diversification</a:t>
            </a:r>
          </a:p>
        </p:txBody>
      </p:sp>
      <p:pic>
        <p:nvPicPr>
          <p:cNvPr id="1536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584325"/>
            <a:ext cx="6148388"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335397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76907" y="370827"/>
            <a:ext cx="5069967" cy="6124520"/>
          </a:xfrm>
          <a:prstGeom prst="rect">
            <a:avLst/>
          </a:prstGeom>
        </p:spPr>
      </p:pic>
      <p:sp>
        <p:nvSpPr>
          <p:cNvPr id="5" name="TextBox 4"/>
          <p:cNvSpPr txBox="1"/>
          <p:nvPr/>
        </p:nvSpPr>
        <p:spPr>
          <a:xfrm>
            <a:off x="148326" y="1047588"/>
            <a:ext cx="3133364" cy="1754327"/>
          </a:xfrm>
          <a:prstGeom prst="rect">
            <a:avLst/>
          </a:prstGeom>
          <a:noFill/>
        </p:spPr>
        <p:txBody>
          <a:bodyPr wrap="square" rtlCol="0">
            <a:spAutoFit/>
          </a:bodyPr>
          <a:lstStyle/>
          <a:p>
            <a:r>
              <a:rPr lang="en-US" sz="3600" b="1" dirty="0" smtClean="0">
                <a:solidFill>
                  <a:srgbClr val="B9CDE5"/>
                </a:solidFill>
              </a:rPr>
              <a:t>Integrated Ecosystem Assessments</a:t>
            </a:r>
            <a:endParaRPr lang="en-US" sz="3600" b="1" dirty="0">
              <a:solidFill>
                <a:srgbClr val="B9CDE5"/>
              </a:solidFill>
            </a:endParaRPr>
          </a:p>
        </p:txBody>
      </p:sp>
    </p:spTree>
    <p:extLst>
      <p:ext uri="{BB962C8B-B14F-4D97-AF65-F5344CB8AC3E}">
        <p14:creationId xmlns:p14="http://schemas.microsoft.com/office/powerpoint/2010/main" val="28199926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290"/>
            <a:ext cx="8229600" cy="669312"/>
          </a:xfrm>
        </p:spPr>
        <p:txBody>
          <a:bodyPr/>
          <a:lstStyle/>
          <a:p>
            <a:pPr algn="ctr"/>
            <a:r>
              <a:rPr lang="en-US" sz="3600" dirty="0" smtClean="0">
                <a:solidFill>
                  <a:srgbClr val="C6D9F1"/>
                </a:solidFill>
              </a:rPr>
              <a:t>Our oceans and coasts are busy places</a:t>
            </a:r>
            <a:endParaRPr lang="en-US" sz="3600" dirty="0">
              <a:solidFill>
                <a:srgbClr val="C6D9F1"/>
              </a:solidFill>
            </a:endParaRPr>
          </a:p>
        </p:txBody>
      </p:sp>
      <p:sp>
        <p:nvSpPr>
          <p:cNvPr id="3" name="Content Placeholder 2"/>
          <p:cNvSpPr>
            <a:spLocks noGrp="1"/>
          </p:cNvSpPr>
          <p:nvPr>
            <p:ph idx="1"/>
          </p:nvPr>
        </p:nvSpPr>
        <p:spPr>
          <a:xfrm>
            <a:off x="159862" y="1141329"/>
            <a:ext cx="5484651" cy="4266050"/>
          </a:xfrm>
        </p:spPr>
        <p:txBody>
          <a:bodyPr>
            <a:normAutofit lnSpcReduction="10000"/>
          </a:bodyPr>
          <a:lstStyle/>
          <a:p>
            <a:pPr>
              <a:spcAft>
                <a:spcPts val="600"/>
              </a:spcAft>
            </a:pPr>
            <a:r>
              <a:rPr lang="en-US" sz="3100" dirty="0" smtClean="0">
                <a:solidFill>
                  <a:srgbClr val="FFFFFF"/>
                </a:solidFill>
              </a:rPr>
              <a:t>Many existing uses</a:t>
            </a:r>
          </a:p>
          <a:p>
            <a:pPr>
              <a:spcAft>
                <a:spcPts val="600"/>
              </a:spcAft>
            </a:pPr>
            <a:r>
              <a:rPr lang="en-US" sz="3100" dirty="0" smtClean="0">
                <a:solidFill>
                  <a:srgbClr val="FFFFFF"/>
                </a:solidFill>
              </a:rPr>
              <a:t>Populations are growing</a:t>
            </a:r>
          </a:p>
          <a:p>
            <a:pPr>
              <a:spcAft>
                <a:spcPts val="600"/>
              </a:spcAft>
            </a:pPr>
            <a:r>
              <a:rPr lang="en-US" sz="3100" dirty="0" smtClean="0">
                <a:solidFill>
                  <a:srgbClr val="FFFFFF"/>
                </a:solidFill>
              </a:rPr>
              <a:t>Coastal economies are struggling</a:t>
            </a:r>
          </a:p>
          <a:p>
            <a:pPr>
              <a:spcAft>
                <a:spcPts val="600"/>
              </a:spcAft>
            </a:pPr>
            <a:r>
              <a:rPr lang="en-US" sz="3100" dirty="0" smtClean="0">
                <a:solidFill>
                  <a:srgbClr val="FFFFFF"/>
                </a:solidFill>
              </a:rPr>
              <a:t>We are looking to the oceans to provide even more</a:t>
            </a:r>
          </a:p>
          <a:p>
            <a:pPr lvl="0">
              <a:spcAft>
                <a:spcPts val="600"/>
              </a:spcAft>
            </a:pPr>
            <a:r>
              <a:rPr lang="en-US" sz="2800" dirty="0">
                <a:solidFill>
                  <a:srgbClr val="FFFFFF"/>
                </a:solidFill>
              </a:rPr>
              <a:t>Comparatively our </a:t>
            </a:r>
            <a:r>
              <a:rPr lang="en-US" sz="2800" dirty="0" smtClean="0">
                <a:solidFill>
                  <a:srgbClr val="FFFFFF"/>
                </a:solidFill>
              </a:rPr>
              <a:t>oceans </a:t>
            </a:r>
            <a:r>
              <a:rPr lang="en-US" sz="2800" dirty="0">
                <a:solidFill>
                  <a:srgbClr val="FFFFFF"/>
                </a:solidFill>
              </a:rPr>
              <a:t>are not well understood</a:t>
            </a:r>
          </a:p>
          <a:p>
            <a:pPr>
              <a:spcAft>
                <a:spcPts val="600"/>
              </a:spcAft>
            </a:pPr>
            <a:endParaRPr lang="en-US" sz="3100" dirty="0" smtClean="0">
              <a:solidFill>
                <a:srgbClr val="FFFFFF"/>
              </a:solidFill>
            </a:endParaRPr>
          </a:p>
          <a:p>
            <a:pPr>
              <a:spcAft>
                <a:spcPts val="600"/>
              </a:spcAft>
            </a:pPr>
            <a:endParaRPr lang="en-US" sz="3100" dirty="0">
              <a:solidFill>
                <a:srgbClr val="FFFFFF"/>
              </a:solidFill>
            </a:endParaRPr>
          </a:p>
        </p:txBody>
      </p:sp>
      <p:pic>
        <p:nvPicPr>
          <p:cNvPr id="4" name="Picture 19"/>
          <p:cNvPicPr>
            <a:picLocks noChangeArrowheads="1"/>
          </p:cNvPicPr>
          <p:nvPr/>
        </p:nvPicPr>
        <p:blipFill>
          <a:blip r:embed="rId3" cstate="print"/>
          <a:srcRect/>
          <a:stretch>
            <a:fillRect/>
          </a:stretch>
        </p:blipFill>
        <p:spPr bwMode="auto">
          <a:xfrm>
            <a:off x="5722195" y="1547976"/>
            <a:ext cx="1609344" cy="1209675"/>
          </a:xfrm>
          <a:prstGeom prst="rect">
            <a:avLst/>
          </a:prstGeom>
          <a:noFill/>
          <a:ln w="9525">
            <a:noFill/>
            <a:miter lim="800000"/>
            <a:headEnd/>
            <a:tailEnd/>
          </a:ln>
        </p:spPr>
      </p:pic>
      <p:pic>
        <p:nvPicPr>
          <p:cNvPr id="5" name="Picture 15"/>
          <p:cNvPicPr>
            <a:picLocks noChangeArrowheads="1"/>
          </p:cNvPicPr>
          <p:nvPr/>
        </p:nvPicPr>
        <p:blipFill>
          <a:blip r:embed="rId4" cstate="print"/>
          <a:srcRect/>
          <a:stretch>
            <a:fillRect/>
          </a:stretch>
        </p:blipFill>
        <p:spPr bwMode="auto">
          <a:xfrm>
            <a:off x="5722195" y="2875507"/>
            <a:ext cx="1609344" cy="1207008"/>
          </a:xfrm>
          <a:prstGeom prst="rect">
            <a:avLst/>
          </a:prstGeom>
          <a:noFill/>
          <a:ln w="9525">
            <a:noFill/>
            <a:miter lim="800000"/>
            <a:headEnd/>
            <a:tailEnd/>
          </a:ln>
        </p:spPr>
      </p:pic>
      <p:pic>
        <p:nvPicPr>
          <p:cNvPr id="6" name="Picture 10"/>
          <p:cNvPicPr>
            <a:picLocks noChangeArrowheads="1"/>
          </p:cNvPicPr>
          <p:nvPr/>
        </p:nvPicPr>
        <p:blipFill>
          <a:blip r:embed="rId5" cstate="print"/>
          <a:srcRect/>
          <a:stretch>
            <a:fillRect/>
          </a:stretch>
        </p:blipFill>
        <p:spPr bwMode="auto">
          <a:xfrm>
            <a:off x="5722195" y="5525235"/>
            <a:ext cx="1609344" cy="1207008"/>
          </a:xfrm>
          <a:prstGeom prst="rect">
            <a:avLst/>
          </a:prstGeom>
          <a:noFill/>
          <a:ln w="9525">
            <a:noFill/>
            <a:miter lim="800000"/>
            <a:headEnd/>
            <a:tailEnd/>
          </a:ln>
        </p:spPr>
      </p:pic>
      <p:pic>
        <p:nvPicPr>
          <p:cNvPr id="7" name="Picture 6" descr="Box 3-13 Pollution sign (Leo Shaw).jpg"/>
          <p:cNvPicPr>
            <a:picLocks noChangeAspect="1"/>
          </p:cNvPicPr>
          <p:nvPr/>
        </p:nvPicPr>
        <p:blipFill>
          <a:blip r:embed="rId6" cstate="print"/>
          <a:stretch>
            <a:fillRect/>
          </a:stretch>
        </p:blipFill>
        <p:spPr>
          <a:xfrm>
            <a:off x="7400281" y="1550643"/>
            <a:ext cx="1610036" cy="1207008"/>
          </a:xfrm>
          <a:prstGeom prst="rect">
            <a:avLst/>
          </a:prstGeom>
        </p:spPr>
      </p:pic>
      <p:pic>
        <p:nvPicPr>
          <p:cNvPr id="8" name="Picture 7" descr="Sec4 Sunrise (Leo Shaw).jpg"/>
          <p:cNvPicPr>
            <a:picLocks noChangeAspect="1"/>
          </p:cNvPicPr>
          <p:nvPr/>
        </p:nvPicPr>
        <p:blipFill>
          <a:blip r:embed="rId7" cstate="print"/>
          <a:stretch>
            <a:fillRect/>
          </a:stretch>
        </p:blipFill>
        <p:spPr>
          <a:xfrm>
            <a:off x="7400973" y="4200371"/>
            <a:ext cx="1609344" cy="1207008"/>
          </a:xfrm>
          <a:prstGeom prst="rect">
            <a:avLst/>
          </a:prstGeom>
        </p:spPr>
      </p:pic>
      <p:pic>
        <p:nvPicPr>
          <p:cNvPr id="9" name="Picture 8" descr="Box 3-6 Dungeness crab (Leo Shaw).jpg"/>
          <p:cNvPicPr>
            <a:picLocks noChangeAspect="1"/>
          </p:cNvPicPr>
          <p:nvPr/>
        </p:nvPicPr>
        <p:blipFill>
          <a:blip r:embed="rId8" cstate="print"/>
          <a:stretch>
            <a:fillRect/>
          </a:stretch>
        </p:blipFill>
        <p:spPr>
          <a:xfrm>
            <a:off x="7400973" y="2875507"/>
            <a:ext cx="1609344" cy="1207008"/>
          </a:xfrm>
          <a:prstGeom prst="rect">
            <a:avLst/>
          </a:prstGeom>
        </p:spPr>
      </p:pic>
      <p:pic>
        <p:nvPicPr>
          <p:cNvPr id="10" name="Picture 9" descr="Sec3 Gull (Leo Shaw).jpg"/>
          <p:cNvPicPr>
            <a:picLocks noChangeAspect="1"/>
          </p:cNvPicPr>
          <p:nvPr/>
        </p:nvPicPr>
        <p:blipFill>
          <a:blip r:embed="rId9" cstate="print"/>
          <a:stretch>
            <a:fillRect/>
          </a:stretch>
        </p:blipFill>
        <p:spPr>
          <a:xfrm>
            <a:off x="7400973" y="5525235"/>
            <a:ext cx="1609344" cy="1207008"/>
          </a:xfrm>
          <a:prstGeom prst="rect">
            <a:avLst/>
          </a:prstGeom>
        </p:spPr>
      </p:pic>
      <p:pic>
        <p:nvPicPr>
          <p:cNvPr id="11" name="Picture 10" descr="Box 3-2 Saltmarsh (Randy Johnson).jpg"/>
          <p:cNvPicPr>
            <a:picLocks/>
          </p:cNvPicPr>
          <p:nvPr/>
        </p:nvPicPr>
        <p:blipFill>
          <a:blip r:embed="rId10" cstate="print"/>
          <a:stretch>
            <a:fillRect/>
          </a:stretch>
        </p:blipFill>
        <p:spPr>
          <a:xfrm>
            <a:off x="5722195" y="4200371"/>
            <a:ext cx="1609344" cy="1207008"/>
          </a:xfrm>
          <a:prstGeom prst="rect">
            <a:avLst/>
          </a:prstGeom>
        </p:spPr>
      </p:pic>
      <p:pic>
        <p:nvPicPr>
          <p:cNvPr id="12" name="Picture 11" descr="culvert.jpg"/>
          <p:cNvPicPr>
            <a:picLocks/>
          </p:cNvPicPr>
          <p:nvPr/>
        </p:nvPicPr>
        <p:blipFill>
          <a:blip r:embed="rId11" cstate="print"/>
          <a:stretch>
            <a:fillRect/>
          </a:stretch>
        </p:blipFill>
        <p:spPr>
          <a:xfrm>
            <a:off x="4035169" y="5525235"/>
            <a:ext cx="1609344" cy="1207008"/>
          </a:xfrm>
          <a:prstGeom prst="rect">
            <a:avLst/>
          </a:prstGeom>
        </p:spPr>
      </p:pic>
      <p:pic>
        <p:nvPicPr>
          <p:cNvPr id="13" name="Picture 12" descr="Chinook_Salmon_Pic.jpg"/>
          <p:cNvPicPr>
            <a:picLocks noChangeAspect="1"/>
          </p:cNvPicPr>
          <p:nvPr/>
        </p:nvPicPr>
        <p:blipFill>
          <a:blip r:embed="rId12" cstate="print"/>
          <a:stretch>
            <a:fillRect/>
          </a:stretch>
        </p:blipFill>
        <p:spPr>
          <a:xfrm>
            <a:off x="2127361" y="5525235"/>
            <a:ext cx="1803880" cy="1207008"/>
          </a:xfrm>
          <a:prstGeom prst="rect">
            <a:avLst/>
          </a:prstGeom>
        </p:spPr>
      </p:pic>
      <p:pic>
        <p:nvPicPr>
          <p:cNvPr id="14" name="Picture 13" descr="newport fishing boat.jpg"/>
          <p:cNvPicPr>
            <a:picLocks noChangeAspect="1"/>
          </p:cNvPicPr>
          <p:nvPr/>
        </p:nvPicPr>
        <p:blipFill>
          <a:blip r:embed="rId13" cstate="print"/>
          <a:stretch>
            <a:fillRect/>
          </a:stretch>
        </p:blipFill>
        <p:spPr>
          <a:xfrm>
            <a:off x="416897" y="5525235"/>
            <a:ext cx="1609344" cy="1207008"/>
          </a:xfrm>
          <a:prstGeom prst="rect">
            <a:avLst/>
          </a:prstGeom>
        </p:spPr>
      </p:pic>
      <p:cxnSp>
        <p:nvCxnSpPr>
          <p:cNvPr id="15" name="Straight Connector 14"/>
          <p:cNvCxnSpPr/>
          <p:nvPr/>
        </p:nvCxnSpPr>
        <p:spPr>
          <a:xfrm>
            <a:off x="0" y="1074232"/>
            <a:ext cx="9144000"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428527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189216"/>
            <a:ext cx="8229600" cy="841141"/>
          </a:xfrm>
        </p:spPr>
        <p:txBody>
          <a:bodyPr/>
          <a:lstStyle/>
          <a:p>
            <a:pPr algn="ctr"/>
            <a:r>
              <a:rPr lang="en-US" sz="3200" dirty="0" smtClean="0">
                <a:solidFill>
                  <a:srgbClr val="C6D9F1"/>
                </a:solidFill>
              </a:rPr>
              <a:t>Integrated Ecosystem Assessments	</a:t>
            </a:r>
            <a:endParaRPr lang="en-US" sz="3200" dirty="0">
              <a:solidFill>
                <a:srgbClr val="C6D9F1"/>
              </a:solidFill>
            </a:endParaRPr>
          </a:p>
        </p:txBody>
      </p:sp>
      <p:pic>
        <p:nvPicPr>
          <p:cNvPr id="4" name="Picture 3" descr="Trade-Offs Gear Graphic042012.jpg"/>
          <p:cNvPicPr>
            <a:picLocks noChangeAspect="1"/>
          </p:cNvPicPr>
          <p:nvPr/>
        </p:nvPicPr>
        <p:blipFill rotWithShape="1">
          <a:blip r:embed="rId3"/>
          <a:srcRect l="34238" t="4574"/>
          <a:stretch/>
        </p:blipFill>
        <p:spPr>
          <a:xfrm>
            <a:off x="788657" y="561608"/>
            <a:ext cx="8006952" cy="6005213"/>
          </a:xfrm>
          <a:prstGeom prst="rect">
            <a:avLst/>
          </a:prstGeom>
          <a:ln>
            <a:solidFill>
              <a:schemeClr val="tx1"/>
            </a:solidFill>
          </a:ln>
        </p:spPr>
      </p:pic>
    </p:spTree>
    <p:extLst>
      <p:ext uri="{BB962C8B-B14F-4D97-AF65-F5344CB8AC3E}">
        <p14:creationId xmlns:p14="http://schemas.microsoft.com/office/powerpoint/2010/main" val="37195690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descr="TRCkatrina241_N5"/>
          <p:cNvPicPr>
            <a:picLocks noChangeAspect="1" noChangeArrowheads="1"/>
          </p:cNvPicPr>
          <p:nvPr/>
        </p:nvPicPr>
        <p:blipFill>
          <a:blip r:embed="rId3"/>
          <a:srcRect t="15416" r="-2"/>
          <a:stretch>
            <a:fillRect/>
          </a:stretch>
        </p:blipFill>
        <p:spPr bwMode="auto">
          <a:xfrm>
            <a:off x="0" y="0"/>
            <a:ext cx="9144000" cy="6858000"/>
          </a:xfrm>
          <a:prstGeom prst="rect">
            <a:avLst/>
          </a:prstGeom>
          <a:noFill/>
          <a:ln w="9525">
            <a:noFill/>
            <a:miter lim="800000"/>
            <a:headEnd/>
            <a:tailEnd/>
          </a:ln>
        </p:spPr>
      </p:pic>
      <p:sp>
        <p:nvSpPr>
          <p:cNvPr id="288770" name="Rectangle 2"/>
          <p:cNvSpPr>
            <a:spLocks noGrp="1" noChangeArrowheads="1"/>
          </p:cNvSpPr>
          <p:nvPr>
            <p:ph type="ctrTitle"/>
          </p:nvPr>
        </p:nvSpPr>
        <p:spPr>
          <a:xfrm>
            <a:off x="231775" y="0"/>
            <a:ext cx="8912225" cy="1143000"/>
          </a:xfrm>
          <a:effectLst>
            <a:outerShdw blurRad="50800" dist="38100" dir="2700000" rotWithShape="0">
              <a:srgbClr val="000000"/>
            </a:outerShdw>
          </a:effectLst>
        </p:spPr>
        <p:txBody>
          <a:bodyPr/>
          <a:lstStyle/>
          <a:p>
            <a:pPr>
              <a:lnSpc>
                <a:spcPct val="90000"/>
              </a:lnSpc>
              <a:defRPr/>
            </a:pPr>
            <a:r>
              <a:rPr lang="en-US" sz="3200" smtClean="0">
                <a:latin typeface="Arial" charset="0"/>
                <a:ea typeface="Arial" charset="0"/>
                <a:cs typeface="Arial" charset="0"/>
              </a:rPr>
              <a:t>Emergency Response: Natural Disasters</a:t>
            </a:r>
          </a:p>
        </p:txBody>
      </p:sp>
      <p:sp>
        <p:nvSpPr>
          <p:cNvPr id="4" name="Rectangle 5"/>
          <p:cNvSpPr>
            <a:spLocks noGrp="1" noChangeArrowheads="1"/>
          </p:cNvSpPr>
          <p:nvPr>
            <p:ph type="subTitle" idx="1"/>
          </p:nvPr>
        </p:nvSpPr>
        <p:spPr>
          <a:xfrm>
            <a:off x="963613" y="1611313"/>
            <a:ext cx="7180262" cy="3468687"/>
          </a:xfrm>
          <a:solidFill>
            <a:schemeClr val="bg2">
              <a:alpha val="81000"/>
            </a:schemeClr>
          </a:solidFill>
          <a:ln>
            <a:solidFill>
              <a:srgbClr val="A1DBED"/>
            </a:solidFill>
          </a:ln>
        </p:spPr>
        <p:txBody>
          <a:bodyPr>
            <a:noAutofit/>
          </a:bodyPr>
          <a:lstStyle/>
          <a:p>
            <a:pPr marL="228600" indent="-169863" algn="l">
              <a:spcBef>
                <a:spcPct val="0"/>
              </a:spcBef>
              <a:defRPr/>
            </a:pPr>
            <a:r>
              <a:rPr lang="en-US" sz="2800" b="1" u="sng" smtClean="0">
                <a:effectLst>
                  <a:outerShdw blurRad="38100" dist="38100" dir="2700000" algn="tl">
                    <a:srgbClr val="000000"/>
                  </a:outerShdw>
                </a:effectLst>
                <a:latin typeface="Arial" charset="0"/>
                <a:ea typeface="Arial" charset="0"/>
                <a:cs typeface="Arial" charset="0"/>
              </a:rPr>
              <a:t>Address immediate concerns:</a:t>
            </a:r>
            <a:endParaRPr lang="en-US" sz="2800" b="1" smtClean="0">
              <a:effectLst>
                <a:outerShdw blurRad="38100" dist="38100" dir="2700000" algn="tl">
                  <a:srgbClr val="000000"/>
                </a:outerShdw>
              </a:effectLst>
              <a:latin typeface="Arial" charset="0"/>
              <a:ea typeface="Arial" charset="0"/>
              <a:cs typeface="Arial" charset="0"/>
            </a:endParaRPr>
          </a:p>
          <a:p>
            <a:pPr marL="228600" indent="-169863" algn="l">
              <a:spcBef>
                <a:spcPct val="0"/>
              </a:spcBef>
              <a:spcAft>
                <a:spcPct val="30000"/>
              </a:spcAft>
              <a:buFontTx/>
              <a:buChar char="•"/>
              <a:defRPr/>
            </a:pPr>
            <a:r>
              <a:rPr lang="en-US" sz="2800" b="1" smtClean="0">
                <a:solidFill>
                  <a:srgbClr val="FFFF00"/>
                </a:solidFill>
                <a:effectLst>
                  <a:outerShdw blurRad="38100" dist="38100" dir="2700000" algn="tl">
                    <a:srgbClr val="000000"/>
                  </a:outerShdw>
                </a:effectLst>
                <a:latin typeface="Arial" charset="0"/>
                <a:ea typeface="Arial" charset="0"/>
                <a:cs typeface="Arial" charset="0"/>
              </a:rPr>
              <a:t>Human health risk through consumption of contaminated seafood</a:t>
            </a:r>
          </a:p>
          <a:p>
            <a:pPr marL="228600" indent="-169863" algn="l">
              <a:spcBef>
                <a:spcPct val="0"/>
              </a:spcBef>
              <a:spcAft>
                <a:spcPct val="30000"/>
              </a:spcAft>
              <a:buFontTx/>
              <a:buChar char="•"/>
              <a:defRPr/>
            </a:pPr>
            <a:r>
              <a:rPr lang="en-US" sz="2800" b="1" smtClean="0">
                <a:effectLst>
                  <a:outerShdw blurRad="38100" dist="38100" dir="2700000" algn="tl">
                    <a:srgbClr val="000000"/>
                  </a:outerShdw>
                </a:effectLst>
                <a:latin typeface="Arial" charset="0"/>
                <a:ea typeface="Arial" charset="0"/>
                <a:cs typeface="Arial" charset="0"/>
              </a:rPr>
              <a:t>Potential risks to human health due to poor water quality</a:t>
            </a:r>
          </a:p>
          <a:p>
            <a:pPr marL="228600" indent="-169863" algn="l">
              <a:spcBef>
                <a:spcPct val="0"/>
              </a:spcBef>
              <a:spcAft>
                <a:spcPct val="30000"/>
              </a:spcAft>
              <a:buFontTx/>
              <a:buChar char="•"/>
              <a:defRPr/>
            </a:pPr>
            <a:r>
              <a:rPr lang="en-US" sz="2800" b="1" smtClean="0">
                <a:effectLst>
                  <a:outerShdw blurRad="38100" dist="38100" dir="2700000" algn="tl">
                    <a:srgbClr val="000000"/>
                  </a:outerShdw>
                </a:effectLst>
                <a:latin typeface="Arial" charset="0"/>
                <a:ea typeface="Arial" charset="0"/>
                <a:cs typeface="Arial" charset="0"/>
              </a:rPr>
              <a:t>Effects on the health of living marine resources</a:t>
            </a:r>
          </a:p>
          <a:p>
            <a:pPr marL="228600" indent="-169863" algn="l">
              <a:spcBef>
                <a:spcPct val="0"/>
              </a:spcBef>
              <a:spcAft>
                <a:spcPct val="30000"/>
              </a:spcAft>
              <a:defRPr/>
            </a:pPr>
            <a:endParaRPr lang="en-US" sz="2800" b="1" smtClean="0">
              <a:latin typeface="Arial" charset="0"/>
              <a:ea typeface="Arial" charset="0"/>
              <a:cs typeface="Arial" charset="0"/>
            </a:endParaRPr>
          </a:p>
        </p:txBody>
      </p:sp>
    </p:spTree>
    <p:extLst>
      <p:ext uri="{BB962C8B-B14F-4D97-AF65-F5344CB8AC3E}">
        <p14:creationId xmlns:p14="http://schemas.microsoft.com/office/powerpoint/2010/main" val="33465889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a:xfrm>
            <a:off x="891540" y="388620"/>
            <a:ext cx="7360920" cy="434340"/>
          </a:xfrm>
        </p:spPr>
        <p:txBody>
          <a:bodyPr/>
          <a:lstStyle/>
          <a:p>
            <a:pPr algn="ctr" eaLnBrk="1" hangingPunct="1"/>
            <a:r>
              <a:rPr lang="en-US" sz="3600" i="1" dirty="0" err="1">
                <a:latin typeface="Helvetica" charset="0"/>
                <a:ea typeface="ヒラギノ角ゴ ProN W6" charset="0"/>
                <a:cs typeface="ヒラギノ角ゴ ProN W6" charset="0"/>
              </a:rPr>
              <a:t>Cosco</a:t>
            </a:r>
            <a:r>
              <a:rPr lang="en-US" sz="3600" i="1" dirty="0">
                <a:latin typeface="Helvetica" charset="0"/>
                <a:ea typeface="ヒラギノ角ゴ ProN W6" charset="0"/>
                <a:cs typeface="ヒラギノ角ゴ ProN W6" charset="0"/>
              </a:rPr>
              <a:t> </a:t>
            </a:r>
            <a:r>
              <a:rPr lang="en-US" sz="3600" i="1" dirty="0" err="1">
                <a:latin typeface="Helvetica" charset="0"/>
                <a:ea typeface="ヒラギノ角ゴ ProN W6" charset="0"/>
                <a:cs typeface="ヒラギノ角ゴ ProN W6" charset="0"/>
              </a:rPr>
              <a:t>Busan</a:t>
            </a:r>
            <a:r>
              <a:rPr lang="en-US" sz="3600" i="1" dirty="0">
                <a:latin typeface="Helvetica" charset="0"/>
                <a:ea typeface="ヒラギノ角ゴ ProN W6" charset="0"/>
                <a:cs typeface="ヒラギノ角ゴ ProN W6" charset="0"/>
              </a:rPr>
              <a:t> </a:t>
            </a:r>
            <a:r>
              <a:rPr lang="en-US" sz="3600" dirty="0">
                <a:latin typeface="Helvetica" charset="0"/>
                <a:ea typeface="ヒラギノ角ゴ ProN W6" charset="0"/>
                <a:cs typeface="ヒラギノ角ゴ ProN W6" charset="0"/>
              </a:rPr>
              <a:t>fish injury assessment – a focus on herring</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 y="1383030"/>
            <a:ext cx="5482114" cy="4720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171" name="Rectangle 3"/>
          <p:cNvSpPr>
            <a:spLocks noGrp="1" noChangeArrowheads="1"/>
          </p:cNvSpPr>
          <p:nvPr>
            <p:ph type="body" idx="1"/>
          </p:nvPr>
        </p:nvSpPr>
        <p:spPr>
          <a:xfrm>
            <a:off x="5527834" y="1525781"/>
            <a:ext cx="3566160" cy="4577839"/>
          </a:xfrm>
        </p:spPr>
        <p:txBody>
          <a:bodyPr/>
          <a:lstStyle/>
          <a:p>
            <a:pPr eaLnBrk="1" hangingPunct="1">
              <a:buFontTx/>
              <a:buBlip>
                <a:blip r:embed="rId3"/>
              </a:buBlip>
            </a:pPr>
            <a:r>
              <a:rPr lang="en-US" sz="2200" dirty="0">
                <a:latin typeface="Helvetica" charset="0"/>
                <a:ea typeface="ヒラギノ角ゴ ProN W6" charset="0"/>
                <a:cs typeface="ヒラギノ角ゴ ProN W6" charset="0"/>
              </a:rPr>
              <a:t>Keystone and representative forage fish species</a:t>
            </a:r>
          </a:p>
          <a:p>
            <a:pPr eaLnBrk="1" hangingPunct="1">
              <a:buFontTx/>
              <a:buBlip>
                <a:blip r:embed="rId3"/>
              </a:buBlip>
            </a:pPr>
            <a:r>
              <a:rPr lang="en-US" sz="2200" dirty="0">
                <a:latin typeface="Helvetica" charset="0"/>
                <a:ea typeface="ヒラギノ角ゴ ProN W6" charset="0"/>
                <a:cs typeface="ヒラギノ角ゴ ProN W6" charset="0"/>
              </a:rPr>
              <a:t>Spill occurred weeks before the usual spawning season</a:t>
            </a:r>
          </a:p>
          <a:p>
            <a:pPr eaLnBrk="1" hangingPunct="1">
              <a:buFontTx/>
              <a:buBlip>
                <a:blip r:embed="rId3"/>
              </a:buBlip>
            </a:pPr>
            <a:r>
              <a:rPr lang="en-US" sz="2200" dirty="0">
                <a:latin typeface="Helvetica" charset="0"/>
                <a:ea typeface="ヒラギノ角ゴ ProN W6" charset="0"/>
                <a:cs typeface="ヒラギノ角ゴ ProN W6" charset="0"/>
              </a:rPr>
              <a:t>Extensive oil toxicity insights from </a:t>
            </a:r>
            <a:r>
              <a:rPr lang="en-US" sz="2200" i="1" dirty="0">
                <a:latin typeface="Helvetica" charset="0"/>
                <a:ea typeface="ヒラギノ角ゴ ProN W6" charset="0"/>
                <a:cs typeface="ヒラギノ角ゴ ProN W6" charset="0"/>
              </a:rPr>
              <a:t>Exxon Valdez</a:t>
            </a:r>
          </a:p>
          <a:p>
            <a:pPr eaLnBrk="1" hangingPunct="1">
              <a:buFontTx/>
              <a:buBlip>
                <a:blip r:embed="rId3"/>
              </a:buBlip>
            </a:pPr>
            <a:r>
              <a:rPr lang="en-US" sz="2200" dirty="0">
                <a:latin typeface="Helvetica" charset="0"/>
                <a:ea typeface="ヒラギノ角ゴ ProN W6" charset="0"/>
                <a:cs typeface="ヒラギノ角ゴ ProN W6" charset="0"/>
              </a:rPr>
              <a:t>Last remaining commercial finfish fishery in SF Bay</a:t>
            </a:r>
          </a:p>
        </p:txBody>
      </p:sp>
    </p:spTree>
    <p:extLst>
      <p:ext uri="{BB962C8B-B14F-4D97-AF65-F5344CB8AC3E}">
        <p14:creationId xmlns:p14="http://schemas.microsoft.com/office/powerpoint/2010/main" val="189786805"/>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0" y="220663"/>
            <a:ext cx="9144000" cy="543739"/>
          </a:xfrm>
          <a:prstGeom prst="rect">
            <a:avLst/>
          </a:prstGeom>
          <a:noFill/>
          <a:ln w="9525">
            <a:noFill/>
            <a:miter lim="800000"/>
            <a:headEnd/>
            <a:tailEnd/>
          </a:ln>
        </p:spPr>
        <p:txBody>
          <a:bodyPr>
            <a:spAutoFit/>
          </a:bodyPr>
          <a:lstStyle/>
          <a:p>
            <a:pPr algn="ctr">
              <a:lnSpc>
                <a:spcPct val="90000"/>
              </a:lnSpc>
              <a:spcBef>
                <a:spcPct val="50000"/>
              </a:spcBef>
            </a:pPr>
            <a:r>
              <a:rPr lang="en-US" sz="3200" u="sng" dirty="0" smtClean="0">
                <a:solidFill>
                  <a:srgbClr val="FFFFCC"/>
                </a:solidFill>
              </a:rPr>
              <a:t>Hypothetical</a:t>
            </a:r>
            <a:r>
              <a:rPr lang="en-US" sz="3200" dirty="0" smtClean="0">
                <a:solidFill>
                  <a:srgbClr val="FFFFCC"/>
                </a:solidFill>
              </a:rPr>
              <a:t> Alternative </a:t>
            </a:r>
            <a:r>
              <a:rPr lang="en-US" sz="3200" dirty="0">
                <a:solidFill>
                  <a:srgbClr val="FFFFCC"/>
                </a:solidFill>
              </a:rPr>
              <a:t>Management Scenarios</a:t>
            </a:r>
          </a:p>
        </p:txBody>
      </p:sp>
      <p:sp>
        <p:nvSpPr>
          <p:cNvPr id="13315" name="Text Box 3"/>
          <p:cNvSpPr txBox="1">
            <a:spLocks noChangeArrowheads="1"/>
          </p:cNvSpPr>
          <p:nvPr/>
        </p:nvSpPr>
        <p:spPr bwMode="auto">
          <a:xfrm>
            <a:off x="1875878" y="1027113"/>
            <a:ext cx="7180262" cy="3850285"/>
          </a:xfrm>
          <a:prstGeom prst="rect">
            <a:avLst/>
          </a:prstGeom>
          <a:noFill/>
          <a:ln w="9525">
            <a:noFill/>
            <a:miter lim="800000"/>
            <a:headEnd/>
            <a:tailEnd/>
          </a:ln>
        </p:spPr>
        <p:txBody>
          <a:bodyPr wrap="square">
            <a:spAutoFit/>
          </a:bodyPr>
          <a:lstStyle/>
          <a:p>
            <a:pPr marL="342900" indent="-342900">
              <a:lnSpc>
                <a:spcPct val="90000"/>
              </a:lnSpc>
              <a:spcBef>
                <a:spcPct val="50000"/>
              </a:spcBef>
              <a:buFontTx/>
              <a:buAutoNum type="arabicPeriod"/>
            </a:pPr>
            <a:r>
              <a:rPr lang="en-US" sz="2200" dirty="0">
                <a:solidFill>
                  <a:srgbClr val="FFFF00"/>
                </a:solidFill>
              </a:rPr>
              <a:t>Status Quo</a:t>
            </a:r>
          </a:p>
          <a:p>
            <a:pPr marL="342900" indent="-342900">
              <a:lnSpc>
                <a:spcPct val="90000"/>
              </a:lnSpc>
              <a:spcBef>
                <a:spcPct val="50000"/>
              </a:spcBef>
              <a:buFontTx/>
              <a:buAutoNum type="arabicPeriod"/>
            </a:pPr>
            <a:endParaRPr lang="en-US" sz="2200" dirty="0">
              <a:solidFill>
                <a:srgbClr val="FFFF00"/>
              </a:solidFill>
            </a:endParaRPr>
          </a:p>
          <a:p>
            <a:pPr marL="342900" indent="-342900">
              <a:lnSpc>
                <a:spcPct val="90000"/>
              </a:lnSpc>
              <a:spcBef>
                <a:spcPct val="50000"/>
              </a:spcBef>
              <a:buFontTx/>
              <a:buAutoNum type="arabicPeriod"/>
            </a:pPr>
            <a:r>
              <a:rPr lang="en-US" sz="2200" dirty="0">
                <a:solidFill>
                  <a:schemeClr val="accent1"/>
                </a:solidFill>
              </a:rPr>
              <a:t>Gear Shift From Trawl to Pot and </a:t>
            </a:r>
            <a:r>
              <a:rPr lang="en-US" sz="2200" dirty="0" err="1">
                <a:solidFill>
                  <a:schemeClr val="accent1"/>
                </a:solidFill>
              </a:rPr>
              <a:t>Longline</a:t>
            </a:r>
            <a:endParaRPr lang="en-US" sz="2200" dirty="0">
              <a:solidFill>
                <a:schemeClr val="accent1"/>
              </a:solidFill>
            </a:endParaRPr>
          </a:p>
          <a:p>
            <a:pPr marL="342900" indent="-342900">
              <a:lnSpc>
                <a:spcPct val="90000"/>
              </a:lnSpc>
              <a:spcBef>
                <a:spcPct val="50000"/>
              </a:spcBef>
              <a:buFontTx/>
              <a:buAutoNum type="arabicPeriod"/>
            </a:pPr>
            <a:endParaRPr lang="en-US" sz="2200" dirty="0">
              <a:solidFill>
                <a:schemeClr val="accent1"/>
              </a:solidFill>
            </a:endParaRPr>
          </a:p>
          <a:p>
            <a:pPr marL="342900" indent="-342900">
              <a:lnSpc>
                <a:spcPct val="90000"/>
              </a:lnSpc>
              <a:spcBef>
                <a:spcPct val="50000"/>
              </a:spcBef>
              <a:buFontTx/>
              <a:buAutoNum type="arabicPeriod"/>
            </a:pPr>
            <a:r>
              <a:rPr lang="en-US" sz="2200" dirty="0">
                <a:solidFill>
                  <a:srgbClr val="FF99FF"/>
                </a:solidFill>
              </a:rPr>
              <a:t>Prohibit All Bottom-Contact Gear in Rockfish Conservation Area</a:t>
            </a:r>
          </a:p>
          <a:p>
            <a:pPr marL="342900" indent="-342900">
              <a:lnSpc>
                <a:spcPct val="90000"/>
              </a:lnSpc>
              <a:spcBef>
                <a:spcPct val="50000"/>
              </a:spcBef>
              <a:buFontTx/>
              <a:buAutoNum type="arabicPeriod"/>
            </a:pPr>
            <a:endParaRPr lang="en-US" sz="2200" dirty="0">
              <a:solidFill>
                <a:srgbClr val="FF99FF"/>
              </a:solidFill>
            </a:endParaRPr>
          </a:p>
          <a:p>
            <a:pPr marL="342900" indent="-342900">
              <a:lnSpc>
                <a:spcPct val="90000"/>
              </a:lnSpc>
              <a:spcBef>
                <a:spcPct val="50000"/>
              </a:spcBef>
              <a:buFontTx/>
              <a:buAutoNum type="arabicPeriod"/>
            </a:pPr>
            <a:r>
              <a:rPr lang="en-US" sz="2200" dirty="0">
                <a:solidFill>
                  <a:srgbClr val="FFFFFF"/>
                </a:solidFill>
              </a:rPr>
              <a:t>Consolidate Spatial Management (protect Essential Fish Habitat </a:t>
            </a:r>
            <a:r>
              <a:rPr lang="en-US" sz="2200" dirty="0" smtClean="0">
                <a:solidFill>
                  <a:srgbClr val="FFFFFF"/>
                </a:solidFill>
              </a:rPr>
              <a:t>on shelf)</a:t>
            </a:r>
            <a:endParaRPr lang="en-US" sz="2200" dirty="0">
              <a:solidFill>
                <a:srgbClr val="FFFFFF"/>
              </a:solidFill>
            </a:endParaRPr>
          </a:p>
        </p:txBody>
      </p:sp>
      <p:sp>
        <p:nvSpPr>
          <p:cNvPr id="13316" name="AutoShape 4"/>
          <p:cNvSpPr>
            <a:spLocks/>
          </p:cNvSpPr>
          <p:nvPr/>
        </p:nvSpPr>
        <p:spPr bwMode="auto">
          <a:xfrm>
            <a:off x="1524000" y="3027363"/>
            <a:ext cx="261938" cy="1516062"/>
          </a:xfrm>
          <a:prstGeom prst="leftBrace">
            <a:avLst>
              <a:gd name="adj1" fmla="val 109755"/>
              <a:gd name="adj2" fmla="val 50000"/>
            </a:avLst>
          </a:prstGeom>
          <a:noFill/>
          <a:ln w="9525">
            <a:solidFill>
              <a:srgbClr val="FFFFCC"/>
            </a:solidFill>
            <a:round/>
            <a:headEnd/>
            <a:tailEnd/>
          </a:ln>
        </p:spPr>
        <p:txBody>
          <a:bodyPr wrap="none" anchor="ctr"/>
          <a:lstStyle/>
          <a:p>
            <a:pPr>
              <a:lnSpc>
                <a:spcPct val="90000"/>
              </a:lnSpc>
              <a:spcBef>
                <a:spcPct val="20000"/>
              </a:spcBef>
              <a:buFontTx/>
              <a:buChar char="•"/>
            </a:pPr>
            <a:endParaRPr lang="en-US"/>
          </a:p>
        </p:txBody>
      </p:sp>
      <p:sp>
        <p:nvSpPr>
          <p:cNvPr id="13317" name="AutoShape 5"/>
          <p:cNvSpPr>
            <a:spLocks/>
          </p:cNvSpPr>
          <p:nvPr/>
        </p:nvSpPr>
        <p:spPr bwMode="auto">
          <a:xfrm>
            <a:off x="1485900" y="1965325"/>
            <a:ext cx="342900" cy="569913"/>
          </a:xfrm>
          <a:prstGeom prst="leftBrace">
            <a:avLst>
              <a:gd name="adj1" fmla="val 13850"/>
              <a:gd name="adj2" fmla="val 50000"/>
            </a:avLst>
          </a:prstGeom>
          <a:noFill/>
          <a:ln w="9525">
            <a:solidFill>
              <a:srgbClr val="FFFFCC"/>
            </a:solidFill>
            <a:round/>
            <a:headEnd/>
            <a:tailEnd/>
          </a:ln>
        </p:spPr>
        <p:txBody>
          <a:bodyPr wrap="none" anchor="ctr"/>
          <a:lstStyle/>
          <a:p>
            <a:pPr>
              <a:lnSpc>
                <a:spcPct val="90000"/>
              </a:lnSpc>
              <a:spcBef>
                <a:spcPct val="20000"/>
              </a:spcBef>
              <a:buFontTx/>
              <a:buChar char="•"/>
            </a:pPr>
            <a:endParaRPr lang="en-US"/>
          </a:p>
        </p:txBody>
      </p:sp>
      <p:sp>
        <p:nvSpPr>
          <p:cNvPr id="13318" name="Text Box 6"/>
          <p:cNvSpPr txBox="1">
            <a:spLocks noChangeArrowheads="1"/>
          </p:cNvSpPr>
          <p:nvPr/>
        </p:nvSpPr>
        <p:spPr bwMode="auto">
          <a:xfrm>
            <a:off x="331788" y="2017713"/>
            <a:ext cx="989012" cy="757237"/>
          </a:xfrm>
          <a:prstGeom prst="rect">
            <a:avLst/>
          </a:prstGeom>
          <a:noFill/>
          <a:ln w="9525">
            <a:noFill/>
            <a:miter lim="800000"/>
            <a:headEnd/>
            <a:tailEnd/>
          </a:ln>
        </p:spPr>
        <p:txBody>
          <a:bodyPr>
            <a:spAutoFit/>
          </a:bodyPr>
          <a:lstStyle/>
          <a:p>
            <a:pPr>
              <a:lnSpc>
                <a:spcPct val="90000"/>
              </a:lnSpc>
              <a:spcBef>
                <a:spcPct val="50000"/>
              </a:spcBef>
            </a:pPr>
            <a:r>
              <a:rPr lang="en-US" sz="2400" dirty="0"/>
              <a:t>Gear Shift</a:t>
            </a:r>
          </a:p>
        </p:txBody>
      </p:sp>
      <p:sp>
        <p:nvSpPr>
          <p:cNvPr id="13319" name="Text Box 7"/>
          <p:cNvSpPr txBox="1">
            <a:spLocks noChangeArrowheads="1"/>
          </p:cNvSpPr>
          <p:nvPr/>
        </p:nvSpPr>
        <p:spPr bwMode="auto">
          <a:xfrm>
            <a:off x="0" y="3532188"/>
            <a:ext cx="1676400" cy="595548"/>
          </a:xfrm>
          <a:prstGeom prst="rect">
            <a:avLst/>
          </a:prstGeom>
          <a:noFill/>
          <a:ln w="9525">
            <a:noFill/>
            <a:miter lim="800000"/>
            <a:headEnd/>
            <a:tailEnd/>
          </a:ln>
        </p:spPr>
        <p:txBody>
          <a:bodyPr>
            <a:spAutoFit/>
          </a:bodyPr>
          <a:lstStyle/>
          <a:p>
            <a:pPr>
              <a:lnSpc>
                <a:spcPct val="90000"/>
              </a:lnSpc>
              <a:spcBef>
                <a:spcPct val="50000"/>
              </a:spcBef>
            </a:pPr>
            <a:r>
              <a:rPr lang="en-US" dirty="0">
                <a:solidFill>
                  <a:srgbClr val="FFFFFF"/>
                </a:solidFill>
              </a:rPr>
              <a:t>Spatial Management</a:t>
            </a:r>
          </a:p>
        </p:txBody>
      </p:sp>
      <p:sp>
        <p:nvSpPr>
          <p:cNvPr id="8" name="Rectangle 7"/>
          <p:cNvSpPr/>
          <p:nvPr/>
        </p:nvSpPr>
        <p:spPr>
          <a:xfrm>
            <a:off x="0" y="5288340"/>
            <a:ext cx="9144000" cy="1046440"/>
          </a:xfrm>
          <a:prstGeom prst="rect">
            <a:avLst/>
          </a:prstGeom>
        </p:spPr>
        <p:txBody>
          <a:bodyPr wrap="square">
            <a:spAutoFit/>
          </a:bodyPr>
          <a:lstStyle/>
          <a:p>
            <a:pPr marL="914400" indent="-457200">
              <a:lnSpc>
                <a:spcPct val="90000"/>
              </a:lnSpc>
              <a:spcBef>
                <a:spcPct val="50000"/>
              </a:spcBef>
              <a:defRPr/>
            </a:pPr>
            <a:r>
              <a:rPr lang="en-US" sz="2000" dirty="0" smtClean="0">
                <a:solidFill>
                  <a:srgbClr val="FFFFFF"/>
                </a:solidFill>
              </a:rPr>
              <a:t>Trade-Offs</a:t>
            </a:r>
          </a:p>
          <a:p>
            <a:pPr lvl="1">
              <a:lnSpc>
                <a:spcPct val="90000"/>
              </a:lnSpc>
              <a:spcBef>
                <a:spcPct val="20000"/>
              </a:spcBef>
              <a:defRPr/>
            </a:pPr>
            <a:r>
              <a:rPr lang="en-US" sz="2000" dirty="0" smtClean="0">
                <a:solidFill>
                  <a:srgbClr val="FFFFFF"/>
                </a:solidFill>
              </a:rPr>
              <a:t>	--Ecological  (2011 IEA; and Kaplan et al. 2012 </a:t>
            </a:r>
            <a:r>
              <a:rPr lang="en-US" sz="2000" i="1" dirty="0" err="1" smtClean="0">
                <a:solidFill>
                  <a:srgbClr val="FFFFFF"/>
                </a:solidFill>
              </a:rPr>
              <a:t>Prog</a:t>
            </a:r>
            <a:r>
              <a:rPr lang="en-US" sz="2000" i="1" dirty="0" smtClean="0">
                <a:solidFill>
                  <a:srgbClr val="FFFFFF"/>
                </a:solidFill>
              </a:rPr>
              <a:t>. Oceanography</a:t>
            </a:r>
            <a:r>
              <a:rPr lang="en-US" sz="2000" dirty="0" smtClean="0">
                <a:solidFill>
                  <a:srgbClr val="FFFFFF"/>
                </a:solidFill>
              </a:rPr>
              <a:t>)</a:t>
            </a:r>
          </a:p>
          <a:p>
            <a:pPr lvl="1">
              <a:lnSpc>
                <a:spcPct val="90000"/>
              </a:lnSpc>
              <a:spcBef>
                <a:spcPct val="20000"/>
              </a:spcBef>
              <a:defRPr/>
            </a:pPr>
            <a:r>
              <a:rPr lang="en-US" sz="2000" dirty="0" smtClean="0">
                <a:solidFill>
                  <a:srgbClr val="FFFFFF"/>
                </a:solidFill>
              </a:rPr>
              <a:t>	--Economic ( Kaplan and Leonard 2012 </a:t>
            </a:r>
            <a:r>
              <a:rPr lang="en-US" sz="2000" i="1" dirty="0" smtClean="0">
                <a:solidFill>
                  <a:srgbClr val="FFFFFF"/>
                </a:solidFill>
              </a:rPr>
              <a:t>Marine Policy</a:t>
            </a:r>
            <a:r>
              <a:rPr lang="en-US" sz="2000" dirty="0" smtClean="0">
                <a:solidFill>
                  <a:srgbClr val="FFFFFF"/>
                </a:solidFill>
              </a:rPr>
              <a:t>)</a:t>
            </a:r>
          </a:p>
        </p:txBody>
      </p:sp>
    </p:spTree>
    <p:extLst>
      <p:ext uri="{BB962C8B-B14F-4D97-AF65-F5344CB8AC3E}">
        <p14:creationId xmlns:p14="http://schemas.microsoft.com/office/powerpoint/2010/main" val="37893737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pPr algn="ctr"/>
            <a:r>
              <a:rPr lang="en-US" dirty="0" smtClean="0"/>
              <a:t>Employment Effects</a:t>
            </a:r>
            <a:endParaRPr lang="en-US" dirty="0"/>
          </a:p>
        </p:txBody>
      </p:sp>
      <p:graphicFrame>
        <p:nvGraphicFramePr>
          <p:cNvPr id="4" name="Chart 3"/>
          <p:cNvGraphicFramePr/>
          <p:nvPr>
            <p:extLst>
              <p:ext uri="{D42A27DB-BD31-4B8C-83A1-F6EECF244321}">
                <p14:modId xmlns:p14="http://schemas.microsoft.com/office/powerpoint/2010/main" val="760275187"/>
              </p:ext>
            </p:extLst>
          </p:nvPr>
        </p:nvGraphicFramePr>
        <p:xfrm>
          <a:off x="685800" y="990600"/>
          <a:ext cx="7696200" cy="548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117524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3284808955"/>
              </p:ext>
            </p:extLst>
          </p:nvPr>
        </p:nvGraphicFramePr>
        <p:xfrm>
          <a:off x="609600" y="1295400"/>
          <a:ext cx="75438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0" y="304800"/>
            <a:ext cx="9144000" cy="954107"/>
          </a:xfrm>
          <a:prstGeom prst="rect">
            <a:avLst/>
          </a:prstGeom>
          <a:noFill/>
        </p:spPr>
        <p:txBody>
          <a:bodyPr wrap="square" rtlCol="0">
            <a:spAutoFit/>
          </a:bodyPr>
          <a:lstStyle/>
          <a:p>
            <a:pPr algn="ctr" defTabSz="914400" fontAlgn="base">
              <a:spcBef>
                <a:spcPct val="0"/>
              </a:spcBef>
              <a:spcAft>
                <a:spcPct val="0"/>
              </a:spcAft>
            </a:pPr>
            <a:r>
              <a:rPr lang="en-US" sz="2800" dirty="0">
                <a:solidFill>
                  <a:prstClr val="white"/>
                </a:solidFill>
                <a:latin typeface="Arial" charset="0"/>
                <a:ea typeface="ＭＳ Ｐゴシック" charset="-128"/>
                <a:cs typeface="ＭＳ Ｐゴシック" charset="-128"/>
              </a:rPr>
              <a:t>Convenience Store </a:t>
            </a:r>
            <a:r>
              <a:rPr lang="en-US" sz="2800" dirty="0" smtClean="0">
                <a:solidFill>
                  <a:prstClr val="white"/>
                </a:solidFill>
                <a:latin typeface="Arial" charset="0"/>
                <a:ea typeface="ＭＳ Ｐゴシック" charset="-128"/>
                <a:cs typeface="ＭＳ Ｐゴシック" charset="-128"/>
              </a:rPr>
              <a:t>Income Impacts from </a:t>
            </a:r>
            <a:endParaRPr lang="en-US" sz="2800" dirty="0">
              <a:solidFill>
                <a:prstClr val="white"/>
              </a:solidFill>
              <a:latin typeface="Arial" charset="0"/>
              <a:ea typeface="ＭＳ Ｐゴシック" charset="-128"/>
              <a:cs typeface="ＭＳ Ｐゴシック" charset="-128"/>
            </a:endParaRPr>
          </a:p>
          <a:p>
            <a:pPr algn="ctr" defTabSz="914400" fontAlgn="base">
              <a:spcBef>
                <a:spcPct val="0"/>
              </a:spcBef>
              <a:spcAft>
                <a:spcPct val="0"/>
              </a:spcAft>
            </a:pPr>
            <a:r>
              <a:rPr lang="en-US" sz="2800" dirty="0">
                <a:solidFill>
                  <a:prstClr val="white"/>
                </a:solidFill>
                <a:latin typeface="Arial" charset="0"/>
                <a:ea typeface="ＭＳ Ｐゴシック" charset="-128"/>
                <a:cs typeface="ＭＳ Ｐゴシック" charset="-128"/>
              </a:rPr>
              <a:t>Status Quo Scenario</a:t>
            </a:r>
          </a:p>
        </p:txBody>
      </p:sp>
    </p:spTree>
    <p:extLst>
      <p:ext uri="{BB962C8B-B14F-4D97-AF65-F5344CB8AC3E}">
        <p14:creationId xmlns:p14="http://schemas.microsoft.com/office/powerpoint/2010/main" val="31718143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3" descr="EVOS.jpg"/>
          <p:cNvPicPr>
            <a:picLocks noChangeAspect="1"/>
          </p:cNvPicPr>
          <p:nvPr/>
        </p:nvPicPr>
        <p:blipFill>
          <a:blip r:embed="rId3"/>
          <a:srcRect/>
          <a:stretch>
            <a:fillRect/>
          </a:stretch>
        </p:blipFill>
        <p:spPr bwMode="auto">
          <a:xfrm>
            <a:off x="1606021" y="1401773"/>
            <a:ext cx="3030537" cy="2103437"/>
          </a:xfrm>
          <a:prstGeom prst="rect">
            <a:avLst/>
          </a:prstGeom>
          <a:noFill/>
          <a:ln w="9525">
            <a:noFill/>
            <a:miter lim="800000"/>
            <a:headEnd/>
            <a:tailEnd/>
          </a:ln>
        </p:spPr>
      </p:pic>
      <p:sp>
        <p:nvSpPr>
          <p:cNvPr id="64515" name="Rectangle 2"/>
          <p:cNvSpPr>
            <a:spLocks noGrp="1" noChangeArrowheads="1"/>
          </p:cNvSpPr>
          <p:nvPr>
            <p:ph type="ctrTitle" idx="4294967295"/>
          </p:nvPr>
        </p:nvSpPr>
        <p:spPr>
          <a:xfrm>
            <a:off x="63500" y="101600"/>
            <a:ext cx="9080500" cy="812800"/>
          </a:xfrm>
        </p:spPr>
        <p:txBody>
          <a:bodyPr/>
          <a:lstStyle/>
          <a:p>
            <a:pPr algn="ctr" eaLnBrk="1" hangingPunct="1"/>
            <a:r>
              <a:rPr lang="en-US" sz="3600" dirty="0" smtClean="0">
                <a:solidFill>
                  <a:srgbClr val="FFFF00"/>
                </a:solidFill>
                <a:latin typeface="Arial" charset="0"/>
              </a:rPr>
              <a:t>Seafood Safety: Emergency response</a:t>
            </a:r>
          </a:p>
        </p:txBody>
      </p:sp>
      <p:pic>
        <p:nvPicPr>
          <p:cNvPr id="11" name="Picture 2" descr="TRCkatrina241_N5"/>
          <p:cNvPicPr>
            <a:picLocks noChangeAspect="1" noChangeArrowheads="1"/>
          </p:cNvPicPr>
          <p:nvPr/>
        </p:nvPicPr>
        <p:blipFill>
          <a:blip r:embed="rId4">
            <a:lum contrast="-24000"/>
          </a:blip>
          <a:srcRect t="15416" r="-2"/>
          <a:stretch>
            <a:fillRect/>
          </a:stretch>
        </p:blipFill>
        <p:spPr bwMode="auto">
          <a:xfrm>
            <a:off x="4711171" y="1406535"/>
            <a:ext cx="3024187" cy="2057400"/>
          </a:xfrm>
          <a:prstGeom prst="rect">
            <a:avLst/>
          </a:prstGeom>
          <a:solidFill>
            <a:schemeClr val="bg2"/>
          </a:solidFill>
          <a:ln w="9525">
            <a:solidFill>
              <a:srgbClr val="FFFFFF"/>
            </a:solidFill>
            <a:miter lim="800000"/>
            <a:headEnd/>
            <a:tailEnd/>
          </a:ln>
          <a:effectLst>
            <a:outerShdw blurRad="63500" dist="38099" dir="2700000" algn="ctr" rotWithShape="0">
              <a:srgbClr val="000000">
                <a:alpha val="74998"/>
              </a:srgbClr>
            </a:outerShdw>
          </a:effectLst>
        </p:spPr>
      </p:pic>
      <p:sp>
        <p:nvSpPr>
          <p:cNvPr id="64517" name="TextBox 11"/>
          <p:cNvSpPr txBox="1">
            <a:spLocks noChangeArrowheads="1"/>
          </p:cNvSpPr>
          <p:nvPr/>
        </p:nvSpPr>
        <p:spPr bwMode="auto">
          <a:xfrm>
            <a:off x="1610783" y="1409710"/>
            <a:ext cx="1427163" cy="336550"/>
          </a:xfrm>
          <a:prstGeom prst="rect">
            <a:avLst/>
          </a:prstGeom>
          <a:noFill/>
          <a:ln w="9525">
            <a:noFill/>
            <a:miter lim="800000"/>
            <a:headEnd/>
            <a:tailEnd/>
          </a:ln>
        </p:spPr>
        <p:txBody>
          <a:bodyPr wrap="none">
            <a:prstTxWarp prst="textNoShape">
              <a:avLst/>
            </a:prstTxWarp>
            <a:spAutoFit/>
          </a:bodyPr>
          <a:lstStyle/>
          <a:p>
            <a:r>
              <a:rPr lang="en-US" sz="1600">
                <a:solidFill>
                  <a:srgbClr val="000000"/>
                </a:solidFill>
              </a:rPr>
              <a:t>Exxon Valdez</a:t>
            </a:r>
          </a:p>
        </p:txBody>
      </p:sp>
      <p:sp>
        <p:nvSpPr>
          <p:cNvPr id="64518" name="TextBox 12"/>
          <p:cNvSpPr txBox="1">
            <a:spLocks noChangeArrowheads="1"/>
          </p:cNvSpPr>
          <p:nvPr/>
        </p:nvSpPr>
        <p:spPr bwMode="auto">
          <a:xfrm>
            <a:off x="5276321" y="1390660"/>
            <a:ext cx="1765300" cy="336550"/>
          </a:xfrm>
          <a:prstGeom prst="rect">
            <a:avLst/>
          </a:prstGeom>
          <a:noFill/>
          <a:ln w="9525">
            <a:noFill/>
            <a:miter lim="800000"/>
            <a:headEnd/>
            <a:tailEnd/>
          </a:ln>
        </p:spPr>
        <p:txBody>
          <a:bodyPr wrap="none">
            <a:prstTxWarp prst="textNoShape">
              <a:avLst/>
            </a:prstTxWarp>
            <a:spAutoFit/>
          </a:bodyPr>
          <a:lstStyle/>
          <a:p>
            <a:r>
              <a:rPr lang="en-US" sz="1600">
                <a:solidFill>
                  <a:srgbClr val="000000"/>
                </a:solidFill>
              </a:rPr>
              <a:t>Hurricane Katrina</a:t>
            </a:r>
          </a:p>
        </p:txBody>
      </p:sp>
      <p:pic>
        <p:nvPicPr>
          <p:cNvPr id="64519" name="Picture 11" descr="Persian Gulf War Oil Spill.jpg"/>
          <p:cNvPicPr>
            <a:picLocks noChangeAspect="1"/>
          </p:cNvPicPr>
          <p:nvPr/>
        </p:nvPicPr>
        <p:blipFill>
          <a:blip r:embed="rId5"/>
          <a:srcRect l="1224" t="3868" r="2357" b="3180"/>
          <a:stretch>
            <a:fillRect/>
          </a:stretch>
        </p:blipFill>
        <p:spPr bwMode="auto">
          <a:xfrm>
            <a:off x="1618721" y="3544898"/>
            <a:ext cx="3136900" cy="1897062"/>
          </a:xfrm>
          <a:prstGeom prst="rect">
            <a:avLst/>
          </a:prstGeom>
          <a:noFill/>
          <a:ln w="9525">
            <a:solidFill>
              <a:schemeClr val="tx1"/>
            </a:solidFill>
            <a:miter lim="800000"/>
            <a:headEnd/>
            <a:tailEnd/>
          </a:ln>
        </p:spPr>
      </p:pic>
      <p:pic>
        <p:nvPicPr>
          <p:cNvPr id="64520" name="Picture 13" descr="NCape barge tug aerial jan96.jpg"/>
          <p:cNvPicPr>
            <a:picLocks noChangeAspect="1"/>
          </p:cNvPicPr>
          <p:nvPr/>
        </p:nvPicPr>
        <p:blipFill>
          <a:blip r:embed="rId6"/>
          <a:srcRect/>
          <a:stretch>
            <a:fillRect/>
          </a:stretch>
        </p:blipFill>
        <p:spPr bwMode="auto">
          <a:xfrm>
            <a:off x="4850871" y="3546485"/>
            <a:ext cx="2898775" cy="1905000"/>
          </a:xfrm>
          <a:prstGeom prst="rect">
            <a:avLst/>
          </a:prstGeom>
          <a:noFill/>
          <a:ln w="9525">
            <a:solidFill>
              <a:srgbClr val="FFFFFF"/>
            </a:solidFill>
            <a:miter lim="800000"/>
            <a:headEnd/>
            <a:tailEnd/>
          </a:ln>
        </p:spPr>
      </p:pic>
      <p:sp>
        <p:nvSpPr>
          <p:cNvPr id="64521" name="TextBox 11"/>
          <p:cNvSpPr txBox="1">
            <a:spLocks noChangeArrowheads="1"/>
          </p:cNvSpPr>
          <p:nvPr/>
        </p:nvSpPr>
        <p:spPr bwMode="auto">
          <a:xfrm>
            <a:off x="2920471" y="3505210"/>
            <a:ext cx="1739900" cy="338138"/>
          </a:xfrm>
          <a:prstGeom prst="rect">
            <a:avLst/>
          </a:prstGeom>
          <a:noFill/>
          <a:ln w="9525">
            <a:noFill/>
            <a:miter lim="800000"/>
            <a:headEnd/>
            <a:tailEnd/>
          </a:ln>
        </p:spPr>
        <p:txBody>
          <a:bodyPr wrap="none">
            <a:prstTxWarp prst="textNoShape">
              <a:avLst/>
            </a:prstTxWarp>
            <a:spAutoFit/>
          </a:bodyPr>
          <a:lstStyle/>
          <a:p>
            <a:r>
              <a:rPr lang="en-US" sz="1600">
                <a:solidFill>
                  <a:srgbClr val="000000"/>
                </a:solidFill>
              </a:rPr>
              <a:t>Persian Gulf War</a:t>
            </a:r>
          </a:p>
        </p:txBody>
      </p:sp>
      <p:sp>
        <p:nvSpPr>
          <p:cNvPr id="64522" name="TextBox 11"/>
          <p:cNvSpPr txBox="1">
            <a:spLocks noChangeArrowheads="1"/>
          </p:cNvSpPr>
          <p:nvPr/>
        </p:nvSpPr>
        <p:spPr bwMode="auto">
          <a:xfrm>
            <a:off x="4903258" y="3506798"/>
            <a:ext cx="1816100" cy="339725"/>
          </a:xfrm>
          <a:prstGeom prst="rect">
            <a:avLst/>
          </a:prstGeom>
          <a:noFill/>
          <a:ln w="9525">
            <a:noFill/>
            <a:miter lim="800000"/>
            <a:headEnd/>
            <a:tailEnd/>
          </a:ln>
        </p:spPr>
        <p:txBody>
          <a:bodyPr wrap="none">
            <a:prstTxWarp prst="textNoShape">
              <a:avLst/>
            </a:prstTxWarp>
            <a:spAutoFit/>
          </a:bodyPr>
          <a:lstStyle/>
          <a:p>
            <a:r>
              <a:rPr lang="en-US" sz="1600">
                <a:solidFill>
                  <a:srgbClr val="000000"/>
                </a:solidFill>
              </a:rPr>
              <a:t>North Cape barge</a:t>
            </a:r>
          </a:p>
        </p:txBody>
      </p:sp>
    </p:spTree>
    <p:extLst>
      <p:ext uri="{BB962C8B-B14F-4D97-AF65-F5344CB8AC3E}">
        <p14:creationId xmlns:p14="http://schemas.microsoft.com/office/powerpoint/2010/main" val="32328886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Example: Puget Sound Recreational Shellfish Harvesting Survey </a:t>
            </a:r>
            <a:r>
              <a:rPr lang="en-US" sz="4000" dirty="0" smtClean="0"/>
              <a:t>(</a:t>
            </a:r>
            <a:r>
              <a:rPr lang="en-US" sz="4000" dirty="0" smtClean="0">
                <a:solidFill>
                  <a:srgbClr val="FFFF00"/>
                </a:solidFill>
              </a:rPr>
              <a:t>underway</a:t>
            </a:r>
            <a:r>
              <a:rPr lang="en-US" sz="4000" dirty="0" smtClean="0"/>
              <a:t>)</a:t>
            </a:r>
            <a:endParaRPr lang="en-US" sz="4000" dirty="0"/>
          </a:p>
        </p:txBody>
      </p:sp>
      <p:sp>
        <p:nvSpPr>
          <p:cNvPr id="3" name="Content Placeholder 2"/>
          <p:cNvSpPr>
            <a:spLocks noGrp="1"/>
          </p:cNvSpPr>
          <p:nvPr>
            <p:ph idx="1"/>
          </p:nvPr>
        </p:nvSpPr>
        <p:spPr>
          <a:xfrm>
            <a:off x="0" y="1541135"/>
            <a:ext cx="9144000" cy="3237881"/>
          </a:xfrm>
        </p:spPr>
        <p:txBody>
          <a:bodyPr>
            <a:normAutofit/>
          </a:bodyPr>
          <a:lstStyle/>
          <a:p>
            <a:pPr marL="457200" lvl="1" indent="0">
              <a:buNone/>
            </a:pPr>
            <a:r>
              <a:rPr lang="en-US" dirty="0" smtClean="0"/>
              <a:t>Goals:</a:t>
            </a:r>
          </a:p>
          <a:p>
            <a:pPr lvl="1">
              <a:buFont typeface="Arial"/>
              <a:buChar char="•"/>
            </a:pPr>
            <a:r>
              <a:rPr lang="en-US" dirty="0" smtClean="0"/>
              <a:t>Assess behavior of harvesters in response to bed closures</a:t>
            </a:r>
          </a:p>
          <a:p>
            <a:pPr lvl="1">
              <a:buFont typeface="Arial"/>
              <a:buChar char="•"/>
            </a:pPr>
            <a:r>
              <a:rPr lang="en-US" dirty="0" smtClean="0"/>
              <a:t>Assess the economic value of access to beaches </a:t>
            </a:r>
          </a:p>
          <a:p>
            <a:pPr lvl="1">
              <a:buFont typeface="Arial"/>
              <a:buChar char="•"/>
            </a:pPr>
            <a:r>
              <a:rPr lang="en-US" dirty="0" smtClean="0"/>
              <a:t>Assess the change in these values with possible changes in management policies </a:t>
            </a:r>
          </a:p>
          <a:p>
            <a:pPr>
              <a:buFont typeface="Arial"/>
              <a:buChar char="•"/>
            </a:pPr>
            <a:endParaRPr lang="en-US" dirty="0"/>
          </a:p>
        </p:txBody>
      </p:sp>
      <p:pic>
        <p:nvPicPr>
          <p:cNvPr id="4" name="Picture 3" descr="bishopfarm_nwr_lhoberecht_08202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8375" y="4596899"/>
            <a:ext cx="2805103" cy="2103828"/>
          </a:xfrm>
          <a:prstGeom prst="rect">
            <a:avLst/>
          </a:prstGeom>
        </p:spPr>
      </p:pic>
      <p:pic>
        <p:nvPicPr>
          <p:cNvPr id="5" name="Picture 4" descr="photo (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458" y="4596899"/>
            <a:ext cx="2805104" cy="2103828"/>
          </a:xfrm>
          <a:prstGeom prst="rect">
            <a:avLst/>
          </a:prstGeom>
        </p:spPr>
      </p:pic>
    </p:spTree>
    <p:extLst>
      <p:ext uri="{BB962C8B-B14F-4D97-AF65-F5344CB8AC3E}">
        <p14:creationId xmlns:p14="http://schemas.microsoft.com/office/powerpoint/2010/main" val="74356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46314" y="487795"/>
            <a:ext cx="6395296" cy="4708981"/>
          </a:xfrm>
          <a:prstGeom prst="rect">
            <a:avLst/>
          </a:prstGeom>
          <a:noFill/>
        </p:spPr>
        <p:txBody>
          <a:bodyPr wrap="square">
            <a:spAutoFit/>
          </a:bodyPr>
          <a:lstStyle/>
          <a:p>
            <a:pPr>
              <a:spcAft>
                <a:spcPts val="1800"/>
              </a:spcAft>
              <a:defRPr/>
            </a:pPr>
            <a:r>
              <a:rPr lang="en-US" sz="4000" dirty="0">
                <a:latin typeface="Arial" pitchFamily="-105" charset="0"/>
                <a:ea typeface="ＭＳ Ｐゴシック" pitchFamily="-105" charset="-128"/>
              </a:rPr>
              <a:t>Conduct &amp; share </a:t>
            </a:r>
            <a:r>
              <a:rPr lang="en-US" sz="4000" b="1" dirty="0">
                <a:solidFill>
                  <a:schemeClr val="bg2">
                    <a:lumMod val="40000"/>
                    <a:lumOff val="60000"/>
                  </a:schemeClr>
                </a:solidFill>
                <a:latin typeface="Arial" pitchFamily="-105" charset="0"/>
                <a:ea typeface="ＭＳ Ｐゴシック" pitchFamily="-105" charset="-128"/>
              </a:rPr>
              <a:t>science</a:t>
            </a:r>
          </a:p>
          <a:p>
            <a:pPr>
              <a:spcAft>
                <a:spcPts val="1800"/>
              </a:spcAft>
              <a:defRPr/>
            </a:pPr>
            <a:r>
              <a:rPr lang="en-US" sz="4000" b="1" cap="all"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Arial" pitchFamily="-105" charset="0"/>
                <a:ea typeface="ＭＳ Ｐゴシック" pitchFamily="-105" charset="-128"/>
              </a:rPr>
              <a:t>K</a:t>
            </a:r>
            <a:r>
              <a:rPr lang="en-US" sz="4000" b="1"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Arial" pitchFamily="-105" charset="0"/>
                <a:ea typeface="ＭＳ Ｐゴシック" pitchFamily="-105" charset="-128"/>
              </a:rPr>
              <a:t>eep</a:t>
            </a:r>
            <a:r>
              <a:rPr lang="en-US" sz="4000" cap="all"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Arial" pitchFamily="-105" charset="0"/>
                <a:ea typeface="ＭＳ Ｐゴシック" pitchFamily="-105" charset="-128"/>
              </a:rPr>
              <a:t> </a:t>
            </a:r>
            <a:r>
              <a:rPr lang="en-US" sz="4000" b="1" cap="all" dirty="0" smtClean="0">
                <a:ln w="9000" cmpd="sng">
                  <a:solidFill>
                    <a:schemeClr val="accent4">
                      <a:shade val="50000"/>
                      <a:satMod val="120000"/>
                    </a:schemeClr>
                  </a:solidFill>
                  <a:prstDash val="solid"/>
                </a:ln>
                <a:solidFill>
                  <a:srgbClr val="8EB4E3"/>
                </a:solidFill>
                <a:effectLst>
                  <a:reflection blurRad="12700" stA="28000" endPos="45000" dist="1000" dir="5400000" sy="-100000" algn="bl" rotWithShape="0"/>
                </a:effectLst>
                <a:latin typeface="Arial" pitchFamily="-105" charset="0"/>
                <a:ea typeface="ＭＳ Ｐゴシック" pitchFamily="-105" charset="-128"/>
              </a:rPr>
              <a:t>s</a:t>
            </a:r>
            <a:r>
              <a:rPr lang="en-US" sz="4000" b="1" dirty="0" smtClean="0">
                <a:ln w="9000" cmpd="sng">
                  <a:solidFill>
                    <a:schemeClr val="accent4">
                      <a:shade val="50000"/>
                      <a:satMod val="120000"/>
                    </a:schemeClr>
                  </a:solidFill>
                  <a:prstDash val="solid"/>
                </a:ln>
                <a:solidFill>
                  <a:srgbClr val="8EB4E3"/>
                </a:solidFill>
                <a:effectLst>
                  <a:reflection blurRad="12700" stA="28000" endPos="45000" dist="1000" dir="5400000" sy="-100000" algn="bl" rotWithShape="0"/>
                </a:effectLst>
                <a:latin typeface="Arial" pitchFamily="-105" charset="0"/>
                <a:ea typeface="ＭＳ Ｐゴシック" pitchFamily="-105" charset="-128"/>
              </a:rPr>
              <a:t>eafood</a:t>
            </a:r>
            <a:r>
              <a:rPr lang="en-US" sz="4000" cap="all" dirty="0" smtClean="0">
                <a:ln w="9000" cmpd="sng">
                  <a:solidFill>
                    <a:schemeClr val="accent4">
                      <a:shade val="50000"/>
                      <a:satMod val="120000"/>
                    </a:schemeClr>
                  </a:solidFill>
                  <a:prstDash val="solid"/>
                </a:ln>
                <a:solidFill>
                  <a:srgbClr val="8EB4E3"/>
                </a:solidFill>
                <a:effectLst>
                  <a:reflection blurRad="12700" stA="28000" endPos="45000" dist="1000" dir="5400000" sy="-100000" algn="bl" rotWithShape="0"/>
                </a:effectLst>
                <a:latin typeface="Arial" pitchFamily="-105" charset="0"/>
                <a:ea typeface="ＭＳ Ｐゴシック" pitchFamily="-105" charset="-128"/>
              </a:rPr>
              <a:t> </a:t>
            </a:r>
            <a:r>
              <a:rPr lang="en-US" sz="4000" b="1"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Arial" pitchFamily="-105" charset="0"/>
                <a:ea typeface="ＭＳ Ｐゴシック" pitchFamily="-105" charset="-128"/>
              </a:rPr>
              <a:t>Safe</a:t>
            </a:r>
          </a:p>
          <a:p>
            <a:pPr>
              <a:spcAft>
                <a:spcPts val="1800"/>
              </a:spcAft>
              <a:defRPr/>
            </a:pPr>
            <a:r>
              <a:rPr lang="en-US" sz="4000" dirty="0" smtClean="0">
                <a:latin typeface="Arial" pitchFamily="-105" charset="0"/>
                <a:ea typeface="ＭＳ Ｐゴシック" pitchFamily="-105" charset="-128"/>
              </a:rPr>
              <a:t>Protect</a:t>
            </a:r>
            <a:r>
              <a:rPr lang="en-US" sz="4000" dirty="0" smtClean="0">
                <a:solidFill>
                  <a:schemeClr val="bg1"/>
                </a:solidFill>
                <a:latin typeface="Arial" pitchFamily="-105" charset="0"/>
                <a:ea typeface="ＭＳ Ｐゴシック" pitchFamily="-105" charset="-128"/>
              </a:rPr>
              <a:t> </a:t>
            </a:r>
            <a:r>
              <a:rPr lang="en-US" sz="4000" b="1" dirty="0">
                <a:solidFill>
                  <a:schemeClr val="bg2">
                    <a:lumMod val="40000"/>
                    <a:lumOff val="60000"/>
                  </a:schemeClr>
                </a:solidFill>
                <a:latin typeface="Arial"/>
                <a:cs typeface="Arial"/>
              </a:rPr>
              <a:t>wildlife</a:t>
            </a:r>
            <a:r>
              <a:rPr lang="en-US" dirty="0">
                <a:solidFill>
                  <a:schemeClr val="bg2">
                    <a:lumMod val="40000"/>
                    <a:lumOff val="60000"/>
                  </a:schemeClr>
                </a:solidFill>
              </a:rPr>
              <a:t> </a:t>
            </a:r>
            <a:r>
              <a:rPr lang="en-US" sz="4000" dirty="0">
                <a:latin typeface="Arial" pitchFamily="-105" charset="0"/>
                <a:ea typeface="ＭＳ Ｐゴシック" pitchFamily="-105" charset="-128"/>
              </a:rPr>
              <a:t>&amp;</a:t>
            </a:r>
            <a:r>
              <a:rPr lang="en-US" sz="4000" dirty="0">
                <a:solidFill>
                  <a:schemeClr val="bg1"/>
                </a:solidFill>
                <a:latin typeface="Arial" pitchFamily="-105" charset="0"/>
                <a:ea typeface="ＭＳ Ｐゴシック" pitchFamily="-105" charset="-128"/>
              </a:rPr>
              <a:t> </a:t>
            </a:r>
            <a:r>
              <a:rPr lang="en-US" sz="4000" b="1" dirty="0">
                <a:solidFill>
                  <a:schemeClr val="bg2">
                    <a:lumMod val="40000"/>
                    <a:lumOff val="60000"/>
                  </a:schemeClr>
                </a:solidFill>
                <a:latin typeface="Arial" pitchFamily="-105" charset="0"/>
                <a:ea typeface="ＭＳ Ｐゴシック" pitchFamily="-105" charset="-128"/>
              </a:rPr>
              <a:t>habitats</a:t>
            </a:r>
          </a:p>
          <a:p>
            <a:pPr>
              <a:spcAft>
                <a:spcPts val="1800"/>
              </a:spcAft>
              <a:defRPr/>
            </a:pPr>
            <a:r>
              <a:rPr lang="en-US" sz="4000" dirty="0">
                <a:latin typeface="Arial" pitchFamily="-105" charset="0"/>
                <a:ea typeface="ＭＳ Ｐゴシック" pitchFamily="-105" charset="-128"/>
              </a:rPr>
              <a:t>Assess</a:t>
            </a:r>
            <a:r>
              <a:rPr lang="en-US" sz="4000" dirty="0">
                <a:solidFill>
                  <a:schemeClr val="bg1"/>
                </a:solidFill>
                <a:latin typeface="Arial" pitchFamily="-105" charset="0"/>
                <a:ea typeface="ＭＳ Ｐゴシック" pitchFamily="-105" charset="-128"/>
              </a:rPr>
              <a:t> </a:t>
            </a:r>
            <a:r>
              <a:rPr lang="en-US" sz="4000" b="1" dirty="0">
                <a:solidFill>
                  <a:schemeClr val="bg2">
                    <a:lumMod val="40000"/>
                    <a:lumOff val="60000"/>
                  </a:schemeClr>
                </a:solidFill>
                <a:latin typeface="Arial" pitchFamily="-105" charset="0"/>
                <a:ea typeface="ＭＳ Ｐゴシック" pitchFamily="-105" charset="-128"/>
              </a:rPr>
              <a:t>damage</a:t>
            </a:r>
          </a:p>
          <a:p>
            <a:pPr>
              <a:spcAft>
                <a:spcPts val="1800"/>
              </a:spcAft>
              <a:defRPr/>
            </a:pPr>
            <a:r>
              <a:rPr lang="en-US" sz="4000" b="1" dirty="0">
                <a:solidFill>
                  <a:schemeClr val="bg2">
                    <a:lumMod val="40000"/>
                    <a:lumOff val="60000"/>
                  </a:schemeClr>
                </a:solidFill>
                <a:latin typeface="Arial" pitchFamily="-105" charset="0"/>
                <a:ea typeface="ＭＳ Ｐゴシック" pitchFamily="-105" charset="-128"/>
              </a:rPr>
              <a:t>Restore</a:t>
            </a:r>
            <a:r>
              <a:rPr lang="en-US" sz="4000" dirty="0">
                <a:solidFill>
                  <a:schemeClr val="bg1"/>
                </a:solidFill>
                <a:latin typeface="Arial" pitchFamily="-105" charset="0"/>
                <a:ea typeface="ＭＳ Ｐゴシック" pitchFamily="-105" charset="-128"/>
              </a:rPr>
              <a:t> </a:t>
            </a:r>
            <a:r>
              <a:rPr lang="en-US" sz="4000" dirty="0">
                <a:latin typeface="Arial" pitchFamily="-105" charset="0"/>
                <a:ea typeface="ＭＳ Ｐゴシック" pitchFamily="-105" charset="-128"/>
              </a:rPr>
              <a:t>the natural resources that were injured</a:t>
            </a:r>
          </a:p>
        </p:txBody>
      </p:sp>
      <p:sp>
        <p:nvSpPr>
          <p:cNvPr id="74755" name="TextBox 6"/>
          <p:cNvSpPr txBox="1">
            <a:spLocks noChangeArrowheads="1"/>
          </p:cNvSpPr>
          <p:nvPr/>
        </p:nvSpPr>
        <p:spPr bwMode="auto">
          <a:xfrm>
            <a:off x="195263" y="747713"/>
            <a:ext cx="2051050" cy="4510087"/>
          </a:xfrm>
          <a:prstGeom prst="rect">
            <a:avLst/>
          </a:prstGeom>
          <a:noFill/>
          <a:ln w="9525">
            <a:noFill/>
            <a:miter lim="800000"/>
            <a:headEnd/>
            <a:tailEnd/>
          </a:ln>
        </p:spPr>
        <p:txBody>
          <a:bodyPr wrap="none">
            <a:prstTxWarp prst="textNoShape">
              <a:avLst/>
            </a:prstTxWarp>
            <a:spAutoFit/>
          </a:bodyPr>
          <a:lstStyle/>
          <a:p>
            <a:r>
              <a:rPr lang="en-US" sz="28700" dirty="0"/>
              <a:t>5</a:t>
            </a:r>
          </a:p>
        </p:txBody>
      </p:sp>
    </p:spTree>
    <p:extLst>
      <p:ext uri="{BB962C8B-B14F-4D97-AF65-F5344CB8AC3E}">
        <p14:creationId xmlns:p14="http://schemas.microsoft.com/office/powerpoint/2010/main" val="39200350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xEl>
                                              <p:pRg st="1" end="1"/>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7987" y="1"/>
            <a:ext cx="8979670" cy="6858000"/>
            <a:chOff x="298809" y="48270"/>
            <a:chExt cx="8543376" cy="6591771"/>
          </a:xfrm>
        </p:grpSpPr>
        <p:sp>
          <p:nvSpPr>
            <p:cNvPr id="2" name="Rectangle 1"/>
            <p:cNvSpPr/>
            <p:nvPr/>
          </p:nvSpPr>
          <p:spPr>
            <a:xfrm>
              <a:off x="298809" y="48270"/>
              <a:ext cx="8543376" cy="6591771"/>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8610" name="Picture 16" descr="Extent of Metabolism"/>
            <p:cNvPicPr>
              <a:picLocks noChangeAspect="1" noChangeArrowheads="1"/>
            </p:cNvPicPr>
            <p:nvPr/>
          </p:nvPicPr>
          <p:blipFill>
            <a:blip r:embed="rId3"/>
            <a:srcRect/>
            <a:stretch>
              <a:fillRect/>
            </a:stretch>
          </p:blipFill>
          <p:spPr bwMode="auto">
            <a:xfrm>
              <a:off x="468313" y="104304"/>
              <a:ext cx="8205787" cy="6535737"/>
            </a:xfrm>
            <a:prstGeom prst="rect">
              <a:avLst/>
            </a:prstGeom>
            <a:noFill/>
            <a:ln w="9525">
              <a:noFill/>
              <a:miter lim="800000"/>
              <a:headEnd/>
              <a:tailEnd/>
            </a:ln>
          </p:spPr>
        </p:pic>
      </p:grpSp>
    </p:spTree>
    <p:extLst>
      <p:ext uri="{BB962C8B-B14F-4D97-AF65-F5344CB8AC3E}">
        <p14:creationId xmlns:p14="http://schemas.microsoft.com/office/powerpoint/2010/main" val="9969628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Macintosh HD:Users:tom:Desktop:EVOSWEB_022_slick.jpg"/>
          <p:cNvPicPr>
            <a:picLocks noChangeAspect="1" noChangeArrowheads="1"/>
          </p:cNvPicPr>
          <p:nvPr/>
        </p:nvPicPr>
        <p:blipFill>
          <a:blip r:embed="rId3">
            <a:lum bright="-16000" contrast="-4000"/>
          </a:blip>
          <a:srcRect/>
          <a:stretch>
            <a:fillRect/>
          </a:stretch>
        </p:blipFill>
        <p:spPr bwMode="auto">
          <a:xfrm>
            <a:off x="0" y="0"/>
            <a:ext cx="9144000" cy="6313488"/>
          </a:xfrm>
          <a:prstGeom prst="rect">
            <a:avLst/>
          </a:prstGeom>
          <a:noFill/>
          <a:ln w="9525">
            <a:noFill/>
            <a:miter lim="800000"/>
            <a:headEnd/>
            <a:tailEnd/>
          </a:ln>
        </p:spPr>
      </p:pic>
      <p:sp>
        <p:nvSpPr>
          <p:cNvPr id="315396" name="Rectangle 4"/>
          <p:cNvSpPr>
            <a:spLocks noChangeArrowheads="1"/>
          </p:cNvSpPr>
          <p:nvPr/>
        </p:nvSpPr>
        <p:spPr bwMode="auto">
          <a:xfrm>
            <a:off x="473075" y="120650"/>
            <a:ext cx="8483600" cy="919163"/>
          </a:xfrm>
          <a:prstGeom prst="rect">
            <a:avLst/>
          </a:prstGeom>
          <a:solidFill>
            <a:schemeClr val="accent1">
              <a:lumMod val="75000"/>
            </a:schemeClr>
          </a:solidFill>
          <a:ln w="12700">
            <a:noFill/>
            <a:miter lim="800000"/>
            <a:headEnd/>
            <a:tailEnd/>
          </a:ln>
          <a:effectLst/>
        </p:spPr>
        <p:txBody>
          <a:bodyPr lIns="71437" tIns="28575" rIns="71437" bIns="28575">
            <a:prstTxWarp prst="textNoShape">
              <a:avLst/>
            </a:prstTxWarp>
            <a:spAutoFit/>
          </a:bodyPr>
          <a:lstStyle/>
          <a:p>
            <a:pPr algn="ctr">
              <a:defRPr/>
            </a:pPr>
            <a:r>
              <a:rPr lang="en-US" sz="2800" b="1" dirty="0">
                <a:solidFill>
                  <a:srgbClr val="FFFF00"/>
                </a:solidFill>
                <a:effectLst>
                  <a:outerShdw blurRad="38100" dist="38100" dir="2700000" algn="tl">
                    <a:srgbClr val="DDDDDD"/>
                  </a:outerShdw>
                </a:effectLst>
                <a:latin typeface="Helvetica" charset="0"/>
              </a:rPr>
              <a:t>Field validation of laboratory results: Metabolites of PAHs in bile </a:t>
            </a:r>
            <a:r>
              <a:rPr lang="en-US" sz="2800" b="1" dirty="0" smtClean="0">
                <a:solidFill>
                  <a:srgbClr val="FFFF00"/>
                </a:solidFill>
                <a:effectLst>
                  <a:outerShdw blurRad="38100" dist="38100" dir="2700000" algn="tl">
                    <a:srgbClr val="DDDDDD"/>
                  </a:outerShdw>
                </a:effectLst>
                <a:latin typeface="Helvetica" charset="0"/>
              </a:rPr>
              <a:t>–vs.- </a:t>
            </a:r>
            <a:r>
              <a:rPr lang="en-US" sz="2800" b="1" dirty="0">
                <a:solidFill>
                  <a:srgbClr val="FFFF00"/>
                </a:solidFill>
                <a:effectLst>
                  <a:outerShdw blurRad="38100" dist="38100" dir="2700000" algn="tl">
                    <a:srgbClr val="DDDDDD"/>
                  </a:outerShdw>
                </a:effectLst>
                <a:latin typeface="Helvetica" charset="0"/>
              </a:rPr>
              <a:t>total PAHs in muscle of fish</a:t>
            </a:r>
          </a:p>
        </p:txBody>
      </p:sp>
      <p:grpSp>
        <p:nvGrpSpPr>
          <p:cNvPr id="70660" name="Group 498"/>
          <p:cNvGrpSpPr>
            <a:grpSpLocks/>
          </p:cNvGrpSpPr>
          <p:nvPr/>
        </p:nvGrpSpPr>
        <p:grpSpPr bwMode="auto">
          <a:xfrm>
            <a:off x="1262063" y="1277940"/>
            <a:ext cx="6384925" cy="4749800"/>
            <a:chOff x="795" y="805"/>
            <a:chExt cx="4022" cy="2992"/>
          </a:xfrm>
        </p:grpSpPr>
        <p:sp>
          <p:nvSpPr>
            <p:cNvPr id="70661" name="Rectangle 253"/>
            <p:cNvSpPr>
              <a:spLocks noChangeArrowheads="1"/>
            </p:cNvSpPr>
            <p:nvPr/>
          </p:nvSpPr>
          <p:spPr bwMode="auto">
            <a:xfrm>
              <a:off x="795" y="805"/>
              <a:ext cx="4022" cy="2992"/>
            </a:xfrm>
            <a:prstGeom prst="rect">
              <a:avLst/>
            </a:prstGeom>
            <a:solidFill>
              <a:srgbClr val="000080">
                <a:alpha val="52156"/>
              </a:srgbClr>
            </a:solidFill>
            <a:ln w="9525">
              <a:noFill/>
              <a:miter lim="800000"/>
              <a:headEnd/>
              <a:tailEnd/>
            </a:ln>
          </p:spPr>
          <p:txBody>
            <a:bodyPr wrap="none" anchor="ctr">
              <a:prstTxWarp prst="textNoShape">
                <a:avLst/>
              </a:prstTxWarp>
            </a:bodyPr>
            <a:lstStyle/>
            <a:p>
              <a:r>
                <a:rPr lang="en-US" dirty="0" smtClean="0"/>
                <a:t>ppb</a:t>
              </a:r>
              <a:r>
                <a:rPr lang="en-US" dirty="0"/>
                <a:t>	</a:t>
              </a:r>
            </a:p>
          </p:txBody>
        </p:sp>
        <p:grpSp>
          <p:nvGrpSpPr>
            <p:cNvPr id="70662" name="Group 254"/>
            <p:cNvGrpSpPr>
              <a:grpSpLocks/>
            </p:cNvGrpSpPr>
            <p:nvPr/>
          </p:nvGrpSpPr>
          <p:grpSpPr bwMode="auto">
            <a:xfrm>
              <a:off x="1078" y="842"/>
              <a:ext cx="3729" cy="2923"/>
              <a:chOff x="1120" y="1061"/>
              <a:chExt cx="3729" cy="2923"/>
            </a:xfrm>
          </p:grpSpPr>
          <p:sp>
            <p:nvSpPr>
              <p:cNvPr id="70663" name="Rectangle 255"/>
              <p:cNvSpPr>
                <a:spLocks noChangeArrowheads="1"/>
              </p:cNvSpPr>
              <p:nvPr/>
            </p:nvSpPr>
            <p:spPr bwMode="auto">
              <a:xfrm>
                <a:off x="1537" y="3807"/>
                <a:ext cx="3258" cy="177"/>
              </a:xfrm>
              <a:prstGeom prst="rect">
                <a:avLst/>
              </a:prstGeom>
              <a:noFill/>
              <a:ln w="9525">
                <a:noFill/>
                <a:miter lim="800000"/>
                <a:headEnd/>
                <a:tailEnd/>
              </a:ln>
            </p:spPr>
            <p:txBody>
              <a:bodyPr wrap="none" lIns="90487" tIns="44450" rIns="90487" bIns="44450">
                <a:prstTxWarp prst="textNoShape">
                  <a:avLst/>
                </a:prstTxWarp>
                <a:spAutoFit/>
              </a:bodyPr>
              <a:lstStyle/>
              <a:p>
                <a:pPr>
                  <a:lnSpc>
                    <a:spcPct val="90000"/>
                  </a:lnSpc>
                </a:pPr>
                <a:r>
                  <a:rPr lang="en-US" sz="1400">
                    <a:solidFill>
                      <a:srgbClr val="FFFFFF"/>
                    </a:solidFill>
                    <a:latin typeface="Helvetica" charset="0"/>
                  </a:rPr>
                  <a:t>Fluorescent ACs (ng phenanthrene equivalents/mg bile protein)</a:t>
                </a:r>
              </a:p>
            </p:txBody>
          </p:sp>
          <p:sp>
            <p:nvSpPr>
              <p:cNvPr id="70664" name="Line 256"/>
              <p:cNvSpPr>
                <a:spLocks noChangeShapeType="1"/>
              </p:cNvSpPr>
              <p:nvPr/>
            </p:nvSpPr>
            <p:spPr bwMode="auto">
              <a:xfrm flipV="1">
                <a:off x="1425" y="2977"/>
                <a:ext cx="3091" cy="5"/>
              </a:xfrm>
              <a:prstGeom prst="line">
                <a:avLst/>
              </a:prstGeom>
              <a:noFill/>
              <a:ln w="25400">
                <a:solidFill>
                  <a:srgbClr val="00DFCA"/>
                </a:solidFill>
                <a:round/>
                <a:headEnd/>
                <a:tailEnd/>
              </a:ln>
            </p:spPr>
            <p:txBody>
              <a:bodyPr wrap="none" anchor="ctr">
                <a:prstTxWarp prst="textNoShape">
                  <a:avLst/>
                </a:prstTxWarp>
              </a:bodyPr>
              <a:lstStyle/>
              <a:p>
                <a:endParaRPr lang="en-US"/>
              </a:p>
            </p:txBody>
          </p:sp>
          <p:sp>
            <p:nvSpPr>
              <p:cNvPr id="315649" name="Rectangle 257"/>
              <p:cNvSpPr>
                <a:spLocks noChangeArrowheads="1"/>
              </p:cNvSpPr>
              <p:nvPr/>
            </p:nvSpPr>
            <p:spPr bwMode="auto">
              <a:xfrm>
                <a:off x="1467" y="3034"/>
                <a:ext cx="1024" cy="177"/>
              </a:xfrm>
              <a:prstGeom prst="rect">
                <a:avLst/>
              </a:prstGeom>
              <a:noFill/>
              <a:ln w="25400">
                <a:noFill/>
                <a:miter lim="800000"/>
                <a:headEnd/>
                <a:tailEnd/>
              </a:ln>
              <a:effectLst/>
            </p:spPr>
            <p:txBody>
              <a:bodyPr lIns="90487" tIns="44450" rIns="90487" bIns="44450">
                <a:prstTxWarp prst="textNoShape">
                  <a:avLst/>
                </a:prstTxWarp>
                <a:spAutoFit/>
              </a:bodyPr>
              <a:lstStyle/>
              <a:p>
                <a:pPr>
                  <a:lnSpc>
                    <a:spcPct val="90000"/>
                  </a:lnSpc>
                  <a:spcBef>
                    <a:spcPct val="50000"/>
                  </a:spcBef>
                  <a:defRPr/>
                </a:pPr>
                <a:r>
                  <a:rPr lang="en-US" sz="1400" b="1">
                    <a:solidFill>
                      <a:srgbClr val="FFFFFF"/>
                    </a:solidFill>
                    <a:effectLst>
                      <a:outerShdw blurRad="38100" dist="38100" dir="2700000" algn="tl">
                        <a:srgbClr val="DDDDDD"/>
                      </a:outerShdw>
                    </a:effectLst>
                  </a:rPr>
                  <a:t>∑ ACs </a:t>
                </a:r>
                <a:r>
                  <a:rPr lang="en-US" sz="1400" b="1" u="sng">
                    <a:solidFill>
                      <a:srgbClr val="FFFFFF"/>
                    </a:solidFill>
                    <a:effectLst>
                      <a:outerShdw blurRad="38100" dist="38100" dir="2700000" algn="tl">
                        <a:srgbClr val="DDDDDD"/>
                      </a:outerShdw>
                    </a:effectLst>
                  </a:rPr>
                  <a:t>&lt;</a:t>
                </a:r>
                <a:r>
                  <a:rPr lang="en-US" sz="1400" b="1">
                    <a:solidFill>
                      <a:srgbClr val="FFFFFF"/>
                    </a:solidFill>
                    <a:effectLst>
                      <a:outerShdw blurRad="38100" dist="38100" dir="2700000" algn="tl">
                        <a:srgbClr val="DDDDDD"/>
                      </a:outerShdw>
                    </a:effectLst>
                  </a:rPr>
                  <a:t> 30 ng/g</a:t>
                </a:r>
              </a:p>
            </p:txBody>
          </p:sp>
          <p:grpSp>
            <p:nvGrpSpPr>
              <p:cNvPr id="70666" name="Group 258"/>
              <p:cNvGrpSpPr>
                <a:grpSpLocks/>
              </p:cNvGrpSpPr>
              <p:nvPr/>
            </p:nvGrpSpPr>
            <p:grpSpPr bwMode="auto">
              <a:xfrm>
                <a:off x="1286" y="3575"/>
                <a:ext cx="3563" cy="195"/>
                <a:chOff x="1475" y="3436"/>
                <a:chExt cx="4009" cy="195"/>
              </a:xfrm>
            </p:grpSpPr>
            <p:sp>
              <p:nvSpPr>
                <p:cNvPr id="70901" name="Rectangle 259"/>
                <p:cNvSpPr>
                  <a:spLocks noChangeArrowheads="1"/>
                </p:cNvSpPr>
                <p:nvPr/>
              </p:nvSpPr>
              <p:spPr bwMode="auto">
                <a:xfrm>
                  <a:off x="4875" y="3436"/>
                  <a:ext cx="609" cy="195"/>
                </a:xfrm>
                <a:prstGeom prst="rect">
                  <a:avLst/>
                </a:prstGeom>
                <a:noFill/>
                <a:ln w="9525">
                  <a:noFill/>
                  <a:miter lim="800000"/>
                  <a:headEnd/>
                  <a:tailEnd/>
                </a:ln>
              </p:spPr>
              <p:txBody>
                <a:bodyPr wrap="none" lIns="90487" tIns="44450" rIns="90487" bIns="44450">
                  <a:prstTxWarp prst="textNoShape">
                    <a:avLst/>
                  </a:prstTxWarp>
                  <a:spAutoFit/>
                </a:bodyPr>
                <a:lstStyle/>
                <a:p>
                  <a:pPr>
                    <a:lnSpc>
                      <a:spcPct val="90000"/>
                    </a:lnSpc>
                  </a:pPr>
                  <a:r>
                    <a:rPr lang="en-US" sz="1600">
                      <a:solidFill>
                        <a:srgbClr val="FFFFFF"/>
                      </a:solidFill>
                      <a:latin typeface="Helvetica" charset="0"/>
                    </a:rPr>
                    <a:t>100000</a:t>
                  </a:r>
                </a:p>
              </p:txBody>
            </p:sp>
            <p:sp>
              <p:nvSpPr>
                <p:cNvPr id="70902" name="Rectangle 260"/>
                <p:cNvSpPr>
                  <a:spLocks noChangeArrowheads="1"/>
                </p:cNvSpPr>
                <p:nvPr/>
              </p:nvSpPr>
              <p:spPr bwMode="auto">
                <a:xfrm>
                  <a:off x="4022" y="3436"/>
                  <a:ext cx="529" cy="195"/>
                </a:xfrm>
                <a:prstGeom prst="rect">
                  <a:avLst/>
                </a:prstGeom>
                <a:noFill/>
                <a:ln w="9525">
                  <a:noFill/>
                  <a:miter lim="800000"/>
                  <a:headEnd/>
                  <a:tailEnd/>
                </a:ln>
              </p:spPr>
              <p:txBody>
                <a:bodyPr wrap="none" lIns="90487" tIns="44450" rIns="90487" bIns="44450">
                  <a:prstTxWarp prst="textNoShape">
                    <a:avLst/>
                  </a:prstTxWarp>
                  <a:spAutoFit/>
                </a:bodyPr>
                <a:lstStyle/>
                <a:p>
                  <a:pPr>
                    <a:lnSpc>
                      <a:spcPct val="90000"/>
                    </a:lnSpc>
                  </a:pPr>
                  <a:r>
                    <a:rPr lang="en-US" sz="1600">
                      <a:solidFill>
                        <a:srgbClr val="FFFFFF"/>
                      </a:solidFill>
                      <a:latin typeface="Helvetica" charset="0"/>
                    </a:rPr>
                    <a:t>10000</a:t>
                  </a:r>
                </a:p>
              </p:txBody>
            </p:sp>
            <p:sp>
              <p:nvSpPr>
                <p:cNvPr id="70903" name="Rectangle 261"/>
                <p:cNvSpPr>
                  <a:spLocks noChangeArrowheads="1"/>
                </p:cNvSpPr>
                <p:nvPr/>
              </p:nvSpPr>
              <p:spPr bwMode="auto">
                <a:xfrm>
                  <a:off x="3178" y="3436"/>
                  <a:ext cx="449" cy="195"/>
                </a:xfrm>
                <a:prstGeom prst="rect">
                  <a:avLst/>
                </a:prstGeom>
                <a:noFill/>
                <a:ln w="9525">
                  <a:noFill/>
                  <a:miter lim="800000"/>
                  <a:headEnd/>
                  <a:tailEnd/>
                </a:ln>
              </p:spPr>
              <p:txBody>
                <a:bodyPr wrap="none" lIns="90487" tIns="44450" rIns="90487" bIns="44450">
                  <a:prstTxWarp prst="textNoShape">
                    <a:avLst/>
                  </a:prstTxWarp>
                  <a:spAutoFit/>
                </a:bodyPr>
                <a:lstStyle/>
                <a:p>
                  <a:pPr>
                    <a:lnSpc>
                      <a:spcPct val="90000"/>
                    </a:lnSpc>
                  </a:pPr>
                  <a:r>
                    <a:rPr lang="en-US" sz="1600">
                      <a:solidFill>
                        <a:srgbClr val="FFFFFF"/>
                      </a:solidFill>
                      <a:latin typeface="Helvetica" charset="0"/>
                    </a:rPr>
                    <a:t>1000</a:t>
                  </a:r>
                </a:p>
              </p:txBody>
            </p:sp>
            <p:sp>
              <p:nvSpPr>
                <p:cNvPr id="70904" name="Rectangle 262"/>
                <p:cNvSpPr>
                  <a:spLocks noChangeArrowheads="1"/>
                </p:cNvSpPr>
                <p:nvPr/>
              </p:nvSpPr>
              <p:spPr bwMode="auto">
                <a:xfrm>
                  <a:off x="2325" y="3436"/>
                  <a:ext cx="369" cy="195"/>
                </a:xfrm>
                <a:prstGeom prst="rect">
                  <a:avLst/>
                </a:prstGeom>
                <a:noFill/>
                <a:ln w="9525">
                  <a:noFill/>
                  <a:miter lim="800000"/>
                  <a:headEnd/>
                  <a:tailEnd/>
                </a:ln>
              </p:spPr>
              <p:txBody>
                <a:bodyPr wrap="none" lIns="90487" tIns="44450" rIns="90487" bIns="44450">
                  <a:prstTxWarp prst="textNoShape">
                    <a:avLst/>
                  </a:prstTxWarp>
                  <a:spAutoFit/>
                </a:bodyPr>
                <a:lstStyle/>
                <a:p>
                  <a:pPr>
                    <a:lnSpc>
                      <a:spcPct val="90000"/>
                    </a:lnSpc>
                  </a:pPr>
                  <a:r>
                    <a:rPr lang="en-US" sz="1600">
                      <a:solidFill>
                        <a:srgbClr val="FFFFFF"/>
                      </a:solidFill>
                      <a:latin typeface="Helvetica" charset="0"/>
                    </a:rPr>
                    <a:t>100</a:t>
                  </a:r>
                </a:p>
              </p:txBody>
            </p:sp>
            <p:sp>
              <p:nvSpPr>
                <p:cNvPr id="70905" name="Rectangle 263"/>
                <p:cNvSpPr>
                  <a:spLocks noChangeArrowheads="1"/>
                </p:cNvSpPr>
                <p:nvPr/>
              </p:nvSpPr>
              <p:spPr bwMode="auto">
                <a:xfrm>
                  <a:off x="1475" y="3436"/>
                  <a:ext cx="288" cy="195"/>
                </a:xfrm>
                <a:prstGeom prst="rect">
                  <a:avLst/>
                </a:prstGeom>
                <a:noFill/>
                <a:ln w="9525">
                  <a:noFill/>
                  <a:miter lim="800000"/>
                  <a:headEnd/>
                  <a:tailEnd/>
                </a:ln>
              </p:spPr>
              <p:txBody>
                <a:bodyPr wrap="none" lIns="90487" tIns="44450" rIns="90487" bIns="44450">
                  <a:prstTxWarp prst="textNoShape">
                    <a:avLst/>
                  </a:prstTxWarp>
                  <a:spAutoFit/>
                </a:bodyPr>
                <a:lstStyle/>
                <a:p>
                  <a:pPr>
                    <a:lnSpc>
                      <a:spcPct val="90000"/>
                    </a:lnSpc>
                  </a:pPr>
                  <a:r>
                    <a:rPr lang="en-US" sz="1600">
                      <a:solidFill>
                        <a:srgbClr val="FFFFFF"/>
                      </a:solidFill>
                      <a:latin typeface="Helvetica" charset="0"/>
                    </a:rPr>
                    <a:t>10</a:t>
                  </a:r>
                </a:p>
              </p:txBody>
            </p:sp>
          </p:grpSp>
          <p:grpSp>
            <p:nvGrpSpPr>
              <p:cNvPr id="70667" name="Group 264"/>
              <p:cNvGrpSpPr>
                <a:grpSpLocks/>
              </p:cNvGrpSpPr>
              <p:nvPr/>
            </p:nvGrpSpPr>
            <p:grpSpPr bwMode="auto">
              <a:xfrm>
                <a:off x="1120" y="1061"/>
                <a:ext cx="328" cy="2526"/>
                <a:chOff x="1288" y="922"/>
                <a:chExt cx="369" cy="2526"/>
              </a:xfrm>
            </p:grpSpPr>
            <p:sp>
              <p:nvSpPr>
                <p:cNvPr id="70893" name="Rectangle 265"/>
                <p:cNvSpPr>
                  <a:spLocks noChangeArrowheads="1"/>
                </p:cNvSpPr>
                <p:nvPr/>
              </p:nvSpPr>
              <p:spPr bwMode="auto">
                <a:xfrm>
                  <a:off x="1421" y="3253"/>
                  <a:ext cx="208" cy="195"/>
                </a:xfrm>
                <a:prstGeom prst="rect">
                  <a:avLst/>
                </a:prstGeom>
                <a:noFill/>
                <a:ln w="9525">
                  <a:noFill/>
                  <a:miter lim="800000"/>
                  <a:headEnd/>
                  <a:tailEnd/>
                </a:ln>
              </p:spPr>
              <p:txBody>
                <a:bodyPr wrap="none" lIns="90487" tIns="44450" rIns="90487" bIns="44450">
                  <a:prstTxWarp prst="textNoShape">
                    <a:avLst/>
                  </a:prstTxWarp>
                  <a:spAutoFit/>
                </a:bodyPr>
                <a:lstStyle/>
                <a:p>
                  <a:pPr>
                    <a:lnSpc>
                      <a:spcPct val="90000"/>
                    </a:lnSpc>
                  </a:pPr>
                  <a:r>
                    <a:rPr lang="en-US" sz="1600">
                      <a:solidFill>
                        <a:srgbClr val="FFFFFF"/>
                      </a:solidFill>
                      <a:latin typeface="Helvetica" charset="0"/>
                    </a:rPr>
                    <a:t>0</a:t>
                  </a:r>
                </a:p>
              </p:txBody>
            </p:sp>
            <p:sp>
              <p:nvSpPr>
                <p:cNvPr id="70894" name="Rectangle 266"/>
                <p:cNvSpPr>
                  <a:spLocks noChangeArrowheads="1"/>
                </p:cNvSpPr>
                <p:nvPr/>
              </p:nvSpPr>
              <p:spPr bwMode="auto">
                <a:xfrm>
                  <a:off x="1354" y="2920"/>
                  <a:ext cx="288" cy="195"/>
                </a:xfrm>
                <a:prstGeom prst="rect">
                  <a:avLst/>
                </a:prstGeom>
                <a:noFill/>
                <a:ln w="9525">
                  <a:noFill/>
                  <a:miter lim="800000"/>
                  <a:headEnd/>
                  <a:tailEnd/>
                </a:ln>
              </p:spPr>
              <p:txBody>
                <a:bodyPr wrap="none" lIns="90487" tIns="44450" rIns="90487" bIns="44450">
                  <a:prstTxWarp prst="textNoShape">
                    <a:avLst/>
                  </a:prstTxWarp>
                  <a:spAutoFit/>
                </a:bodyPr>
                <a:lstStyle/>
                <a:p>
                  <a:pPr>
                    <a:lnSpc>
                      <a:spcPct val="90000"/>
                    </a:lnSpc>
                  </a:pPr>
                  <a:r>
                    <a:rPr lang="en-US" sz="1600">
                      <a:solidFill>
                        <a:srgbClr val="FFFFFF"/>
                      </a:solidFill>
                      <a:latin typeface="Helvetica" charset="0"/>
                    </a:rPr>
                    <a:t>20</a:t>
                  </a:r>
                </a:p>
              </p:txBody>
            </p:sp>
            <p:sp>
              <p:nvSpPr>
                <p:cNvPr id="70895" name="Rectangle 267"/>
                <p:cNvSpPr>
                  <a:spLocks noChangeArrowheads="1"/>
                </p:cNvSpPr>
                <p:nvPr/>
              </p:nvSpPr>
              <p:spPr bwMode="auto">
                <a:xfrm>
                  <a:off x="1354" y="2588"/>
                  <a:ext cx="288" cy="195"/>
                </a:xfrm>
                <a:prstGeom prst="rect">
                  <a:avLst/>
                </a:prstGeom>
                <a:noFill/>
                <a:ln w="9525">
                  <a:noFill/>
                  <a:miter lim="800000"/>
                  <a:headEnd/>
                  <a:tailEnd/>
                </a:ln>
              </p:spPr>
              <p:txBody>
                <a:bodyPr wrap="none" lIns="90487" tIns="44450" rIns="90487" bIns="44450">
                  <a:prstTxWarp prst="textNoShape">
                    <a:avLst/>
                  </a:prstTxWarp>
                  <a:spAutoFit/>
                </a:bodyPr>
                <a:lstStyle/>
                <a:p>
                  <a:pPr>
                    <a:lnSpc>
                      <a:spcPct val="90000"/>
                    </a:lnSpc>
                  </a:pPr>
                  <a:r>
                    <a:rPr lang="en-US" sz="1600">
                      <a:solidFill>
                        <a:srgbClr val="FFFFFF"/>
                      </a:solidFill>
                      <a:latin typeface="Helvetica" charset="0"/>
                    </a:rPr>
                    <a:t>40</a:t>
                  </a:r>
                </a:p>
              </p:txBody>
            </p:sp>
            <p:sp>
              <p:nvSpPr>
                <p:cNvPr id="70896" name="Rectangle 268"/>
                <p:cNvSpPr>
                  <a:spLocks noChangeArrowheads="1"/>
                </p:cNvSpPr>
                <p:nvPr/>
              </p:nvSpPr>
              <p:spPr bwMode="auto">
                <a:xfrm>
                  <a:off x="1354" y="2256"/>
                  <a:ext cx="288" cy="195"/>
                </a:xfrm>
                <a:prstGeom prst="rect">
                  <a:avLst/>
                </a:prstGeom>
                <a:noFill/>
                <a:ln w="9525">
                  <a:noFill/>
                  <a:miter lim="800000"/>
                  <a:headEnd/>
                  <a:tailEnd/>
                </a:ln>
              </p:spPr>
              <p:txBody>
                <a:bodyPr wrap="none" lIns="90487" tIns="44450" rIns="90487" bIns="44450">
                  <a:prstTxWarp prst="textNoShape">
                    <a:avLst/>
                  </a:prstTxWarp>
                  <a:spAutoFit/>
                </a:bodyPr>
                <a:lstStyle/>
                <a:p>
                  <a:pPr>
                    <a:lnSpc>
                      <a:spcPct val="90000"/>
                    </a:lnSpc>
                  </a:pPr>
                  <a:r>
                    <a:rPr lang="en-US" sz="1600">
                      <a:solidFill>
                        <a:srgbClr val="FFFFFF"/>
                      </a:solidFill>
                      <a:latin typeface="Helvetica" charset="0"/>
                    </a:rPr>
                    <a:t>60</a:t>
                  </a:r>
                </a:p>
              </p:txBody>
            </p:sp>
            <p:sp>
              <p:nvSpPr>
                <p:cNvPr id="70897" name="Rectangle 269"/>
                <p:cNvSpPr>
                  <a:spLocks noChangeArrowheads="1"/>
                </p:cNvSpPr>
                <p:nvPr/>
              </p:nvSpPr>
              <p:spPr bwMode="auto">
                <a:xfrm>
                  <a:off x="1354" y="1916"/>
                  <a:ext cx="288" cy="195"/>
                </a:xfrm>
                <a:prstGeom prst="rect">
                  <a:avLst/>
                </a:prstGeom>
                <a:noFill/>
                <a:ln w="9525">
                  <a:noFill/>
                  <a:miter lim="800000"/>
                  <a:headEnd/>
                  <a:tailEnd/>
                </a:ln>
              </p:spPr>
              <p:txBody>
                <a:bodyPr wrap="none" lIns="90487" tIns="44450" rIns="90487" bIns="44450">
                  <a:prstTxWarp prst="textNoShape">
                    <a:avLst/>
                  </a:prstTxWarp>
                  <a:spAutoFit/>
                </a:bodyPr>
                <a:lstStyle/>
                <a:p>
                  <a:pPr>
                    <a:lnSpc>
                      <a:spcPct val="90000"/>
                    </a:lnSpc>
                  </a:pPr>
                  <a:r>
                    <a:rPr lang="en-US" sz="1600">
                      <a:solidFill>
                        <a:srgbClr val="FFFFFF"/>
                      </a:solidFill>
                      <a:latin typeface="Helvetica" charset="0"/>
                    </a:rPr>
                    <a:t>80</a:t>
                  </a:r>
                </a:p>
              </p:txBody>
            </p:sp>
            <p:sp>
              <p:nvSpPr>
                <p:cNvPr id="70898" name="Rectangle 270"/>
                <p:cNvSpPr>
                  <a:spLocks noChangeArrowheads="1"/>
                </p:cNvSpPr>
                <p:nvPr/>
              </p:nvSpPr>
              <p:spPr bwMode="auto">
                <a:xfrm>
                  <a:off x="1288" y="1586"/>
                  <a:ext cx="369" cy="195"/>
                </a:xfrm>
                <a:prstGeom prst="rect">
                  <a:avLst/>
                </a:prstGeom>
                <a:noFill/>
                <a:ln w="9525">
                  <a:noFill/>
                  <a:miter lim="800000"/>
                  <a:headEnd/>
                  <a:tailEnd/>
                </a:ln>
              </p:spPr>
              <p:txBody>
                <a:bodyPr wrap="none" lIns="90487" tIns="44450" rIns="90487" bIns="44450">
                  <a:prstTxWarp prst="textNoShape">
                    <a:avLst/>
                  </a:prstTxWarp>
                  <a:spAutoFit/>
                </a:bodyPr>
                <a:lstStyle/>
                <a:p>
                  <a:pPr>
                    <a:lnSpc>
                      <a:spcPct val="90000"/>
                    </a:lnSpc>
                  </a:pPr>
                  <a:r>
                    <a:rPr lang="en-US" sz="1600">
                      <a:solidFill>
                        <a:srgbClr val="FFFFFF"/>
                      </a:solidFill>
                      <a:latin typeface="Helvetica" charset="0"/>
                    </a:rPr>
                    <a:t>100</a:t>
                  </a:r>
                </a:p>
              </p:txBody>
            </p:sp>
            <p:sp>
              <p:nvSpPr>
                <p:cNvPr id="70899" name="Rectangle 271"/>
                <p:cNvSpPr>
                  <a:spLocks noChangeArrowheads="1"/>
                </p:cNvSpPr>
                <p:nvPr/>
              </p:nvSpPr>
              <p:spPr bwMode="auto">
                <a:xfrm>
                  <a:off x="1288" y="1254"/>
                  <a:ext cx="369" cy="195"/>
                </a:xfrm>
                <a:prstGeom prst="rect">
                  <a:avLst/>
                </a:prstGeom>
                <a:noFill/>
                <a:ln w="9525">
                  <a:noFill/>
                  <a:miter lim="800000"/>
                  <a:headEnd/>
                  <a:tailEnd/>
                </a:ln>
              </p:spPr>
              <p:txBody>
                <a:bodyPr wrap="none" lIns="90487" tIns="44450" rIns="90487" bIns="44450">
                  <a:prstTxWarp prst="textNoShape">
                    <a:avLst/>
                  </a:prstTxWarp>
                  <a:spAutoFit/>
                </a:bodyPr>
                <a:lstStyle/>
                <a:p>
                  <a:pPr>
                    <a:lnSpc>
                      <a:spcPct val="90000"/>
                    </a:lnSpc>
                  </a:pPr>
                  <a:r>
                    <a:rPr lang="en-US" sz="1600">
                      <a:solidFill>
                        <a:srgbClr val="FFFFFF"/>
                      </a:solidFill>
                      <a:latin typeface="Helvetica" charset="0"/>
                    </a:rPr>
                    <a:t>120</a:t>
                  </a:r>
                </a:p>
              </p:txBody>
            </p:sp>
            <p:sp>
              <p:nvSpPr>
                <p:cNvPr id="70900" name="Rectangle 272"/>
                <p:cNvSpPr>
                  <a:spLocks noChangeArrowheads="1"/>
                </p:cNvSpPr>
                <p:nvPr/>
              </p:nvSpPr>
              <p:spPr bwMode="auto">
                <a:xfrm>
                  <a:off x="1288" y="922"/>
                  <a:ext cx="369" cy="195"/>
                </a:xfrm>
                <a:prstGeom prst="rect">
                  <a:avLst/>
                </a:prstGeom>
                <a:noFill/>
                <a:ln w="9525">
                  <a:noFill/>
                  <a:miter lim="800000"/>
                  <a:headEnd/>
                  <a:tailEnd/>
                </a:ln>
              </p:spPr>
              <p:txBody>
                <a:bodyPr wrap="none" lIns="90487" tIns="44450" rIns="90487" bIns="44450">
                  <a:prstTxWarp prst="textNoShape">
                    <a:avLst/>
                  </a:prstTxWarp>
                  <a:spAutoFit/>
                </a:bodyPr>
                <a:lstStyle/>
                <a:p>
                  <a:pPr>
                    <a:lnSpc>
                      <a:spcPct val="90000"/>
                    </a:lnSpc>
                  </a:pPr>
                  <a:r>
                    <a:rPr lang="en-US" sz="1600">
                      <a:solidFill>
                        <a:srgbClr val="FFFFFF"/>
                      </a:solidFill>
                      <a:latin typeface="Helvetica" charset="0"/>
                    </a:rPr>
                    <a:t>140</a:t>
                  </a:r>
                </a:p>
              </p:txBody>
            </p:sp>
          </p:grpSp>
          <p:grpSp>
            <p:nvGrpSpPr>
              <p:cNvPr id="70668" name="Group 273"/>
              <p:cNvGrpSpPr>
                <a:grpSpLocks/>
              </p:cNvGrpSpPr>
              <p:nvPr/>
            </p:nvGrpSpPr>
            <p:grpSpPr bwMode="auto">
              <a:xfrm>
                <a:off x="1404" y="1147"/>
                <a:ext cx="18" cy="2333"/>
                <a:chOff x="1608" y="1008"/>
                <a:chExt cx="20" cy="2333"/>
              </a:xfrm>
            </p:grpSpPr>
            <p:sp>
              <p:nvSpPr>
                <p:cNvPr id="70877" name="Line 274"/>
                <p:cNvSpPr>
                  <a:spLocks noChangeShapeType="1"/>
                </p:cNvSpPr>
                <p:nvPr/>
              </p:nvSpPr>
              <p:spPr bwMode="auto">
                <a:xfrm>
                  <a:off x="1608" y="3341"/>
                  <a:ext cx="20" cy="0"/>
                </a:xfrm>
                <a:prstGeom prst="line">
                  <a:avLst/>
                </a:prstGeom>
                <a:noFill/>
                <a:ln w="12700">
                  <a:solidFill>
                    <a:srgbClr val="DADADA"/>
                  </a:solidFill>
                  <a:round/>
                  <a:headEnd/>
                  <a:tailEnd/>
                </a:ln>
              </p:spPr>
              <p:txBody>
                <a:bodyPr wrap="none" anchor="ctr">
                  <a:prstTxWarp prst="textNoShape">
                    <a:avLst/>
                  </a:prstTxWarp>
                </a:bodyPr>
                <a:lstStyle/>
                <a:p>
                  <a:endParaRPr lang="en-US"/>
                </a:p>
              </p:txBody>
            </p:sp>
            <p:sp>
              <p:nvSpPr>
                <p:cNvPr id="70878" name="Line 275"/>
                <p:cNvSpPr>
                  <a:spLocks noChangeShapeType="1"/>
                </p:cNvSpPr>
                <p:nvPr/>
              </p:nvSpPr>
              <p:spPr bwMode="auto">
                <a:xfrm>
                  <a:off x="1608" y="3177"/>
                  <a:ext cx="7" cy="0"/>
                </a:xfrm>
                <a:prstGeom prst="line">
                  <a:avLst/>
                </a:prstGeom>
                <a:noFill/>
                <a:ln w="12700">
                  <a:solidFill>
                    <a:srgbClr val="DADADA"/>
                  </a:solidFill>
                  <a:round/>
                  <a:headEnd/>
                  <a:tailEnd/>
                </a:ln>
              </p:spPr>
              <p:txBody>
                <a:bodyPr wrap="none" anchor="ctr">
                  <a:prstTxWarp prst="textNoShape">
                    <a:avLst/>
                  </a:prstTxWarp>
                </a:bodyPr>
                <a:lstStyle/>
                <a:p>
                  <a:endParaRPr lang="en-US"/>
                </a:p>
              </p:txBody>
            </p:sp>
            <p:sp>
              <p:nvSpPr>
                <p:cNvPr id="70879" name="Line 276"/>
                <p:cNvSpPr>
                  <a:spLocks noChangeShapeType="1"/>
                </p:cNvSpPr>
                <p:nvPr/>
              </p:nvSpPr>
              <p:spPr bwMode="auto">
                <a:xfrm>
                  <a:off x="1608" y="3010"/>
                  <a:ext cx="20" cy="0"/>
                </a:xfrm>
                <a:prstGeom prst="line">
                  <a:avLst/>
                </a:prstGeom>
                <a:noFill/>
                <a:ln w="12700">
                  <a:solidFill>
                    <a:srgbClr val="DADADA"/>
                  </a:solidFill>
                  <a:round/>
                  <a:headEnd/>
                  <a:tailEnd/>
                </a:ln>
              </p:spPr>
              <p:txBody>
                <a:bodyPr wrap="none" anchor="ctr">
                  <a:prstTxWarp prst="textNoShape">
                    <a:avLst/>
                  </a:prstTxWarp>
                </a:bodyPr>
                <a:lstStyle/>
                <a:p>
                  <a:endParaRPr lang="en-US"/>
                </a:p>
              </p:txBody>
            </p:sp>
            <p:sp>
              <p:nvSpPr>
                <p:cNvPr id="70880" name="Line 277"/>
                <p:cNvSpPr>
                  <a:spLocks noChangeShapeType="1"/>
                </p:cNvSpPr>
                <p:nvPr/>
              </p:nvSpPr>
              <p:spPr bwMode="auto">
                <a:xfrm>
                  <a:off x="1608" y="2844"/>
                  <a:ext cx="7" cy="0"/>
                </a:xfrm>
                <a:prstGeom prst="line">
                  <a:avLst/>
                </a:prstGeom>
                <a:noFill/>
                <a:ln w="12700">
                  <a:solidFill>
                    <a:srgbClr val="DADADA"/>
                  </a:solidFill>
                  <a:round/>
                  <a:headEnd/>
                  <a:tailEnd/>
                </a:ln>
              </p:spPr>
              <p:txBody>
                <a:bodyPr wrap="none" anchor="ctr">
                  <a:prstTxWarp prst="textNoShape">
                    <a:avLst/>
                  </a:prstTxWarp>
                </a:bodyPr>
                <a:lstStyle/>
                <a:p>
                  <a:endParaRPr lang="en-US"/>
                </a:p>
              </p:txBody>
            </p:sp>
            <p:sp>
              <p:nvSpPr>
                <p:cNvPr id="70881" name="Line 278"/>
                <p:cNvSpPr>
                  <a:spLocks noChangeShapeType="1"/>
                </p:cNvSpPr>
                <p:nvPr/>
              </p:nvSpPr>
              <p:spPr bwMode="auto">
                <a:xfrm>
                  <a:off x="1608" y="2679"/>
                  <a:ext cx="20" cy="0"/>
                </a:xfrm>
                <a:prstGeom prst="line">
                  <a:avLst/>
                </a:prstGeom>
                <a:noFill/>
                <a:ln w="12700">
                  <a:solidFill>
                    <a:srgbClr val="DADADA"/>
                  </a:solidFill>
                  <a:round/>
                  <a:headEnd/>
                  <a:tailEnd/>
                </a:ln>
              </p:spPr>
              <p:txBody>
                <a:bodyPr wrap="none" anchor="ctr">
                  <a:prstTxWarp prst="textNoShape">
                    <a:avLst/>
                  </a:prstTxWarp>
                </a:bodyPr>
                <a:lstStyle/>
                <a:p>
                  <a:endParaRPr lang="en-US"/>
                </a:p>
              </p:txBody>
            </p:sp>
            <p:sp>
              <p:nvSpPr>
                <p:cNvPr id="70882" name="Line 279"/>
                <p:cNvSpPr>
                  <a:spLocks noChangeShapeType="1"/>
                </p:cNvSpPr>
                <p:nvPr/>
              </p:nvSpPr>
              <p:spPr bwMode="auto">
                <a:xfrm>
                  <a:off x="1608" y="2512"/>
                  <a:ext cx="7" cy="0"/>
                </a:xfrm>
                <a:prstGeom prst="line">
                  <a:avLst/>
                </a:prstGeom>
                <a:noFill/>
                <a:ln w="12700">
                  <a:solidFill>
                    <a:srgbClr val="DADADA"/>
                  </a:solidFill>
                  <a:round/>
                  <a:headEnd/>
                  <a:tailEnd/>
                </a:ln>
              </p:spPr>
              <p:txBody>
                <a:bodyPr wrap="none" anchor="ctr">
                  <a:prstTxWarp prst="textNoShape">
                    <a:avLst/>
                  </a:prstTxWarp>
                </a:bodyPr>
                <a:lstStyle/>
                <a:p>
                  <a:endParaRPr lang="en-US"/>
                </a:p>
              </p:txBody>
            </p:sp>
            <p:sp>
              <p:nvSpPr>
                <p:cNvPr id="70883" name="Line 280"/>
                <p:cNvSpPr>
                  <a:spLocks noChangeShapeType="1"/>
                </p:cNvSpPr>
                <p:nvPr/>
              </p:nvSpPr>
              <p:spPr bwMode="auto">
                <a:xfrm>
                  <a:off x="1608" y="2347"/>
                  <a:ext cx="20" cy="0"/>
                </a:xfrm>
                <a:prstGeom prst="line">
                  <a:avLst/>
                </a:prstGeom>
                <a:noFill/>
                <a:ln w="12700">
                  <a:solidFill>
                    <a:srgbClr val="DADADA"/>
                  </a:solidFill>
                  <a:round/>
                  <a:headEnd/>
                  <a:tailEnd/>
                </a:ln>
              </p:spPr>
              <p:txBody>
                <a:bodyPr wrap="none" anchor="ctr">
                  <a:prstTxWarp prst="textNoShape">
                    <a:avLst/>
                  </a:prstTxWarp>
                </a:bodyPr>
                <a:lstStyle/>
                <a:p>
                  <a:endParaRPr lang="en-US"/>
                </a:p>
              </p:txBody>
            </p:sp>
            <p:sp>
              <p:nvSpPr>
                <p:cNvPr id="70884" name="Line 281"/>
                <p:cNvSpPr>
                  <a:spLocks noChangeShapeType="1"/>
                </p:cNvSpPr>
                <p:nvPr/>
              </p:nvSpPr>
              <p:spPr bwMode="auto">
                <a:xfrm>
                  <a:off x="1608" y="2180"/>
                  <a:ext cx="7" cy="0"/>
                </a:xfrm>
                <a:prstGeom prst="line">
                  <a:avLst/>
                </a:prstGeom>
                <a:noFill/>
                <a:ln w="12700">
                  <a:solidFill>
                    <a:srgbClr val="DADADA"/>
                  </a:solidFill>
                  <a:round/>
                  <a:headEnd/>
                  <a:tailEnd/>
                </a:ln>
              </p:spPr>
              <p:txBody>
                <a:bodyPr wrap="none" anchor="ctr">
                  <a:prstTxWarp prst="textNoShape">
                    <a:avLst/>
                  </a:prstTxWarp>
                </a:bodyPr>
                <a:lstStyle/>
                <a:p>
                  <a:endParaRPr lang="en-US"/>
                </a:p>
              </p:txBody>
            </p:sp>
            <p:sp>
              <p:nvSpPr>
                <p:cNvPr id="70885" name="Line 282"/>
                <p:cNvSpPr>
                  <a:spLocks noChangeShapeType="1"/>
                </p:cNvSpPr>
                <p:nvPr/>
              </p:nvSpPr>
              <p:spPr bwMode="auto">
                <a:xfrm>
                  <a:off x="1608" y="2008"/>
                  <a:ext cx="20" cy="0"/>
                </a:xfrm>
                <a:prstGeom prst="line">
                  <a:avLst/>
                </a:prstGeom>
                <a:noFill/>
                <a:ln w="12700">
                  <a:solidFill>
                    <a:srgbClr val="DADADA"/>
                  </a:solidFill>
                  <a:round/>
                  <a:headEnd/>
                  <a:tailEnd/>
                </a:ln>
              </p:spPr>
              <p:txBody>
                <a:bodyPr wrap="none" anchor="ctr">
                  <a:prstTxWarp prst="textNoShape">
                    <a:avLst/>
                  </a:prstTxWarp>
                </a:bodyPr>
                <a:lstStyle/>
                <a:p>
                  <a:endParaRPr lang="en-US"/>
                </a:p>
              </p:txBody>
            </p:sp>
            <p:sp>
              <p:nvSpPr>
                <p:cNvPr id="70886" name="Line 283"/>
                <p:cNvSpPr>
                  <a:spLocks noChangeShapeType="1"/>
                </p:cNvSpPr>
                <p:nvPr/>
              </p:nvSpPr>
              <p:spPr bwMode="auto">
                <a:xfrm>
                  <a:off x="1608" y="1842"/>
                  <a:ext cx="7" cy="0"/>
                </a:xfrm>
                <a:prstGeom prst="line">
                  <a:avLst/>
                </a:prstGeom>
                <a:noFill/>
                <a:ln w="12700">
                  <a:solidFill>
                    <a:srgbClr val="DADADA"/>
                  </a:solidFill>
                  <a:round/>
                  <a:headEnd/>
                  <a:tailEnd/>
                </a:ln>
              </p:spPr>
              <p:txBody>
                <a:bodyPr wrap="none" anchor="ctr">
                  <a:prstTxWarp prst="textNoShape">
                    <a:avLst/>
                  </a:prstTxWarp>
                </a:bodyPr>
                <a:lstStyle/>
                <a:p>
                  <a:endParaRPr lang="en-US"/>
                </a:p>
              </p:txBody>
            </p:sp>
            <p:sp>
              <p:nvSpPr>
                <p:cNvPr id="70887" name="Line 284"/>
                <p:cNvSpPr>
                  <a:spLocks noChangeShapeType="1"/>
                </p:cNvSpPr>
                <p:nvPr/>
              </p:nvSpPr>
              <p:spPr bwMode="auto">
                <a:xfrm>
                  <a:off x="1608" y="1676"/>
                  <a:ext cx="20" cy="0"/>
                </a:xfrm>
                <a:prstGeom prst="line">
                  <a:avLst/>
                </a:prstGeom>
                <a:noFill/>
                <a:ln w="12700">
                  <a:solidFill>
                    <a:srgbClr val="DADADA"/>
                  </a:solidFill>
                  <a:round/>
                  <a:headEnd/>
                  <a:tailEnd/>
                </a:ln>
              </p:spPr>
              <p:txBody>
                <a:bodyPr wrap="none" anchor="ctr">
                  <a:prstTxWarp prst="textNoShape">
                    <a:avLst/>
                  </a:prstTxWarp>
                </a:bodyPr>
                <a:lstStyle/>
                <a:p>
                  <a:endParaRPr lang="en-US"/>
                </a:p>
              </p:txBody>
            </p:sp>
            <p:sp>
              <p:nvSpPr>
                <p:cNvPr id="70888" name="Line 285"/>
                <p:cNvSpPr>
                  <a:spLocks noChangeShapeType="1"/>
                </p:cNvSpPr>
                <p:nvPr/>
              </p:nvSpPr>
              <p:spPr bwMode="auto">
                <a:xfrm>
                  <a:off x="1608" y="1509"/>
                  <a:ext cx="7" cy="0"/>
                </a:xfrm>
                <a:prstGeom prst="line">
                  <a:avLst/>
                </a:prstGeom>
                <a:noFill/>
                <a:ln w="12700">
                  <a:solidFill>
                    <a:srgbClr val="DADADA"/>
                  </a:solidFill>
                  <a:round/>
                  <a:headEnd/>
                  <a:tailEnd/>
                </a:ln>
              </p:spPr>
              <p:txBody>
                <a:bodyPr wrap="none" anchor="ctr">
                  <a:prstTxWarp prst="textNoShape">
                    <a:avLst/>
                  </a:prstTxWarp>
                </a:bodyPr>
                <a:lstStyle/>
                <a:p>
                  <a:endParaRPr lang="en-US"/>
                </a:p>
              </p:txBody>
            </p:sp>
            <p:sp>
              <p:nvSpPr>
                <p:cNvPr id="70889" name="Line 286"/>
                <p:cNvSpPr>
                  <a:spLocks noChangeShapeType="1"/>
                </p:cNvSpPr>
                <p:nvPr/>
              </p:nvSpPr>
              <p:spPr bwMode="auto">
                <a:xfrm>
                  <a:off x="1608" y="1344"/>
                  <a:ext cx="20" cy="0"/>
                </a:xfrm>
                <a:prstGeom prst="line">
                  <a:avLst/>
                </a:prstGeom>
                <a:noFill/>
                <a:ln w="12700">
                  <a:solidFill>
                    <a:srgbClr val="DADADA"/>
                  </a:solidFill>
                  <a:round/>
                  <a:headEnd/>
                  <a:tailEnd/>
                </a:ln>
              </p:spPr>
              <p:txBody>
                <a:bodyPr wrap="none" anchor="ctr">
                  <a:prstTxWarp prst="textNoShape">
                    <a:avLst/>
                  </a:prstTxWarp>
                </a:bodyPr>
                <a:lstStyle/>
                <a:p>
                  <a:endParaRPr lang="en-US"/>
                </a:p>
              </p:txBody>
            </p:sp>
            <p:sp>
              <p:nvSpPr>
                <p:cNvPr id="70890" name="Line 287"/>
                <p:cNvSpPr>
                  <a:spLocks noChangeShapeType="1"/>
                </p:cNvSpPr>
                <p:nvPr/>
              </p:nvSpPr>
              <p:spPr bwMode="auto">
                <a:xfrm>
                  <a:off x="1608" y="1179"/>
                  <a:ext cx="7" cy="0"/>
                </a:xfrm>
                <a:prstGeom prst="line">
                  <a:avLst/>
                </a:prstGeom>
                <a:noFill/>
                <a:ln w="12700">
                  <a:solidFill>
                    <a:srgbClr val="DADADA"/>
                  </a:solidFill>
                  <a:round/>
                  <a:headEnd/>
                  <a:tailEnd/>
                </a:ln>
              </p:spPr>
              <p:txBody>
                <a:bodyPr wrap="none" anchor="ctr">
                  <a:prstTxWarp prst="textNoShape">
                    <a:avLst/>
                  </a:prstTxWarp>
                </a:bodyPr>
                <a:lstStyle/>
                <a:p>
                  <a:endParaRPr lang="en-US"/>
                </a:p>
              </p:txBody>
            </p:sp>
            <p:sp>
              <p:nvSpPr>
                <p:cNvPr id="70891" name="Line 288"/>
                <p:cNvSpPr>
                  <a:spLocks noChangeShapeType="1"/>
                </p:cNvSpPr>
                <p:nvPr/>
              </p:nvSpPr>
              <p:spPr bwMode="auto">
                <a:xfrm>
                  <a:off x="1608" y="1011"/>
                  <a:ext cx="20" cy="0"/>
                </a:xfrm>
                <a:prstGeom prst="line">
                  <a:avLst/>
                </a:prstGeom>
                <a:noFill/>
                <a:ln w="12700">
                  <a:solidFill>
                    <a:srgbClr val="DADADA"/>
                  </a:solidFill>
                  <a:round/>
                  <a:headEnd/>
                  <a:tailEnd/>
                </a:ln>
              </p:spPr>
              <p:txBody>
                <a:bodyPr wrap="none" anchor="ctr">
                  <a:prstTxWarp prst="textNoShape">
                    <a:avLst/>
                  </a:prstTxWarp>
                </a:bodyPr>
                <a:lstStyle/>
                <a:p>
                  <a:endParaRPr lang="en-US"/>
                </a:p>
              </p:txBody>
            </p:sp>
            <p:sp>
              <p:nvSpPr>
                <p:cNvPr id="70892" name="Line 289"/>
                <p:cNvSpPr>
                  <a:spLocks noChangeShapeType="1"/>
                </p:cNvSpPr>
                <p:nvPr/>
              </p:nvSpPr>
              <p:spPr bwMode="auto">
                <a:xfrm flipV="1">
                  <a:off x="1608" y="1008"/>
                  <a:ext cx="0" cy="2330"/>
                </a:xfrm>
                <a:prstGeom prst="line">
                  <a:avLst/>
                </a:prstGeom>
                <a:noFill/>
                <a:ln w="12700">
                  <a:solidFill>
                    <a:srgbClr val="DADADA"/>
                  </a:solidFill>
                  <a:round/>
                  <a:headEnd/>
                  <a:tailEnd/>
                </a:ln>
              </p:spPr>
              <p:txBody>
                <a:bodyPr wrap="none" anchor="ctr">
                  <a:prstTxWarp prst="textNoShape">
                    <a:avLst/>
                  </a:prstTxWarp>
                </a:bodyPr>
                <a:lstStyle/>
                <a:p>
                  <a:endParaRPr lang="en-US"/>
                </a:p>
              </p:txBody>
            </p:sp>
          </p:grpSp>
          <p:sp>
            <p:nvSpPr>
              <p:cNvPr id="70669" name="Rectangle 290"/>
              <p:cNvSpPr>
                <a:spLocks noChangeArrowheads="1"/>
              </p:cNvSpPr>
              <p:nvPr/>
            </p:nvSpPr>
            <p:spPr bwMode="auto">
              <a:xfrm>
                <a:off x="1404" y="1151"/>
                <a:ext cx="3138" cy="2359"/>
              </a:xfrm>
              <a:prstGeom prst="rect">
                <a:avLst/>
              </a:prstGeom>
              <a:noFill/>
              <a:ln w="12700">
                <a:solidFill>
                  <a:srgbClr val="DADADA"/>
                </a:solidFill>
                <a:miter lim="800000"/>
                <a:headEnd/>
                <a:tailEnd/>
              </a:ln>
            </p:spPr>
            <p:txBody>
              <a:bodyPr wrap="none" anchor="ctr">
                <a:prstTxWarp prst="textNoShape">
                  <a:avLst/>
                </a:prstTxWarp>
              </a:bodyPr>
              <a:lstStyle/>
              <a:p>
                <a:endParaRPr lang="en-US"/>
              </a:p>
            </p:txBody>
          </p:sp>
          <p:sp>
            <p:nvSpPr>
              <p:cNvPr id="70670" name="Oval 291"/>
              <p:cNvSpPr>
                <a:spLocks noChangeArrowheads="1"/>
              </p:cNvSpPr>
              <p:nvPr/>
            </p:nvSpPr>
            <p:spPr bwMode="auto">
              <a:xfrm>
                <a:off x="1977" y="3354"/>
                <a:ext cx="28" cy="39"/>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671" name="Oval 292"/>
              <p:cNvSpPr>
                <a:spLocks noChangeArrowheads="1"/>
              </p:cNvSpPr>
              <p:nvPr/>
            </p:nvSpPr>
            <p:spPr bwMode="auto">
              <a:xfrm>
                <a:off x="2078" y="3429"/>
                <a:ext cx="29" cy="38"/>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672" name="Oval 293"/>
              <p:cNvSpPr>
                <a:spLocks noChangeArrowheads="1"/>
              </p:cNvSpPr>
              <p:nvPr/>
            </p:nvSpPr>
            <p:spPr bwMode="auto">
              <a:xfrm>
                <a:off x="2155" y="3460"/>
                <a:ext cx="29"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673" name="Oval 294"/>
              <p:cNvSpPr>
                <a:spLocks noChangeArrowheads="1"/>
              </p:cNvSpPr>
              <p:nvPr/>
            </p:nvSpPr>
            <p:spPr bwMode="auto">
              <a:xfrm>
                <a:off x="2168" y="3354"/>
                <a:ext cx="28" cy="39"/>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674" name="Oval 295"/>
              <p:cNvSpPr>
                <a:spLocks noChangeArrowheads="1"/>
              </p:cNvSpPr>
              <p:nvPr/>
            </p:nvSpPr>
            <p:spPr bwMode="auto">
              <a:xfrm>
                <a:off x="2251" y="3407"/>
                <a:ext cx="29" cy="38"/>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675" name="Oval 296"/>
              <p:cNvSpPr>
                <a:spLocks noChangeArrowheads="1"/>
              </p:cNvSpPr>
              <p:nvPr/>
            </p:nvSpPr>
            <p:spPr bwMode="auto">
              <a:xfrm>
                <a:off x="2328" y="3429"/>
                <a:ext cx="30" cy="38"/>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676" name="Oval 297"/>
              <p:cNvSpPr>
                <a:spLocks noChangeArrowheads="1"/>
              </p:cNvSpPr>
              <p:nvPr/>
            </p:nvSpPr>
            <p:spPr bwMode="auto">
              <a:xfrm>
                <a:off x="2387" y="3429"/>
                <a:ext cx="31" cy="38"/>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677" name="Oval 298"/>
              <p:cNvSpPr>
                <a:spLocks noChangeArrowheads="1"/>
              </p:cNvSpPr>
              <p:nvPr/>
            </p:nvSpPr>
            <p:spPr bwMode="auto">
              <a:xfrm>
                <a:off x="2405" y="3407"/>
                <a:ext cx="29" cy="38"/>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678" name="Oval 299"/>
              <p:cNvSpPr>
                <a:spLocks noChangeArrowheads="1"/>
              </p:cNvSpPr>
              <p:nvPr/>
            </p:nvSpPr>
            <p:spPr bwMode="auto">
              <a:xfrm>
                <a:off x="2435" y="3377"/>
                <a:ext cx="30" cy="38"/>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679" name="Oval 300"/>
              <p:cNvSpPr>
                <a:spLocks noChangeArrowheads="1"/>
              </p:cNvSpPr>
              <p:nvPr/>
            </p:nvSpPr>
            <p:spPr bwMode="auto">
              <a:xfrm>
                <a:off x="2441" y="3453"/>
                <a:ext cx="30" cy="35"/>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680" name="Oval 301"/>
              <p:cNvSpPr>
                <a:spLocks noChangeArrowheads="1"/>
              </p:cNvSpPr>
              <p:nvPr/>
            </p:nvSpPr>
            <p:spPr bwMode="auto">
              <a:xfrm>
                <a:off x="2448" y="3429"/>
                <a:ext cx="29" cy="38"/>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681" name="Oval 302"/>
              <p:cNvSpPr>
                <a:spLocks noChangeArrowheads="1"/>
              </p:cNvSpPr>
              <p:nvPr/>
            </p:nvSpPr>
            <p:spPr bwMode="auto">
              <a:xfrm>
                <a:off x="2453" y="3453"/>
                <a:ext cx="29" cy="35"/>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682" name="Oval 303"/>
              <p:cNvSpPr>
                <a:spLocks noChangeArrowheads="1"/>
              </p:cNvSpPr>
              <p:nvPr/>
            </p:nvSpPr>
            <p:spPr bwMode="auto">
              <a:xfrm>
                <a:off x="2465" y="3377"/>
                <a:ext cx="29" cy="38"/>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683" name="Oval 304"/>
              <p:cNvSpPr>
                <a:spLocks noChangeArrowheads="1"/>
              </p:cNvSpPr>
              <p:nvPr/>
            </p:nvSpPr>
            <p:spPr bwMode="auto">
              <a:xfrm>
                <a:off x="2537" y="3453"/>
                <a:ext cx="29" cy="35"/>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684" name="Oval 305"/>
              <p:cNvSpPr>
                <a:spLocks noChangeArrowheads="1"/>
              </p:cNvSpPr>
              <p:nvPr/>
            </p:nvSpPr>
            <p:spPr bwMode="auto">
              <a:xfrm>
                <a:off x="2553" y="3377"/>
                <a:ext cx="31" cy="38"/>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685" name="Oval 306"/>
              <p:cNvSpPr>
                <a:spLocks noChangeArrowheads="1"/>
              </p:cNvSpPr>
              <p:nvPr/>
            </p:nvSpPr>
            <p:spPr bwMode="auto">
              <a:xfrm>
                <a:off x="2566" y="3453"/>
                <a:ext cx="29" cy="35"/>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686" name="Oval 307"/>
              <p:cNvSpPr>
                <a:spLocks noChangeArrowheads="1"/>
              </p:cNvSpPr>
              <p:nvPr/>
            </p:nvSpPr>
            <p:spPr bwMode="auto">
              <a:xfrm>
                <a:off x="2572" y="3429"/>
                <a:ext cx="29" cy="38"/>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687" name="Oval 308"/>
              <p:cNvSpPr>
                <a:spLocks noChangeArrowheads="1"/>
              </p:cNvSpPr>
              <p:nvPr/>
            </p:nvSpPr>
            <p:spPr bwMode="auto">
              <a:xfrm>
                <a:off x="2590" y="3377"/>
                <a:ext cx="29" cy="38"/>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688" name="Oval 309"/>
              <p:cNvSpPr>
                <a:spLocks noChangeArrowheads="1"/>
              </p:cNvSpPr>
              <p:nvPr/>
            </p:nvSpPr>
            <p:spPr bwMode="auto">
              <a:xfrm>
                <a:off x="2590" y="3445"/>
                <a:ext cx="29"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689" name="Oval 310"/>
              <p:cNvSpPr>
                <a:spLocks noChangeArrowheads="1"/>
              </p:cNvSpPr>
              <p:nvPr/>
            </p:nvSpPr>
            <p:spPr bwMode="auto">
              <a:xfrm>
                <a:off x="2596" y="3445"/>
                <a:ext cx="29"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690" name="Oval 311"/>
              <p:cNvSpPr>
                <a:spLocks noChangeArrowheads="1"/>
              </p:cNvSpPr>
              <p:nvPr/>
            </p:nvSpPr>
            <p:spPr bwMode="auto">
              <a:xfrm>
                <a:off x="2601" y="3453"/>
                <a:ext cx="30" cy="35"/>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691" name="Oval 312"/>
              <p:cNvSpPr>
                <a:spLocks noChangeArrowheads="1"/>
              </p:cNvSpPr>
              <p:nvPr/>
            </p:nvSpPr>
            <p:spPr bwMode="auto">
              <a:xfrm>
                <a:off x="2608" y="3453"/>
                <a:ext cx="30" cy="35"/>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692" name="Oval 313"/>
              <p:cNvSpPr>
                <a:spLocks noChangeArrowheads="1"/>
              </p:cNvSpPr>
              <p:nvPr/>
            </p:nvSpPr>
            <p:spPr bwMode="auto">
              <a:xfrm>
                <a:off x="2608" y="3453"/>
                <a:ext cx="30" cy="35"/>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693" name="Oval 314"/>
              <p:cNvSpPr>
                <a:spLocks noChangeArrowheads="1"/>
              </p:cNvSpPr>
              <p:nvPr/>
            </p:nvSpPr>
            <p:spPr bwMode="auto">
              <a:xfrm>
                <a:off x="2625" y="3377"/>
                <a:ext cx="30" cy="38"/>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694" name="Oval 315"/>
              <p:cNvSpPr>
                <a:spLocks noChangeArrowheads="1"/>
              </p:cNvSpPr>
              <p:nvPr/>
            </p:nvSpPr>
            <p:spPr bwMode="auto">
              <a:xfrm>
                <a:off x="2644" y="3453"/>
                <a:ext cx="29" cy="35"/>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695" name="Oval 316"/>
              <p:cNvSpPr>
                <a:spLocks noChangeArrowheads="1"/>
              </p:cNvSpPr>
              <p:nvPr/>
            </p:nvSpPr>
            <p:spPr bwMode="auto">
              <a:xfrm>
                <a:off x="2649" y="3460"/>
                <a:ext cx="30"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696" name="Oval 317"/>
              <p:cNvSpPr>
                <a:spLocks noChangeArrowheads="1"/>
              </p:cNvSpPr>
              <p:nvPr/>
            </p:nvSpPr>
            <p:spPr bwMode="auto">
              <a:xfrm>
                <a:off x="2656" y="3453"/>
                <a:ext cx="29" cy="35"/>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697" name="Oval 318"/>
              <p:cNvSpPr>
                <a:spLocks noChangeArrowheads="1"/>
              </p:cNvSpPr>
              <p:nvPr/>
            </p:nvSpPr>
            <p:spPr bwMode="auto">
              <a:xfrm>
                <a:off x="2661" y="3377"/>
                <a:ext cx="29" cy="38"/>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698" name="Oval 319"/>
              <p:cNvSpPr>
                <a:spLocks noChangeArrowheads="1"/>
              </p:cNvSpPr>
              <p:nvPr/>
            </p:nvSpPr>
            <p:spPr bwMode="auto">
              <a:xfrm>
                <a:off x="2673" y="3407"/>
                <a:ext cx="30" cy="38"/>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699" name="Oval 320"/>
              <p:cNvSpPr>
                <a:spLocks noChangeArrowheads="1"/>
              </p:cNvSpPr>
              <p:nvPr/>
            </p:nvSpPr>
            <p:spPr bwMode="auto">
              <a:xfrm>
                <a:off x="2685" y="3453"/>
                <a:ext cx="29" cy="35"/>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00" name="Oval 321"/>
              <p:cNvSpPr>
                <a:spLocks noChangeArrowheads="1"/>
              </p:cNvSpPr>
              <p:nvPr/>
            </p:nvSpPr>
            <p:spPr bwMode="auto">
              <a:xfrm>
                <a:off x="2685" y="3445"/>
                <a:ext cx="29"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01" name="Oval 322"/>
              <p:cNvSpPr>
                <a:spLocks noChangeArrowheads="1"/>
              </p:cNvSpPr>
              <p:nvPr/>
            </p:nvSpPr>
            <p:spPr bwMode="auto">
              <a:xfrm>
                <a:off x="2685" y="3445"/>
                <a:ext cx="29"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02" name="Oval 323"/>
              <p:cNvSpPr>
                <a:spLocks noChangeArrowheads="1"/>
              </p:cNvSpPr>
              <p:nvPr/>
            </p:nvSpPr>
            <p:spPr bwMode="auto">
              <a:xfrm>
                <a:off x="2709" y="3453"/>
                <a:ext cx="29" cy="35"/>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03" name="Oval 324"/>
              <p:cNvSpPr>
                <a:spLocks noChangeArrowheads="1"/>
              </p:cNvSpPr>
              <p:nvPr/>
            </p:nvSpPr>
            <p:spPr bwMode="auto">
              <a:xfrm>
                <a:off x="2709" y="3407"/>
                <a:ext cx="29" cy="38"/>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04" name="Oval 325"/>
              <p:cNvSpPr>
                <a:spLocks noChangeArrowheads="1"/>
              </p:cNvSpPr>
              <p:nvPr/>
            </p:nvSpPr>
            <p:spPr bwMode="auto">
              <a:xfrm>
                <a:off x="2714" y="3429"/>
                <a:ext cx="30" cy="38"/>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05" name="Oval 326"/>
              <p:cNvSpPr>
                <a:spLocks noChangeArrowheads="1"/>
              </p:cNvSpPr>
              <p:nvPr/>
            </p:nvSpPr>
            <p:spPr bwMode="auto">
              <a:xfrm>
                <a:off x="2714" y="3453"/>
                <a:ext cx="30" cy="35"/>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06" name="Oval 327"/>
              <p:cNvSpPr>
                <a:spLocks noChangeArrowheads="1"/>
              </p:cNvSpPr>
              <p:nvPr/>
            </p:nvSpPr>
            <p:spPr bwMode="auto">
              <a:xfrm>
                <a:off x="2721" y="3453"/>
                <a:ext cx="30" cy="35"/>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07" name="Oval 328"/>
              <p:cNvSpPr>
                <a:spLocks noChangeArrowheads="1"/>
              </p:cNvSpPr>
              <p:nvPr/>
            </p:nvSpPr>
            <p:spPr bwMode="auto">
              <a:xfrm>
                <a:off x="2738" y="3429"/>
                <a:ext cx="31" cy="38"/>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08" name="Oval 329"/>
              <p:cNvSpPr>
                <a:spLocks noChangeArrowheads="1"/>
              </p:cNvSpPr>
              <p:nvPr/>
            </p:nvSpPr>
            <p:spPr bwMode="auto">
              <a:xfrm>
                <a:off x="2750" y="3453"/>
                <a:ext cx="30" cy="35"/>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09" name="Oval 330"/>
              <p:cNvSpPr>
                <a:spLocks noChangeArrowheads="1"/>
              </p:cNvSpPr>
              <p:nvPr/>
            </p:nvSpPr>
            <p:spPr bwMode="auto">
              <a:xfrm>
                <a:off x="2750" y="3393"/>
                <a:ext cx="30" cy="37"/>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10" name="Oval 331"/>
              <p:cNvSpPr>
                <a:spLocks noChangeArrowheads="1"/>
              </p:cNvSpPr>
              <p:nvPr/>
            </p:nvSpPr>
            <p:spPr bwMode="auto">
              <a:xfrm>
                <a:off x="2750" y="3460"/>
                <a:ext cx="30"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11" name="Oval 332"/>
              <p:cNvSpPr>
                <a:spLocks noChangeArrowheads="1"/>
              </p:cNvSpPr>
              <p:nvPr/>
            </p:nvSpPr>
            <p:spPr bwMode="auto">
              <a:xfrm>
                <a:off x="2757" y="3460"/>
                <a:ext cx="29"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12" name="Oval 333"/>
              <p:cNvSpPr>
                <a:spLocks noChangeArrowheads="1"/>
              </p:cNvSpPr>
              <p:nvPr/>
            </p:nvSpPr>
            <p:spPr bwMode="auto">
              <a:xfrm>
                <a:off x="2757" y="3460"/>
                <a:ext cx="29"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13" name="Oval 334"/>
              <p:cNvSpPr>
                <a:spLocks noChangeArrowheads="1"/>
              </p:cNvSpPr>
              <p:nvPr/>
            </p:nvSpPr>
            <p:spPr bwMode="auto">
              <a:xfrm>
                <a:off x="2757" y="3059"/>
                <a:ext cx="29" cy="38"/>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14" name="Oval 335"/>
              <p:cNvSpPr>
                <a:spLocks noChangeArrowheads="1"/>
              </p:cNvSpPr>
              <p:nvPr/>
            </p:nvSpPr>
            <p:spPr bwMode="auto">
              <a:xfrm>
                <a:off x="2762" y="3445"/>
                <a:ext cx="30"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15" name="Oval 336"/>
              <p:cNvSpPr>
                <a:spLocks noChangeArrowheads="1"/>
              </p:cNvSpPr>
              <p:nvPr/>
            </p:nvSpPr>
            <p:spPr bwMode="auto">
              <a:xfrm>
                <a:off x="2762" y="3460"/>
                <a:ext cx="30"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16" name="Oval 337"/>
              <p:cNvSpPr>
                <a:spLocks noChangeArrowheads="1"/>
              </p:cNvSpPr>
              <p:nvPr/>
            </p:nvSpPr>
            <p:spPr bwMode="auto">
              <a:xfrm>
                <a:off x="2769" y="3453"/>
                <a:ext cx="29" cy="35"/>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17" name="Oval 338"/>
              <p:cNvSpPr>
                <a:spLocks noChangeArrowheads="1"/>
              </p:cNvSpPr>
              <p:nvPr/>
            </p:nvSpPr>
            <p:spPr bwMode="auto">
              <a:xfrm>
                <a:off x="2775" y="3460"/>
                <a:ext cx="28"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18" name="Oval 339"/>
              <p:cNvSpPr>
                <a:spLocks noChangeArrowheads="1"/>
              </p:cNvSpPr>
              <p:nvPr/>
            </p:nvSpPr>
            <p:spPr bwMode="auto">
              <a:xfrm>
                <a:off x="2780" y="3445"/>
                <a:ext cx="30"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19" name="Oval 340"/>
              <p:cNvSpPr>
                <a:spLocks noChangeArrowheads="1"/>
              </p:cNvSpPr>
              <p:nvPr/>
            </p:nvSpPr>
            <p:spPr bwMode="auto">
              <a:xfrm>
                <a:off x="2786" y="3407"/>
                <a:ext cx="30" cy="38"/>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20" name="Oval 341"/>
              <p:cNvSpPr>
                <a:spLocks noChangeArrowheads="1"/>
              </p:cNvSpPr>
              <p:nvPr/>
            </p:nvSpPr>
            <p:spPr bwMode="auto">
              <a:xfrm>
                <a:off x="2793" y="3445"/>
                <a:ext cx="29"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21" name="Oval 342"/>
              <p:cNvSpPr>
                <a:spLocks noChangeArrowheads="1"/>
              </p:cNvSpPr>
              <p:nvPr/>
            </p:nvSpPr>
            <p:spPr bwMode="auto">
              <a:xfrm>
                <a:off x="2798" y="3460"/>
                <a:ext cx="29"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22" name="Oval 343"/>
              <p:cNvSpPr>
                <a:spLocks noChangeArrowheads="1"/>
              </p:cNvSpPr>
              <p:nvPr/>
            </p:nvSpPr>
            <p:spPr bwMode="auto">
              <a:xfrm>
                <a:off x="2798" y="3460"/>
                <a:ext cx="29"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23" name="Oval 344"/>
              <p:cNvSpPr>
                <a:spLocks noChangeArrowheads="1"/>
              </p:cNvSpPr>
              <p:nvPr/>
            </p:nvSpPr>
            <p:spPr bwMode="auto">
              <a:xfrm>
                <a:off x="2798" y="3460"/>
                <a:ext cx="29"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24" name="Oval 345"/>
              <p:cNvSpPr>
                <a:spLocks noChangeArrowheads="1"/>
              </p:cNvSpPr>
              <p:nvPr/>
            </p:nvSpPr>
            <p:spPr bwMode="auto">
              <a:xfrm>
                <a:off x="2804" y="3453"/>
                <a:ext cx="30" cy="35"/>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25" name="Oval 346"/>
              <p:cNvSpPr>
                <a:spLocks noChangeArrowheads="1"/>
              </p:cNvSpPr>
              <p:nvPr/>
            </p:nvSpPr>
            <p:spPr bwMode="auto">
              <a:xfrm>
                <a:off x="2817" y="3393"/>
                <a:ext cx="29" cy="37"/>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26" name="Oval 347"/>
              <p:cNvSpPr>
                <a:spLocks noChangeArrowheads="1"/>
              </p:cNvSpPr>
              <p:nvPr/>
            </p:nvSpPr>
            <p:spPr bwMode="auto">
              <a:xfrm>
                <a:off x="2822" y="3194"/>
                <a:ext cx="30" cy="38"/>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27" name="Oval 348"/>
              <p:cNvSpPr>
                <a:spLocks noChangeArrowheads="1"/>
              </p:cNvSpPr>
              <p:nvPr/>
            </p:nvSpPr>
            <p:spPr bwMode="auto">
              <a:xfrm>
                <a:off x="2828" y="3453"/>
                <a:ext cx="30" cy="35"/>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28" name="Oval 349"/>
              <p:cNvSpPr>
                <a:spLocks noChangeArrowheads="1"/>
              </p:cNvSpPr>
              <p:nvPr/>
            </p:nvSpPr>
            <p:spPr bwMode="auto">
              <a:xfrm>
                <a:off x="2828" y="3460"/>
                <a:ext cx="30"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29" name="Oval 350"/>
              <p:cNvSpPr>
                <a:spLocks noChangeArrowheads="1"/>
              </p:cNvSpPr>
              <p:nvPr/>
            </p:nvSpPr>
            <p:spPr bwMode="auto">
              <a:xfrm>
                <a:off x="2828" y="3453"/>
                <a:ext cx="30" cy="35"/>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30" name="Oval 351"/>
              <p:cNvSpPr>
                <a:spLocks noChangeArrowheads="1"/>
              </p:cNvSpPr>
              <p:nvPr/>
            </p:nvSpPr>
            <p:spPr bwMode="auto">
              <a:xfrm>
                <a:off x="2833" y="3407"/>
                <a:ext cx="32" cy="38"/>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31" name="Oval 352"/>
              <p:cNvSpPr>
                <a:spLocks noChangeArrowheads="1"/>
              </p:cNvSpPr>
              <p:nvPr/>
            </p:nvSpPr>
            <p:spPr bwMode="auto">
              <a:xfrm>
                <a:off x="2840" y="3407"/>
                <a:ext cx="31" cy="38"/>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32" name="Oval 353"/>
              <p:cNvSpPr>
                <a:spLocks noChangeArrowheads="1"/>
              </p:cNvSpPr>
              <p:nvPr/>
            </p:nvSpPr>
            <p:spPr bwMode="auto">
              <a:xfrm>
                <a:off x="2846" y="3453"/>
                <a:ext cx="30" cy="35"/>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33" name="Oval 354"/>
              <p:cNvSpPr>
                <a:spLocks noChangeArrowheads="1"/>
              </p:cNvSpPr>
              <p:nvPr/>
            </p:nvSpPr>
            <p:spPr bwMode="auto">
              <a:xfrm>
                <a:off x="2846" y="3460"/>
                <a:ext cx="30"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34" name="Oval 355"/>
              <p:cNvSpPr>
                <a:spLocks noChangeArrowheads="1"/>
              </p:cNvSpPr>
              <p:nvPr/>
            </p:nvSpPr>
            <p:spPr bwMode="auto">
              <a:xfrm>
                <a:off x="2857" y="3407"/>
                <a:ext cx="31" cy="38"/>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35" name="Oval 356"/>
              <p:cNvSpPr>
                <a:spLocks noChangeArrowheads="1"/>
              </p:cNvSpPr>
              <p:nvPr/>
            </p:nvSpPr>
            <p:spPr bwMode="auto">
              <a:xfrm>
                <a:off x="2865" y="3460"/>
                <a:ext cx="30"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36" name="Oval 357"/>
              <p:cNvSpPr>
                <a:spLocks noChangeArrowheads="1"/>
              </p:cNvSpPr>
              <p:nvPr/>
            </p:nvSpPr>
            <p:spPr bwMode="auto">
              <a:xfrm>
                <a:off x="2865" y="3453"/>
                <a:ext cx="30" cy="35"/>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37" name="Oval 358"/>
              <p:cNvSpPr>
                <a:spLocks noChangeArrowheads="1"/>
              </p:cNvSpPr>
              <p:nvPr/>
            </p:nvSpPr>
            <p:spPr bwMode="auto">
              <a:xfrm>
                <a:off x="2877" y="3429"/>
                <a:ext cx="29" cy="38"/>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38" name="Oval 359"/>
              <p:cNvSpPr>
                <a:spLocks noChangeArrowheads="1"/>
              </p:cNvSpPr>
              <p:nvPr/>
            </p:nvSpPr>
            <p:spPr bwMode="auto">
              <a:xfrm>
                <a:off x="2882" y="3460"/>
                <a:ext cx="30"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39" name="Oval 360"/>
              <p:cNvSpPr>
                <a:spLocks noChangeArrowheads="1"/>
              </p:cNvSpPr>
              <p:nvPr/>
            </p:nvSpPr>
            <p:spPr bwMode="auto">
              <a:xfrm>
                <a:off x="2889" y="3460"/>
                <a:ext cx="30"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40" name="Oval 361"/>
              <p:cNvSpPr>
                <a:spLocks noChangeArrowheads="1"/>
              </p:cNvSpPr>
              <p:nvPr/>
            </p:nvSpPr>
            <p:spPr bwMode="auto">
              <a:xfrm>
                <a:off x="2889" y="3377"/>
                <a:ext cx="30" cy="38"/>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41" name="Oval 362"/>
              <p:cNvSpPr>
                <a:spLocks noChangeArrowheads="1"/>
              </p:cNvSpPr>
              <p:nvPr/>
            </p:nvSpPr>
            <p:spPr bwMode="auto">
              <a:xfrm>
                <a:off x="2889" y="3460"/>
                <a:ext cx="30"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42" name="Oval 363"/>
              <p:cNvSpPr>
                <a:spLocks noChangeArrowheads="1"/>
              </p:cNvSpPr>
              <p:nvPr/>
            </p:nvSpPr>
            <p:spPr bwMode="auto">
              <a:xfrm>
                <a:off x="2894" y="3453"/>
                <a:ext cx="30" cy="35"/>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43" name="Oval 364"/>
              <p:cNvSpPr>
                <a:spLocks noChangeArrowheads="1"/>
              </p:cNvSpPr>
              <p:nvPr/>
            </p:nvSpPr>
            <p:spPr bwMode="auto">
              <a:xfrm>
                <a:off x="2901" y="3059"/>
                <a:ext cx="29" cy="38"/>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44" name="Oval 365"/>
              <p:cNvSpPr>
                <a:spLocks noChangeArrowheads="1"/>
              </p:cNvSpPr>
              <p:nvPr/>
            </p:nvSpPr>
            <p:spPr bwMode="auto">
              <a:xfrm>
                <a:off x="2901" y="3453"/>
                <a:ext cx="29" cy="35"/>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45" name="Oval 366"/>
              <p:cNvSpPr>
                <a:spLocks noChangeArrowheads="1"/>
              </p:cNvSpPr>
              <p:nvPr/>
            </p:nvSpPr>
            <p:spPr bwMode="auto">
              <a:xfrm>
                <a:off x="2901" y="3453"/>
                <a:ext cx="29" cy="35"/>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46" name="Oval 367"/>
              <p:cNvSpPr>
                <a:spLocks noChangeArrowheads="1"/>
              </p:cNvSpPr>
              <p:nvPr/>
            </p:nvSpPr>
            <p:spPr bwMode="auto">
              <a:xfrm>
                <a:off x="2906" y="3453"/>
                <a:ext cx="30" cy="35"/>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47" name="Oval 368"/>
              <p:cNvSpPr>
                <a:spLocks noChangeArrowheads="1"/>
              </p:cNvSpPr>
              <p:nvPr/>
            </p:nvSpPr>
            <p:spPr bwMode="auto">
              <a:xfrm>
                <a:off x="2906" y="3209"/>
                <a:ext cx="30" cy="39"/>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48" name="Oval 369"/>
              <p:cNvSpPr>
                <a:spLocks noChangeArrowheads="1"/>
              </p:cNvSpPr>
              <p:nvPr/>
            </p:nvSpPr>
            <p:spPr bwMode="auto">
              <a:xfrm>
                <a:off x="2918" y="3460"/>
                <a:ext cx="30"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49" name="Oval 370"/>
              <p:cNvSpPr>
                <a:spLocks noChangeArrowheads="1"/>
              </p:cNvSpPr>
              <p:nvPr/>
            </p:nvSpPr>
            <p:spPr bwMode="auto">
              <a:xfrm>
                <a:off x="2923" y="3460"/>
                <a:ext cx="30"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50" name="Oval 371"/>
              <p:cNvSpPr>
                <a:spLocks noChangeArrowheads="1"/>
              </p:cNvSpPr>
              <p:nvPr/>
            </p:nvSpPr>
            <p:spPr bwMode="auto">
              <a:xfrm>
                <a:off x="2930" y="3460"/>
                <a:ext cx="30"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51" name="Oval 372"/>
              <p:cNvSpPr>
                <a:spLocks noChangeArrowheads="1"/>
              </p:cNvSpPr>
              <p:nvPr/>
            </p:nvSpPr>
            <p:spPr bwMode="auto">
              <a:xfrm>
                <a:off x="2930" y="3407"/>
                <a:ext cx="30" cy="38"/>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52" name="Oval 373"/>
              <p:cNvSpPr>
                <a:spLocks noChangeArrowheads="1"/>
              </p:cNvSpPr>
              <p:nvPr/>
            </p:nvSpPr>
            <p:spPr bwMode="auto">
              <a:xfrm>
                <a:off x="2936" y="3407"/>
                <a:ext cx="29" cy="38"/>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53" name="Oval 374"/>
              <p:cNvSpPr>
                <a:spLocks noChangeArrowheads="1"/>
              </p:cNvSpPr>
              <p:nvPr/>
            </p:nvSpPr>
            <p:spPr bwMode="auto">
              <a:xfrm>
                <a:off x="2942" y="3460"/>
                <a:ext cx="29"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54" name="Oval 375"/>
              <p:cNvSpPr>
                <a:spLocks noChangeArrowheads="1"/>
              </p:cNvSpPr>
              <p:nvPr/>
            </p:nvSpPr>
            <p:spPr bwMode="auto">
              <a:xfrm>
                <a:off x="2942" y="2479"/>
                <a:ext cx="29" cy="39"/>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55" name="Oval 376"/>
              <p:cNvSpPr>
                <a:spLocks noChangeArrowheads="1"/>
              </p:cNvSpPr>
              <p:nvPr/>
            </p:nvSpPr>
            <p:spPr bwMode="auto">
              <a:xfrm>
                <a:off x="2942" y="3460"/>
                <a:ext cx="29"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56" name="Oval 377"/>
              <p:cNvSpPr>
                <a:spLocks noChangeArrowheads="1"/>
              </p:cNvSpPr>
              <p:nvPr/>
            </p:nvSpPr>
            <p:spPr bwMode="auto">
              <a:xfrm>
                <a:off x="2947" y="3429"/>
                <a:ext cx="30" cy="38"/>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57" name="Oval 378"/>
              <p:cNvSpPr>
                <a:spLocks noChangeArrowheads="1"/>
              </p:cNvSpPr>
              <p:nvPr/>
            </p:nvSpPr>
            <p:spPr bwMode="auto">
              <a:xfrm>
                <a:off x="2947" y="3453"/>
                <a:ext cx="30" cy="35"/>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58" name="Oval 379"/>
              <p:cNvSpPr>
                <a:spLocks noChangeArrowheads="1"/>
              </p:cNvSpPr>
              <p:nvPr/>
            </p:nvSpPr>
            <p:spPr bwMode="auto">
              <a:xfrm>
                <a:off x="2947" y="3453"/>
                <a:ext cx="30" cy="35"/>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59" name="Oval 380"/>
              <p:cNvSpPr>
                <a:spLocks noChangeArrowheads="1"/>
              </p:cNvSpPr>
              <p:nvPr/>
            </p:nvSpPr>
            <p:spPr bwMode="auto">
              <a:xfrm>
                <a:off x="2954" y="3209"/>
                <a:ext cx="30" cy="39"/>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60" name="Oval 381"/>
              <p:cNvSpPr>
                <a:spLocks noChangeArrowheads="1"/>
              </p:cNvSpPr>
              <p:nvPr/>
            </p:nvSpPr>
            <p:spPr bwMode="auto">
              <a:xfrm>
                <a:off x="2954" y="3453"/>
                <a:ext cx="30" cy="35"/>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61" name="Oval 382"/>
              <p:cNvSpPr>
                <a:spLocks noChangeArrowheads="1"/>
              </p:cNvSpPr>
              <p:nvPr/>
            </p:nvSpPr>
            <p:spPr bwMode="auto">
              <a:xfrm>
                <a:off x="2954" y="3407"/>
                <a:ext cx="30" cy="38"/>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62" name="Oval 383"/>
              <p:cNvSpPr>
                <a:spLocks noChangeArrowheads="1"/>
              </p:cNvSpPr>
              <p:nvPr/>
            </p:nvSpPr>
            <p:spPr bwMode="auto">
              <a:xfrm>
                <a:off x="2966" y="3460"/>
                <a:ext cx="29"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63" name="Oval 384"/>
              <p:cNvSpPr>
                <a:spLocks noChangeArrowheads="1"/>
              </p:cNvSpPr>
              <p:nvPr/>
            </p:nvSpPr>
            <p:spPr bwMode="auto">
              <a:xfrm>
                <a:off x="2966" y="3445"/>
                <a:ext cx="29"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64" name="Oval 385"/>
              <p:cNvSpPr>
                <a:spLocks noChangeArrowheads="1"/>
              </p:cNvSpPr>
              <p:nvPr/>
            </p:nvSpPr>
            <p:spPr bwMode="auto">
              <a:xfrm>
                <a:off x="2971" y="3453"/>
                <a:ext cx="29" cy="35"/>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65" name="Oval 386"/>
              <p:cNvSpPr>
                <a:spLocks noChangeArrowheads="1"/>
              </p:cNvSpPr>
              <p:nvPr/>
            </p:nvSpPr>
            <p:spPr bwMode="auto">
              <a:xfrm>
                <a:off x="2971" y="3453"/>
                <a:ext cx="29" cy="35"/>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66" name="Oval 387"/>
              <p:cNvSpPr>
                <a:spLocks noChangeArrowheads="1"/>
              </p:cNvSpPr>
              <p:nvPr/>
            </p:nvSpPr>
            <p:spPr bwMode="auto">
              <a:xfrm>
                <a:off x="2977" y="3445"/>
                <a:ext cx="31"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67" name="Oval 388"/>
              <p:cNvSpPr>
                <a:spLocks noChangeArrowheads="1"/>
              </p:cNvSpPr>
              <p:nvPr/>
            </p:nvSpPr>
            <p:spPr bwMode="auto">
              <a:xfrm>
                <a:off x="2977" y="3453"/>
                <a:ext cx="31" cy="35"/>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68" name="Oval 389"/>
              <p:cNvSpPr>
                <a:spLocks noChangeArrowheads="1"/>
              </p:cNvSpPr>
              <p:nvPr/>
            </p:nvSpPr>
            <p:spPr bwMode="auto">
              <a:xfrm>
                <a:off x="2984" y="3453"/>
                <a:ext cx="29" cy="35"/>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69" name="Oval 390"/>
              <p:cNvSpPr>
                <a:spLocks noChangeArrowheads="1"/>
              </p:cNvSpPr>
              <p:nvPr/>
            </p:nvSpPr>
            <p:spPr bwMode="auto">
              <a:xfrm>
                <a:off x="2984" y="3354"/>
                <a:ext cx="29" cy="39"/>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70" name="Oval 391"/>
              <p:cNvSpPr>
                <a:spLocks noChangeArrowheads="1"/>
              </p:cNvSpPr>
              <p:nvPr/>
            </p:nvSpPr>
            <p:spPr bwMode="auto">
              <a:xfrm>
                <a:off x="3014" y="3460"/>
                <a:ext cx="29"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71" name="Oval 392"/>
              <p:cNvSpPr>
                <a:spLocks noChangeArrowheads="1"/>
              </p:cNvSpPr>
              <p:nvPr/>
            </p:nvSpPr>
            <p:spPr bwMode="auto">
              <a:xfrm>
                <a:off x="3014" y="3445"/>
                <a:ext cx="29"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72" name="Oval 393"/>
              <p:cNvSpPr>
                <a:spLocks noChangeArrowheads="1"/>
              </p:cNvSpPr>
              <p:nvPr/>
            </p:nvSpPr>
            <p:spPr bwMode="auto">
              <a:xfrm>
                <a:off x="3019" y="3460"/>
                <a:ext cx="29"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73" name="Oval 394"/>
              <p:cNvSpPr>
                <a:spLocks noChangeArrowheads="1"/>
              </p:cNvSpPr>
              <p:nvPr/>
            </p:nvSpPr>
            <p:spPr bwMode="auto">
              <a:xfrm>
                <a:off x="3019" y="3453"/>
                <a:ext cx="29" cy="35"/>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74" name="Oval 395"/>
              <p:cNvSpPr>
                <a:spLocks noChangeArrowheads="1"/>
              </p:cNvSpPr>
              <p:nvPr/>
            </p:nvSpPr>
            <p:spPr bwMode="auto">
              <a:xfrm>
                <a:off x="3025" y="3460"/>
                <a:ext cx="30"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75" name="Oval 396"/>
              <p:cNvSpPr>
                <a:spLocks noChangeArrowheads="1"/>
              </p:cNvSpPr>
              <p:nvPr/>
            </p:nvSpPr>
            <p:spPr bwMode="auto">
              <a:xfrm>
                <a:off x="3031" y="3429"/>
                <a:ext cx="30" cy="38"/>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76" name="Oval 397"/>
              <p:cNvSpPr>
                <a:spLocks noChangeArrowheads="1"/>
              </p:cNvSpPr>
              <p:nvPr/>
            </p:nvSpPr>
            <p:spPr bwMode="auto">
              <a:xfrm>
                <a:off x="3038" y="3445"/>
                <a:ext cx="29"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77" name="Oval 398"/>
              <p:cNvSpPr>
                <a:spLocks noChangeArrowheads="1"/>
              </p:cNvSpPr>
              <p:nvPr/>
            </p:nvSpPr>
            <p:spPr bwMode="auto">
              <a:xfrm>
                <a:off x="3049" y="3460"/>
                <a:ext cx="30"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78" name="Oval 399"/>
              <p:cNvSpPr>
                <a:spLocks noChangeArrowheads="1"/>
              </p:cNvSpPr>
              <p:nvPr/>
            </p:nvSpPr>
            <p:spPr bwMode="auto">
              <a:xfrm>
                <a:off x="3055" y="3460"/>
                <a:ext cx="30"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79" name="Oval 400"/>
              <p:cNvSpPr>
                <a:spLocks noChangeArrowheads="1"/>
              </p:cNvSpPr>
              <p:nvPr/>
            </p:nvSpPr>
            <p:spPr bwMode="auto">
              <a:xfrm>
                <a:off x="3061" y="3460"/>
                <a:ext cx="30"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80" name="Oval 401"/>
              <p:cNvSpPr>
                <a:spLocks noChangeArrowheads="1"/>
              </p:cNvSpPr>
              <p:nvPr/>
            </p:nvSpPr>
            <p:spPr bwMode="auto">
              <a:xfrm>
                <a:off x="3061" y="3460"/>
                <a:ext cx="30"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81" name="Oval 402"/>
              <p:cNvSpPr>
                <a:spLocks noChangeArrowheads="1"/>
              </p:cNvSpPr>
              <p:nvPr/>
            </p:nvSpPr>
            <p:spPr bwMode="auto">
              <a:xfrm>
                <a:off x="3061" y="3460"/>
                <a:ext cx="30"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82" name="Oval 403"/>
              <p:cNvSpPr>
                <a:spLocks noChangeArrowheads="1"/>
              </p:cNvSpPr>
              <p:nvPr/>
            </p:nvSpPr>
            <p:spPr bwMode="auto">
              <a:xfrm>
                <a:off x="3073" y="3460"/>
                <a:ext cx="30"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83" name="Oval 404"/>
              <p:cNvSpPr>
                <a:spLocks noChangeArrowheads="1"/>
              </p:cNvSpPr>
              <p:nvPr/>
            </p:nvSpPr>
            <p:spPr bwMode="auto">
              <a:xfrm>
                <a:off x="3079" y="3445"/>
                <a:ext cx="29"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84" name="Oval 405"/>
              <p:cNvSpPr>
                <a:spLocks noChangeArrowheads="1"/>
              </p:cNvSpPr>
              <p:nvPr/>
            </p:nvSpPr>
            <p:spPr bwMode="auto">
              <a:xfrm>
                <a:off x="3085" y="3445"/>
                <a:ext cx="29"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85" name="Oval 406"/>
              <p:cNvSpPr>
                <a:spLocks noChangeArrowheads="1"/>
              </p:cNvSpPr>
              <p:nvPr/>
            </p:nvSpPr>
            <p:spPr bwMode="auto">
              <a:xfrm>
                <a:off x="3091" y="3460"/>
                <a:ext cx="29"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86" name="Oval 407"/>
              <p:cNvSpPr>
                <a:spLocks noChangeArrowheads="1"/>
              </p:cNvSpPr>
              <p:nvPr/>
            </p:nvSpPr>
            <p:spPr bwMode="auto">
              <a:xfrm>
                <a:off x="3097" y="3460"/>
                <a:ext cx="30"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87" name="Oval 408"/>
              <p:cNvSpPr>
                <a:spLocks noChangeArrowheads="1"/>
              </p:cNvSpPr>
              <p:nvPr/>
            </p:nvSpPr>
            <p:spPr bwMode="auto">
              <a:xfrm>
                <a:off x="3108" y="3453"/>
                <a:ext cx="29" cy="35"/>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88" name="Oval 409"/>
              <p:cNvSpPr>
                <a:spLocks noChangeArrowheads="1"/>
              </p:cNvSpPr>
              <p:nvPr/>
            </p:nvSpPr>
            <p:spPr bwMode="auto">
              <a:xfrm>
                <a:off x="3114" y="3453"/>
                <a:ext cx="30" cy="35"/>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89" name="Oval 410"/>
              <p:cNvSpPr>
                <a:spLocks noChangeArrowheads="1"/>
              </p:cNvSpPr>
              <p:nvPr/>
            </p:nvSpPr>
            <p:spPr bwMode="auto">
              <a:xfrm>
                <a:off x="3114" y="3445"/>
                <a:ext cx="30"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90" name="Oval 411"/>
              <p:cNvSpPr>
                <a:spLocks noChangeArrowheads="1"/>
              </p:cNvSpPr>
              <p:nvPr/>
            </p:nvSpPr>
            <p:spPr bwMode="auto">
              <a:xfrm>
                <a:off x="3114" y="3209"/>
                <a:ext cx="30" cy="39"/>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91" name="Oval 412"/>
              <p:cNvSpPr>
                <a:spLocks noChangeArrowheads="1"/>
              </p:cNvSpPr>
              <p:nvPr/>
            </p:nvSpPr>
            <p:spPr bwMode="auto">
              <a:xfrm>
                <a:off x="3120" y="3112"/>
                <a:ext cx="30" cy="39"/>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92" name="Oval 413"/>
              <p:cNvSpPr>
                <a:spLocks noChangeArrowheads="1"/>
              </p:cNvSpPr>
              <p:nvPr/>
            </p:nvSpPr>
            <p:spPr bwMode="auto">
              <a:xfrm>
                <a:off x="3120" y="3460"/>
                <a:ext cx="30"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93" name="Oval 414"/>
              <p:cNvSpPr>
                <a:spLocks noChangeArrowheads="1"/>
              </p:cNvSpPr>
              <p:nvPr/>
            </p:nvSpPr>
            <p:spPr bwMode="auto">
              <a:xfrm>
                <a:off x="3127" y="3445"/>
                <a:ext cx="29"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94" name="Oval 415"/>
              <p:cNvSpPr>
                <a:spLocks noChangeArrowheads="1"/>
              </p:cNvSpPr>
              <p:nvPr/>
            </p:nvSpPr>
            <p:spPr bwMode="auto">
              <a:xfrm>
                <a:off x="3138" y="3429"/>
                <a:ext cx="30" cy="38"/>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95" name="Oval 416"/>
              <p:cNvSpPr>
                <a:spLocks noChangeArrowheads="1"/>
              </p:cNvSpPr>
              <p:nvPr/>
            </p:nvSpPr>
            <p:spPr bwMode="auto">
              <a:xfrm>
                <a:off x="3144" y="3445"/>
                <a:ext cx="30"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96" name="Oval 417"/>
              <p:cNvSpPr>
                <a:spLocks noChangeArrowheads="1"/>
              </p:cNvSpPr>
              <p:nvPr/>
            </p:nvSpPr>
            <p:spPr bwMode="auto">
              <a:xfrm>
                <a:off x="3144" y="3194"/>
                <a:ext cx="30" cy="38"/>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97" name="Oval 418"/>
              <p:cNvSpPr>
                <a:spLocks noChangeArrowheads="1"/>
              </p:cNvSpPr>
              <p:nvPr/>
            </p:nvSpPr>
            <p:spPr bwMode="auto">
              <a:xfrm>
                <a:off x="3151" y="3460"/>
                <a:ext cx="29"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98" name="Oval 419"/>
              <p:cNvSpPr>
                <a:spLocks noChangeArrowheads="1"/>
              </p:cNvSpPr>
              <p:nvPr/>
            </p:nvSpPr>
            <p:spPr bwMode="auto">
              <a:xfrm>
                <a:off x="3151" y="3445"/>
                <a:ext cx="29"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799" name="Oval 420"/>
              <p:cNvSpPr>
                <a:spLocks noChangeArrowheads="1"/>
              </p:cNvSpPr>
              <p:nvPr/>
            </p:nvSpPr>
            <p:spPr bwMode="auto">
              <a:xfrm>
                <a:off x="3156" y="3453"/>
                <a:ext cx="29" cy="35"/>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00" name="Oval 421"/>
              <p:cNvSpPr>
                <a:spLocks noChangeArrowheads="1"/>
              </p:cNvSpPr>
              <p:nvPr/>
            </p:nvSpPr>
            <p:spPr bwMode="auto">
              <a:xfrm>
                <a:off x="3156" y="3460"/>
                <a:ext cx="29"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01" name="Oval 422"/>
              <p:cNvSpPr>
                <a:spLocks noChangeArrowheads="1"/>
              </p:cNvSpPr>
              <p:nvPr/>
            </p:nvSpPr>
            <p:spPr bwMode="auto">
              <a:xfrm>
                <a:off x="3156" y="3460"/>
                <a:ext cx="29"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02" name="Oval 423"/>
              <p:cNvSpPr>
                <a:spLocks noChangeArrowheads="1"/>
              </p:cNvSpPr>
              <p:nvPr/>
            </p:nvSpPr>
            <p:spPr bwMode="auto">
              <a:xfrm>
                <a:off x="3162" y="3460"/>
                <a:ext cx="30"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03" name="Oval 424"/>
              <p:cNvSpPr>
                <a:spLocks noChangeArrowheads="1"/>
              </p:cNvSpPr>
              <p:nvPr/>
            </p:nvSpPr>
            <p:spPr bwMode="auto">
              <a:xfrm>
                <a:off x="3168" y="3460"/>
                <a:ext cx="29"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04" name="Oval 425"/>
              <p:cNvSpPr>
                <a:spLocks noChangeArrowheads="1"/>
              </p:cNvSpPr>
              <p:nvPr/>
            </p:nvSpPr>
            <p:spPr bwMode="auto">
              <a:xfrm>
                <a:off x="3168" y="3460"/>
                <a:ext cx="29"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05" name="Oval 426"/>
              <p:cNvSpPr>
                <a:spLocks noChangeArrowheads="1"/>
              </p:cNvSpPr>
              <p:nvPr/>
            </p:nvSpPr>
            <p:spPr bwMode="auto">
              <a:xfrm>
                <a:off x="3180" y="3460"/>
                <a:ext cx="29"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06" name="Oval 427"/>
              <p:cNvSpPr>
                <a:spLocks noChangeArrowheads="1"/>
              </p:cNvSpPr>
              <p:nvPr/>
            </p:nvSpPr>
            <p:spPr bwMode="auto">
              <a:xfrm>
                <a:off x="3186" y="3453"/>
                <a:ext cx="30" cy="35"/>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07" name="Oval 428"/>
              <p:cNvSpPr>
                <a:spLocks noChangeArrowheads="1"/>
              </p:cNvSpPr>
              <p:nvPr/>
            </p:nvSpPr>
            <p:spPr bwMode="auto">
              <a:xfrm>
                <a:off x="3192" y="3059"/>
                <a:ext cx="29" cy="38"/>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08" name="Oval 429"/>
              <p:cNvSpPr>
                <a:spLocks noChangeArrowheads="1"/>
              </p:cNvSpPr>
              <p:nvPr/>
            </p:nvSpPr>
            <p:spPr bwMode="auto">
              <a:xfrm>
                <a:off x="3192" y="3445"/>
                <a:ext cx="29"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09" name="Oval 430"/>
              <p:cNvSpPr>
                <a:spLocks noChangeArrowheads="1"/>
              </p:cNvSpPr>
              <p:nvPr/>
            </p:nvSpPr>
            <p:spPr bwMode="auto">
              <a:xfrm>
                <a:off x="3198" y="3460"/>
                <a:ext cx="30"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10" name="Oval 431"/>
              <p:cNvSpPr>
                <a:spLocks noChangeArrowheads="1"/>
              </p:cNvSpPr>
              <p:nvPr/>
            </p:nvSpPr>
            <p:spPr bwMode="auto">
              <a:xfrm>
                <a:off x="3203" y="3460"/>
                <a:ext cx="30"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11" name="Oval 432"/>
              <p:cNvSpPr>
                <a:spLocks noChangeArrowheads="1"/>
              </p:cNvSpPr>
              <p:nvPr/>
            </p:nvSpPr>
            <p:spPr bwMode="auto">
              <a:xfrm>
                <a:off x="3240" y="3460"/>
                <a:ext cx="29"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12" name="Oval 433"/>
              <p:cNvSpPr>
                <a:spLocks noChangeArrowheads="1"/>
              </p:cNvSpPr>
              <p:nvPr/>
            </p:nvSpPr>
            <p:spPr bwMode="auto">
              <a:xfrm>
                <a:off x="3240" y="3429"/>
                <a:ext cx="29" cy="38"/>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13" name="Oval 434"/>
              <p:cNvSpPr>
                <a:spLocks noChangeArrowheads="1"/>
              </p:cNvSpPr>
              <p:nvPr/>
            </p:nvSpPr>
            <p:spPr bwMode="auto">
              <a:xfrm>
                <a:off x="3240" y="3453"/>
                <a:ext cx="29" cy="35"/>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14" name="Oval 435"/>
              <p:cNvSpPr>
                <a:spLocks noChangeArrowheads="1"/>
              </p:cNvSpPr>
              <p:nvPr/>
            </p:nvSpPr>
            <p:spPr bwMode="auto">
              <a:xfrm>
                <a:off x="3246" y="3453"/>
                <a:ext cx="29" cy="35"/>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15" name="Oval 436"/>
              <p:cNvSpPr>
                <a:spLocks noChangeArrowheads="1"/>
              </p:cNvSpPr>
              <p:nvPr/>
            </p:nvSpPr>
            <p:spPr bwMode="auto">
              <a:xfrm>
                <a:off x="3246" y="3429"/>
                <a:ext cx="29" cy="38"/>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16" name="Oval 437"/>
              <p:cNvSpPr>
                <a:spLocks noChangeArrowheads="1"/>
              </p:cNvSpPr>
              <p:nvPr/>
            </p:nvSpPr>
            <p:spPr bwMode="auto">
              <a:xfrm>
                <a:off x="3246" y="3453"/>
                <a:ext cx="29" cy="35"/>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17" name="Oval 438"/>
              <p:cNvSpPr>
                <a:spLocks noChangeArrowheads="1"/>
              </p:cNvSpPr>
              <p:nvPr/>
            </p:nvSpPr>
            <p:spPr bwMode="auto">
              <a:xfrm>
                <a:off x="3246" y="3460"/>
                <a:ext cx="29"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18" name="Oval 439"/>
              <p:cNvSpPr>
                <a:spLocks noChangeArrowheads="1"/>
              </p:cNvSpPr>
              <p:nvPr/>
            </p:nvSpPr>
            <p:spPr bwMode="auto">
              <a:xfrm>
                <a:off x="3251" y="3460"/>
                <a:ext cx="29"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19" name="Oval 440"/>
              <p:cNvSpPr>
                <a:spLocks noChangeArrowheads="1"/>
              </p:cNvSpPr>
              <p:nvPr/>
            </p:nvSpPr>
            <p:spPr bwMode="auto">
              <a:xfrm>
                <a:off x="3251" y="3194"/>
                <a:ext cx="29" cy="38"/>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20" name="Oval 441"/>
              <p:cNvSpPr>
                <a:spLocks noChangeArrowheads="1"/>
              </p:cNvSpPr>
              <p:nvPr/>
            </p:nvSpPr>
            <p:spPr bwMode="auto">
              <a:xfrm>
                <a:off x="3251" y="3460"/>
                <a:ext cx="29"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21" name="Oval 442"/>
              <p:cNvSpPr>
                <a:spLocks noChangeArrowheads="1"/>
              </p:cNvSpPr>
              <p:nvPr/>
            </p:nvSpPr>
            <p:spPr bwMode="auto">
              <a:xfrm>
                <a:off x="3264" y="3460"/>
                <a:ext cx="29"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22" name="Oval 443"/>
              <p:cNvSpPr>
                <a:spLocks noChangeArrowheads="1"/>
              </p:cNvSpPr>
              <p:nvPr/>
            </p:nvSpPr>
            <p:spPr bwMode="auto">
              <a:xfrm>
                <a:off x="3270" y="3453"/>
                <a:ext cx="29" cy="35"/>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23" name="Oval 444"/>
              <p:cNvSpPr>
                <a:spLocks noChangeArrowheads="1"/>
              </p:cNvSpPr>
              <p:nvPr/>
            </p:nvSpPr>
            <p:spPr bwMode="auto">
              <a:xfrm>
                <a:off x="3270" y="3460"/>
                <a:ext cx="29"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24" name="Oval 445"/>
              <p:cNvSpPr>
                <a:spLocks noChangeArrowheads="1"/>
              </p:cNvSpPr>
              <p:nvPr/>
            </p:nvSpPr>
            <p:spPr bwMode="auto">
              <a:xfrm>
                <a:off x="3294" y="3453"/>
                <a:ext cx="29" cy="35"/>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25" name="Oval 446"/>
              <p:cNvSpPr>
                <a:spLocks noChangeArrowheads="1"/>
              </p:cNvSpPr>
              <p:nvPr/>
            </p:nvSpPr>
            <p:spPr bwMode="auto">
              <a:xfrm>
                <a:off x="3299" y="3347"/>
                <a:ext cx="29" cy="38"/>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26" name="Oval 447"/>
              <p:cNvSpPr>
                <a:spLocks noChangeArrowheads="1"/>
              </p:cNvSpPr>
              <p:nvPr/>
            </p:nvSpPr>
            <p:spPr bwMode="auto">
              <a:xfrm>
                <a:off x="3316" y="3445"/>
                <a:ext cx="30"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27" name="Oval 448"/>
              <p:cNvSpPr>
                <a:spLocks noChangeArrowheads="1"/>
              </p:cNvSpPr>
              <p:nvPr/>
            </p:nvSpPr>
            <p:spPr bwMode="auto">
              <a:xfrm>
                <a:off x="3335" y="3429"/>
                <a:ext cx="29" cy="38"/>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28" name="Oval 449"/>
              <p:cNvSpPr>
                <a:spLocks noChangeArrowheads="1"/>
              </p:cNvSpPr>
              <p:nvPr/>
            </p:nvSpPr>
            <p:spPr bwMode="auto">
              <a:xfrm>
                <a:off x="3340" y="3453"/>
                <a:ext cx="30" cy="35"/>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29" name="Oval 450"/>
              <p:cNvSpPr>
                <a:spLocks noChangeArrowheads="1"/>
              </p:cNvSpPr>
              <p:nvPr/>
            </p:nvSpPr>
            <p:spPr bwMode="auto">
              <a:xfrm>
                <a:off x="3352" y="3453"/>
                <a:ext cx="30" cy="35"/>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30" name="Oval 451"/>
              <p:cNvSpPr>
                <a:spLocks noChangeArrowheads="1"/>
              </p:cNvSpPr>
              <p:nvPr/>
            </p:nvSpPr>
            <p:spPr bwMode="auto">
              <a:xfrm>
                <a:off x="3370" y="3460"/>
                <a:ext cx="31"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31" name="Oval 452"/>
              <p:cNvSpPr>
                <a:spLocks noChangeArrowheads="1"/>
              </p:cNvSpPr>
              <p:nvPr/>
            </p:nvSpPr>
            <p:spPr bwMode="auto">
              <a:xfrm>
                <a:off x="3370" y="3460"/>
                <a:ext cx="31"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32" name="Oval 453"/>
              <p:cNvSpPr>
                <a:spLocks noChangeArrowheads="1"/>
              </p:cNvSpPr>
              <p:nvPr/>
            </p:nvSpPr>
            <p:spPr bwMode="auto">
              <a:xfrm>
                <a:off x="3370" y="3453"/>
                <a:ext cx="31" cy="35"/>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33" name="Oval 454"/>
              <p:cNvSpPr>
                <a:spLocks noChangeArrowheads="1"/>
              </p:cNvSpPr>
              <p:nvPr/>
            </p:nvSpPr>
            <p:spPr bwMode="auto">
              <a:xfrm>
                <a:off x="3376" y="3127"/>
                <a:ext cx="31" cy="38"/>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34" name="Oval 455"/>
              <p:cNvSpPr>
                <a:spLocks noChangeArrowheads="1"/>
              </p:cNvSpPr>
              <p:nvPr/>
            </p:nvSpPr>
            <p:spPr bwMode="auto">
              <a:xfrm>
                <a:off x="3383" y="3453"/>
                <a:ext cx="29" cy="35"/>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35" name="Oval 456"/>
              <p:cNvSpPr>
                <a:spLocks noChangeArrowheads="1"/>
              </p:cNvSpPr>
              <p:nvPr/>
            </p:nvSpPr>
            <p:spPr bwMode="auto">
              <a:xfrm>
                <a:off x="3383" y="3460"/>
                <a:ext cx="29"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36" name="Oval 457"/>
              <p:cNvSpPr>
                <a:spLocks noChangeArrowheads="1"/>
              </p:cNvSpPr>
              <p:nvPr/>
            </p:nvSpPr>
            <p:spPr bwMode="auto">
              <a:xfrm>
                <a:off x="3394" y="3460"/>
                <a:ext cx="30"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37" name="Oval 458"/>
              <p:cNvSpPr>
                <a:spLocks noChangeArrowheads="1"/>
              </p:cNvSpPr>
              <p:nvPr/>
            </p:nvSpPr>
            <p:spPr bwMode="auto">
              <a:xfrm>
                <a:off x="3394" y="1430"/>
                <a:ext cx="30" cy="38"/>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38" name="Oval 459"/>
              <p:cNvSpPr>
                <a:spLocks noChangeArrowheads="1"/>
              </p:cNvSpPr>
              <p:nvPr/>
            </p:nvSpPr>
            <p:spPr bwMode="auto">
              <a:xfrm>
                <a:off x="3408" y="3453"/>
                <a:ext cx="28" cy="35"/>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39" name="Oval 460"/>
              <p:cNvSpPr>
                <a:spLocks noChangeArrowheads="1"/>
              </p:cNvSpPr>
              <p:nvPr/>
            </p:nvSpPr>
            <p:spPr bwMode="auto">
              <a:xfrm>
                <a:off x="3424" y="3453"/>
                <a:ext cx="30" cy="35"/>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40" name="Oval 461"/>
              <p:cNvSpPr>
                <a:spLocks noChangeArrowheads="1"/>
              </p:cNvSpPr>
              <p:nvPr/>
            </p:nvSpPr>
            <p:spPr bwMode="auto">
              <a:xfrm>
                <a:off x="3424" y="3453"/>
                <a:ext cx="30" cy="35"/>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41" name="Oval 462"/>
              <p:cNvSpPr>
                <a:spLocks noChangeArrowheads="1"/>
              </p:cNvSpPr>
              <p:nvPr/>
            </p:nvSpPr>
            <p:spPr bwMode="auto">
              <a:xfrm>
                <a:off x="3448" y="3453"/>
                <a:ext cx="29" cy="35"/>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42" name="Oval 463"/>
              <p:cNvSpPr>
                <a:spLocks noChangeArrowheads="1"/>
              </p:cNvSpPr>
              <p:nvPr/>
            </p:nvSpPr>
            <p:spPr bwMode="auto">
              <a:xfrm>
                <a:off x="3448" y="3112"/>
                <a:ext cx="29" cy="39"/>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43" name="Oval 464"/>
              <p:cNvSpPr>
                <a:spLocks noChangeArrowheads="1"/>
              </p:cNvSpPr>
              <p:nvPr/>
            </p:nvSpPr>
            <p:spPr bwMode="auto">
              <a:xfrm>
                <a:off x="3448" y="3445"/>
                <a:ext cx="29"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44" name="Oval 465"/>
              <p:cNvSpPr>
                <a:spLocks noChangeArrowheads="1"/>
              </p:cNvSpPr>
              <p:nvPr/>
            </p:nvSpPr>
            <p:spPr bwMode="auto">
              <a:xfrm>
                <a:off x="3455" y="3460"/>
                <a:ext cx="29"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45" name="Oval 466"/>
              <p:cNvSpPr>
                <a:spLocks noChangeArrowheads="1"/>
              </p:cNvSpPr>
              <p:nvPr/>
            </p:nvSpPr>
            <p:spPr bwMode="auto">
              <a:xfrm>
                <a:off x="3461" y="3453"/>
                <a:ext cx="28" cy="35"/>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46" name="Oval 467"/>
              <p:cNvSpPr>
                <a:spLocks noChangeArrowheads="1"/>
              </p:cNvSpPr>
              <p:nvPr/>
            </p:nvSpPr>
            <p:spPr bwMode="auto">
              <a:xfrm>
                <a:off x="3484" y="3429"/>
                <a:ext cx="29" cy="38"/>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47" name="Oval 468"/>
              <p:cNvSpPr>
                <a:spLocks noChangeArrowheads="1"/>
              </p:cNvSpPr>
              <p:nvPr/>
            </p:nvSpPr>
            <p:spPr bwMode="auto">
              <a:xfrm>
                <a:off x="3491" y="3445"/>
                <a:ext cx="28"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48" name="Oval 469"/>
              <p:cNvSpPr>
                <a:spLocks noChangeArrowheads="1"/>
              </p:cNvSpPr>
              <p:nvPr/>
            </p:nvSpPr>
            <p:spPr bwMode="auto">
              <a:xfrm>
                <a:off x="3491" y="3460"/>
                <a:ext cx="28"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49" name="Oval 470"/>
              <p:cNvSpPr>
                <a:spLocks noChangeArrowheads="1"/>
              </p:cNvSpPr>
              <p:nvPr/>
            </p:nvSpPr>
            <p:spPr bwMode="auto">
              <a:xfrm>
                <a:off x="3508" y="3445"/>
                <a:ext cx="29"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50" name="Oval 471"/>
              <p:cNvSpPr>
                <a:spLocks noChangeArrowheads="1"/>
              </p:cNvSpPr>
              <p:nvPr/>
            </p:nvSpPr>
            <p:spPr bwMode="auto">
              <a:xfrm>
                <a:off x="3508" y="3460"/>
                <a:ext cx="29"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51" name="Oval 472"/>
              <p:cNvSpPr>
                <a:spLocks noChangeArrowheads="1"/>
              </p:cNvSpPr>
              <p:nvPr/>
            </p:nvSpPr>
            <p:spPr bwMode="auto">
              <a:xfrm>
                <a:off x="3527" y="3445"/>
                <a:ext cx="27"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52" name="Oval 473"/>
              <p:cNvSpPr>
                <a:spLocks noChangeArrowheads="1"/>
              </p:cNvSpPr>
              <p:nvPr/>
            </p:nvSpPr>
            <p:spPr bwMode="auto">
              <a:xfrm>
                <a:off x="3527" y="3445"/>
                <a:ext cx="27"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53" name="Oval 474"/>
              <p:cNvSpPr>
                <a:spLocks noChangeArrowheads="1"/>
              </p:cNvSpPr>
              <p:nvPr/>
            </p:nvSpPr>
            <p:spPr bwMode="auto">
              <a:xfrm>
                <a:off x="3537" y="3460"/>
                <a:ext cx="30"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54" name="Oval 475"/>
              <p:cNvSpPr>
                <a:spLocks noChangeArrowheads="1"/>
              </p:cNvSpPr>
              <p:nvPr/>
            </p:nvSpPr>
            <p:spPr bwMode="auto">
              <a:xfrm>
                <a:off x="3537" y="3460"/>
                <a:ext cx="30"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55" name="Oval 476"/>
              <p:cNvSpPr>
                <a:spLocks noChangeArrowheads="1"/>
              </p:cNvSpPr>
              <p:nvPr/>
            </p:nvSpPr>
            <p:spPr bwMode="auto">
              <a:xfrm>
                <a:off x="3537" y="3460"/>
                <a:ext cx="30"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56" name="Oval 477"/>
              <p:cNvSpPr>
                <a:spLocks noChangeArrowheads="1"/>
              </p:cNvSpPr>
              <p:nvPr/>
            </p:nvSpPr>
            <p:spPr bwMode="auto">
              <a:xfrm>
                <a:off x="3544" y="3460"/>
                <a:ext cx="29"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57" name="Oval 478"/>
              <p:cNvSpPr>
                <a:spLocks noChangeArrowheads="1"/>
              </p:cNvSpPr>
              <p:nvPr/>
            </p:nvSpPr>
            <p:spPr bwMode="auto">
              <a:xfrm>
                <a:off x="3544" y="3445"/>
                <a:ext cx="29"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58" name="Oval 479"/>
              <p:cNvSpPr>
                <a:spLocks noChangeArrowheads="1"/>
              </p:cNvSpPr>
              <p:nvPr/>
            </p:nvSpPr>
            <p:spPr bwMode="auto">
              <a:xfrm>
                <a:off x="3550" y="3460"/>
                <a:ext cx="28"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59" name="Oval 480"/>
              <p:cNvSpPr>
                <a:spLocks noChangeArrowheads="1"/>
              </p:cNvSpPr>
              <p:nvPr/>
            </p:nvSpPr>
            <p:spPr bwMode="auto">
              <a:xfrm>
                <a:off x="3574" y="3445"/>
                <a:ext cx="28"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60" name="Oval 481"/>
              <p:cNvSpPr>
                <a:spLocks noChangeArrowheads="1"/>
              </p:cNvSpPr>
              <p:nvPr/>
            </p:nvSpPr>
            <p:spPr bwMode="auto">
              <a:xfrm>
                <a:off x="3574" y="3460"/>
                <a:ext cx="28"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61" name="Oval 482"/>
              <p:cNvSpPr>
                <a:spLocks noChangeArrowheads="1"/>
              </p:cNvSpPr>
              <p:nvPr/>
            </p:nvSpPr>
            <p:spPr bwMode="auto">
              <a:xfrm>
                <a:off x="3580" y="3445"/>
                <a:ext cx="28"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62" name="Oval 483"/>
              <p:cNvSpPr>
                <a:spLocks noChangeArrowheads="1"/>
              </p:cNvSpPr>
              <p:nvPr/>
            </p:nvSpPr>
            <p:spPr bwMode="auto">
              <a:xfrm>
                <a:off x="3591" y="3460"/>
                <a:ext cx="29"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63" name="Oval 484"/>
              <p:cNvSpPr>
                <a:spLocks noChangeArrowheads="1"/>
              </p:cNvSpPr>
              <p:nvPr/>
            </p:nvSpPr>
            <p:spPr bwMode="auto">
              <a:xfrm>
                <a:off x="3609" y="3460"/>
                <a:ext cx="29"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64" name="Oval 485"/>
              <p:cNvSpPr>
                <a:spLocks noChangeArrowheads="1"/>
              </p:cNvSpPr>
              <p:nvPr/>
            </p:nvSpPr>
            <p:spPr bwMode="auto">
              <a:xfrm>
                <a:off x="3621" y="3127"/>
                <a:ext cx="29" cy="38"/>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65" name="Oval 486"/>
              <p:cNvSpPr>
                <a:spLocks noChangeArrowheads="1"/>
              </p:cNvSpPr>
              <p:nvPr/>
            </p:nvSpPr>
            <p:spPr bwMode="auto">
              <a:xfrm>
                <a:off x="3621" y="3407"/>
                <a:ext cx="29" cy="38"/>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66" name="Oval 487"/>
              <p:cNvSpPr>
                <a:spLocks noChangeArrowheads="1"/>
              </p:cNvSpPr>
              <p:nvPr/>
            </p:nvSpPr>
            <p:spPr bwMode="auto">
              <a:xfrm>
                <a:off x="3639" y="3445"/>
                <a:ext cx="29"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67" name="Oval 488"/>
              <p:cNvSpPr>
                <a:spLocks noChangeArrowheads="1"/>
              </p:cNvSpPr>
              <p:nvPr/>
            </p:nvSpPr>
            <p:spPr bwMode="auto">
              <a:xfrm>
                <a:off x="3657" y="3460"/>
                <a:ext cx="29"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68" name="Oval 489"/>
              <p:cNvSpPr>
                <a:spLocks noChangeArrowheads="1"/>
              </p:cNvSpPr>
              <p:nvPr/>
            </p:nvSpPr>
            <p:spPr bwMode="auto">
              <a:xfrm>
                <a:off x="3657" y="3445"/>
                <a:ext cx="29"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69" name="Oval 490"/>
              <p:cNvSpPr>
                <a:spLocks noChangeArrowheads="1"/>
              </p:cNvSpPr>
              <p:nvPr/>
            </p:nvSpPr>
            <p:spPr bwMode="auto">
              <a:xfrm>
                <a:off x="3687" y="3460"/>
                <a:ext cx="29"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70" name="Oval 491"/>
              <p:cNvSpPr>
                <a:spLocks noChangeArrowheads="1"/>
              </p:cNvSpPr>
              <p:nvPr/>
            </p:nvSpPr>
            <p:spPr bwMode="auto">
              <a:xfrm>
                <a:off x="3693" y="3453"/>
                <a:ext cx="29" cy="35"/>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71" name="Oval 492"/>
              <p:cNvSpPr>
                <a:spLocks noChangeArrowheads="1"/>
              </p:cNvSpPr>
              <p:nvPr/>
            </p:nvSpPr>
            <p:spPr bwMode="auto">
              <a:xfrm>
                <a:off x="3693" y="3232"/>
                <a:ext cx="29" cy="39"/>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72" name="Oval 493"/>
              <p:cNvSpPr>
                <a:spLocks noChangeArrowheads="1"/>
              </p:cNvSpPr>
              <p:nvPr/>
            </p:nvSpPr>
            <p:spPr bwMode="auto">
              <a:xfrm>
                <a:off x="3729" y="3453"/>
                <a:ext cx="28" cy="35"/>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73" name="Oval 494"/>
              <p:cNvSpPr>
                <a:spLocks noChangeArrowheads="1"/>
              </p:cNvSpPr>
              <p:nvPr/>
            </p:nvSpPr>
            <p:spPr bwMode="auto">
              <a:xfrm>
                <a:off x="3782" y="3460"/>
                <a:ext cx="28"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74" name="Oval 495"/>
              <p:cNvSpPr>
                <a:spLocks noChangeArrowheads="1"/>
              </p:cNvSpPr>
              <p:nvPr/>
            </p:nvSpPr>
            <p:spPr bwMode="auto">
              <a:xfrm>
                <a:off x="3800" y="3429"/>
                <a:ext cx="29" cy="38"/>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75" name="Oval 496"/>
              <p:cNvSpPr>
                <a:spLocks noChangeArrowheads="1"/>
              </p:cNvSpPr>
              <p:nvPr/>
            </p:nvSpPr>
            <p:spPr bwMode="auto">
              <a:xfrm>
                <a:off x="3836" y="3460"/>
                <a:ext cx="28" cy="36"/>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sp>
            <p:nvSpPr>
              <p:cNvPr id="70876" name="Oval 497"/>
              <p:cNvSpPr>
                <a:spLocks noChangeArrowheads="1"/>
              </p:cNvSpPr>
              <p:nvPr/>
            </p:nvSpPr>
            <p:spPr bwMode="auto">
              <a:xfrm>
                <a:off x="3925" y="3429"/>
                <a:ext cx="29" cy="38"/>
              </a:xfrm>
              <a:prstGeom prst="ellipse">
                <a:avLst/>
              </a:prstGeom>
              <a:solidFill>
                <a:srgbClr val="DC0081"/>
              </a:solidFill>
              <a:ln w="12700">
                <a:solidFill>
                  <a:srgbClr val="DC0081"/>
                </a:solidFill>
                <a:round/>
                <a:headEnd/>
                <a:tailEnd/>
              </a:ln>
            </p:spPr>
            <p:txBody>
              <a:bodyPr wrap="none" anchor="ctr">
                <a:prstTxWarp prst="textNoShape">
                  <a:avLst/>
                </a:prstTxWarp>
              </a:bodyPr>
              <a:lstStyle/>
              <a:p>
                <a:endParaRPr lang="en-US"/>
              </a:p>
            </p:txBody>
          </p:sp>
        </p:grpSp>
      </p:grpSp>
    </p:spTree>
    <p:extLst>
      <p:ext uri="{BB962C8B-B14F-4D97-AF65-F5344CB8AC3E}">
        <p14:creationId xmlns:p14="http://schemas.microsoft.com/office/powerpoint/2010/main" val="23798474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Box 10"/>
          <p:cNvSpPr txBox="1">
            <a:spLocks noChangeArrowheads="1"/>
          </p:cNvSpPr>
          <p:nvPr/>
        </p:nvSpPr>
        <p:spPr bwMode="auto">
          <a:xfrm>
            <a:off x="1465263" y="57150"/>
            <a:ext cx="6388100" cy="646113"/>
          </a:xfrm>
          <a:prstGeom prst="rect">
            <a:avLst/>
          </a:prstGeom>
          <a:noFill/>
          <a:ln w="9525">
            <a:noFill/>
            <a:miter lim="800000"/>
            <a:headEnd/>
            <a:tailEnd/>
          </a:ln>
        </p:spPr>
        <p:txBody>
          <a:bodyPr>
            <a:prstTxWarp prst="textNoShape">
              <a:avLst/>
            </a:prstTxWarp>
            <a:spAutoFit/>
          </a:bodyPr>
          <a:lstStyle/>
          <a:p>
            <a:pPr algn="ctr"/>
            <a:r>
              <a:rPr lang="en-US" sz="3600" b="1" dirty="0" err="1">
                <a:solidFill>
                  <a:srgbClr val="C6D9F1"/>
                </a:solidFill>
                <a:ea typeface="Arial" charset="0"/>
                <a:cs typeface="Arial" charset="0"/>
              </a:rPr>
              <a:t>Deepwater</a:t>
            </a:r>
            <a:r>
              <a:rPr lang="en-US" sz="3600" b="1" dirty="0">
                <a:solidFill>
                  <a:srgbClr val="C6D9F1"/>
                </a:solidFill>
                <a:ea typeface="Arial" charset="0"/>
                <a:cs typeface="Arial" charset="0"/>
              </a:rPr>
              <a:t> </a:t>
            </a:r>
            <a:r>
              <a:rPr lang="en-US" sz="3600" b="1" dirty="0" smtClean="0">
                <a:solidFill>
                  <a:srgbClr val="C6D9F1"/>
                </a:solidFill>
                <a:ea typeface="Arial" charset="0"/>
                <a:cs typeface="Arial" charset="0"/>
              </a:rPr>
              <a:t>Horizon</a:t>
            </a:r>
            <a:endParaRPr lang="en-US" sz="3600" b="1" dirty="0">
              <a:solidFill>
                <a:srgbClr val="C6D9F1"/>
              </a:solidFill>
              <a:ea typeface="Arial" charset="0"/>
              <a:cs typeface="Arial" charset="0"/>
            </a:endParaRPr>
          </a:p>
        </p:txBody>
      </p:sp>
      <p:grpSp>
        <p:nvGrpSpPr>
          <p:cNvPr id="72707" name="Group 8"/>
          <p:cNvGrpSpPr>
            <a:grpSpLocks/>
          </p:cNvGrpSpPr>
          <p:nvPr/>
        </p:nvGrpSpPr>
        <p:grpSpPr bwMode="auto">
          <a:xfrm>
            <a:off x="1344613" y="2060575"/>
            <a:ext cx="6629400" cy="4370388"/>
            <a:chOff x="1344613" y="2060575"/>
            <a:chExt cx="6629400" cy="4370388"/>
          </a:xfrm>
        </p:grpSpPr>
        <p:pic>
          <p:nvPicPr>
            <p:cNvPr id="72709" name="Picture 10" descr="DWH_2.jpg"/>
            <p:cNvPicPr>
              <a:picLocks noChangeAspect="1"/>
            </p:cNvPicPr>
            <p:nvPr/>
          </p:nvPicPr>
          <p:blipFill>
            <a:blip r:embed="rId3"/>
            <a:srcRect t="16112" r="2248"/>
            <a:stretch>
              <a:fillRect/>
            </a:stretch>
          </p:blipFill>
          <p:spPr bwMode="auto">
            <a:xfrm>
              <a:off x="1347788" y="4183063"/>
              <a:ext cx="3208337" cy="2247900"/>
            </a:xfrm>
            <a:prstGeom prst="rect">
              <a:avLst/>
            </a:prstGeom>
            <a:noFill/>
            <a:ln w="9525">
              <a:solidFill>
                <a:srgbClr val="BBE0E3"/>
              </a:solidFill>
              <a:miter lim="800000"/>
              <a:headEnd/>
              <a:tailEnd/>
            </a:ln>
          </p:spPr>
        </p:pic>
        <p:pic>
          <p:nvPicPr>
            <p:cNvPr id="72710" name="Picture 11" descr="DWH Spill-2.jpg"/>
            <p:cNvPicPr>
              <a:picLocks noChangeAspect="1"/>
            </p:cNvPicPr>
            <p:nvPr/>
          </p:nvPicPr>
          <p:blipFill>
            <a:blip r:embed="rId4"/>
            <a:srcRect l="3864" t="3844" r="3513" b="3700"/>
            <a:stretch>
              <a:fillRect/>
            </a:stretch>
          </p:blipFill>
          <p:spPr bwMode="auto">
            <a:xfrm>
              <a:off x="1344613" y="2073275"/>
              <a:ext cx="3222625" cy="2062163"/>
            </a:xfrm>
            <a:prstGeom prst="rect">
              <a:avLst/>
            </a:prstGeom>
            <a:noFill/>
            <a:ln w="9525">
              <a:solidFill>
                <a:srgbClr val="BBE0E3"/>
              </a:solidFill>
              <a:miter lim="800000"/>
              <a:headEnd/>
              <a:tailEnd/>
            </a:ln>
          </p:spPr>
        </p:pic>
        <p:pic>
          <p:nvPicPr>
            <p:cNvPr id="72711" name="Picture 12" descr="DWH Spill-2.jpg"/>
            <p:cNvPicPr>
              <a:picLocks noChangeAspect="1"/>
            </p:cNvPicPr>
            <p:nvPr/>
          </p:nvPicPr>
          <p:blipFill>
            <a:blip r:embed="rId5"/>
            <a:srcRect/>
            <a:stretch>
              <a:fillRect/>
            </a:stretch>
          </p:blipFill>
          <p:spPr bwMode="auto">
            <a:xfrm>
              <a:off x="4622800" y="2060575"/>
              <a:ext cx="3341688" cy="2071688"/>
            </a:xfrm>
            <a:prstGeom prst="rect">
              <a:avLst/>
            </a:prstGeom>
            <a:noFill/>
            <a:ln w="9525">
              <a:solidFill>
                <a:srgbClr val="BBE0E3"/>
              </a:solidFill>
              <a:miter lim="800000"/>
              <a:headEnd/>
              <a:tailEnd/>
            </a:ln>
          </p:spPr>
        </p:pic>
        <p:pic>
          <p:nvPicPr>
            <p:cNvPr id="72712" name="Picture 13" descr="DWH Coast-2.pdf"/>
            <p:cNvPicPr>
              <a:picLocks noChangeAspect="1"/>
            </p:cNvPicPr>
            <p:nvPr/>
          </p:nvPicPr>
          <p:blipFill>
            <a:blip r:embed="rId6"/>
            <a:srcRect/>
            <a:stretch>
              <a:fillRect/>
            </a:stretch>
          </p:blipFill>
          <p:spPr bwMode="auto">
            <a:xfrm>
              <a:off x="4625975" y="4183063"/>
              <a:ext cx="3348038" cy="2247900"/>
            </a:xfrm>
            <a:prstGeom prst="rect">
              <a:avLst/>
            </a:prstGeom>
            <a:noFill/>
            <a:ln w="9525">
              <a:solidFill>
                <a:srgbClr val="BBE0E3"/>
              </a:solidFill>
              <a:miter lim="800000"/>
              <a:headEnd/>
              <a:tailEnd/>
            </a:ln>
          </p:spPr>
        </p:pic>
      </p:grpSp>
      <p:sp>
        <p:nvSpPr>
          <p:cNvPr id="72708" name="TextBox 13"/>
          <p:cNvSpPr txBox="1">
            <a:spLocks noChangeArrowheads="1"/>
          </p:cNvSpPr>
          <p:nvPr/>
        </p:nvSpPr>
        <p:spPr bwMode="auto">
          <a:xfrm>
            <a:off x="2151063" y="793750"/>
            <a:ext cx="5016500" cy="1230313"/>
          </a:xfrm>
          <a:prstGeom prst="rect">
            <a:avLst/>
          </a:prstGeom>
          <a:noFill/>
          <a:ln w="9525">
            <a:noFill/>
            <a:miter lim="800000"/>
            <a:headEnd/>
            <a:tailEnd/>
          </a:ln>
        </p:spPr>
        <p:txBody>
          <a:bodyPr>
            <a:prstTxWarp prst="textNoShape">
              <a:avLst/>
            </a:prstTxWarp>
            <a:spAutoFit/>
          </a:bodyPr>
          <a:lstStyle/>
          <a:p>
            <a:pPr>
              <a:spcAft>
                <a:spcPts val="1200"/>
              </a:spcAft>
            </a:pPr>
            <a:r>
              <a:rPr lang="en-US" sz="3200" i="1" dirty="0">
                <a:solidFill>
                  <a:srgbClr val="FFFF00"/>
                </a:solidFill>
                <a:effectLst>
                  <a:outerShdw blurRad="38100" dist="38100" dir="2700000" algn="tl">
                    <a:srgbClr val="000000">
                      <a:alpha val="43137"/>
                    </a:srgbClr>
                  </a:outerShdw>
                </a:effectLst>
              </a:rPr>
              <a:t>Is the seafood safe to eat?</a:t>
            </a:r>
          </a:p>
          <a:p>
            <a:pPr>
              <a:spcAft>
                <a:spcPts val="1200"/>
              </a:spcAft>
            </a:pPr>
            <a:r>
              <a:rPr lang="en-US" sz="3200" i="1" dirty="0">
                <a:solidFill>
                  <a:srgbClr val="FFFF00"/>
                </a:solidFill>
                <a:effectLst>
                  <a:outerShdw blurRad="38100" dist="38100" dir="2700000" algn="tl">
                    <a:srgbClr val="000000">
                      <a:alpha val="43137"/>
                    </a:srgbClr>
                  </a:outerShdw>
                </a:effectLst>
              </a:rPr>
              <a:t>And how do we know?</a:t>
            </a:r>
          </a:p>
        </p:txBody>
      </p:sp>
    </p:spTree>
    <p:extLst>
      <p:ext uri="{BB962C8B-B14F-4D97-AF65-F5344CB8AC3E}">
        <p14:creationId xmlns:p14="http://schemas.microsoft.com/office/powerpoint/2010/main" val="33305850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4"/>
          <p:cNvSpPr txBox="1">
            <a:spLocks/>
          </p:cNvSpPr>
          <p:nvPr/>
        </p:nvSpPr>
        <p:spPr bwMode="auto">
          <a:xfrm>
            <a:off x="317500" y="508000"/>
            <a:ext cx="8470900" cy="1143000"/>
          </a:xfrm>
          <a:prstGeom prst="rect">
            <a:avLst/>
          </a:prstGeom>
          <a:noFill/>
          <a:ln w="9525">
            <a:noFill/>
            <a:miter lim="800000"/>
            <a:headEnd/>
            <a:tailEnd/>
          </a:ln>
        </p:spPr>
        <p:txBody>
          <a:bodyPr anchor="ctr"/>
          <a:lstStyle/>
          <a:p>
            <a:pPr algn="ctr" eaLnBrk="1" hangingPunct="1">
              <a:defRPr/>
            </a:pPr>
            <a:r>
              <a:rPr lang="en-US" sz="2800" b="1" dirty="0" smtClean="0">
                <a:solidFill>
                  <a:srgbClr val="FFFFFF"/>
                </a:solidFill>
                <a:effectLst>
                  <a:outerShdw blurRad="38100" dist="38100" dir="2700000" algn="tl">
                    <a:srgbClr val="000000"/>
                  </a:outerShdw>
                </a:effectLst>
                <a:latin typeface="Arial"/>
                <a:cs typeface="Arial"/>
              </a:rPr>
              <a:t>Surveillance</a:t>
            </a:r>
          </a:p>
        </p:txBody>
      </p:sp>
      <p:sp>
        <p:nvSpPr>
          <p:cNvPr id="5" name="Title 4"/>
          <p:cNvSpPr txBox="1">
            <a:spLocks/>
          </p:cNvSpPr>
          <p:nvPr/>
        </p:nvSpPr>
        <p:spPr bwMode="auto">
          <a:xfrm>
            <a:off x="110064" y="43388"/>
            <a:ext cx="362373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Arial"/>
                <a:ea typeface="ＭＳ Ｐゴシック" charset="-128"/>
                <a:cs typeface="Arial"/>
              </a:rPr>
              <a:t>NOAA Seafood Safety Program</a:t>
            </a:r>
          </a:p>
        </p:txBody>
      </p:sp>
      <p:pic>
        <p:nvPicPr>
          <p:cNvPr id="6" name="Picture 5"/>
          <p:cNvPicPr>
            <a:picLocks noChangeAspect="1"/>
          </p:cNvPicPr>
          <p:nvPr/>
        </p:nvPicPr>
        <p:blipFill>
          <a:blip r:embed="rId3"/>
          <a:stretch>
            <a:fillRect/>
          </a:stretch>
        </p:blipFill>
        <p:spPr>
          <a:xfrm>
            <a:off x="118533" y="1464737"/>
            <a:ext cx="8923867" cy="4480525"/>
          </a:xfrm>
          <a:prstGeom prst="rect">
            <a:avLst/>
          </a:prstGeom>
        </p:spPr>
      </p:pic>
    </p:spTree>
    <p:extLst>
      <p:ext uri="{BB962C8B-B14F-4D97-AF65-F5344CB8AC3E}">
        <p14:creationId xmlns:p14="http://schemas.microsoft.com/office/powerpoint/2010/main" val="4117955401"/>
      </p:ext>
    </p:extLst>
  </p:cSld>
  <p:clrMapOvr>
    <a:masterClrMapping/>
  </p:clrMapOvr>
  <p:timing>
    <p:tnLst>
      <p:par>
        <p:cTn id="1" dur="indefinite" restart="never" nodeType="tmRoot"/>
      </p:par>
    </p:tnLst>
  </p:timing>
</p:sld>
</file>

<file path=ppt/theme/theme1.xml><?xml version="1.0" encoding="utf-8"?>
<a:theme xmlns:a="http://schemas.openxmlformats.org/drawingml/2006/main" name="3_Office Theme">
  <a:themeElements>
    <a:clrScheme name="Custom 1 1">
      <a:dk1>
        <a:srgbClr val="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OAA Title Options">
  <a:themeElements>
    <a:clrScheme name="Custom 11">
      <a:dk1>
        <a:sysClr val="windowText" lastClr="000000"/>
      </a:dk1>
      <a:lt1>
        <a:sysClr val="window" lastClr="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1 1">
    <a:dk1>
      <a:srgbClr val="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1910</TotalTime>
  <Words>3338</Words>
  <Application>Microsoft Office PowerPoint</Application>
  <PresentationFormat>On-screen Show (4:3)</PresentationFormat>
  <Paragraphs>333</Paragraphs>
  <Slides>40</Slides>
  <Notes>25</Notes>
  <HiddenSlides>0</HiddenSlides>
  <MMClips>0</MMClips>
  <ScaleCrop>false</ScaleCrop>
  <HeadingPairs>
    <vt:vector size="4" baseType="variant">
      <vt:variant>
        <vt:lpstr>Theme</vt:lpstr>
      </vt:variant>
      <vt:variant>
        <vt:i4>2</vt:i4>
      </vt:variant>
      <vt:variant>
        <vt:lpstr>Slide Titles</vt:lpstr>
      </vt:variant>
      <vt:variant>
        <vt:i4>40</vt:i4>
      </vt:variant>
    </vt:vector>
  </HeadingPairs>
  <TitlesOfParts>
    <vt:vector size="42" baseType="lpstr">
      <vt:lpstr>3_Office Theme</vt:lpstr>
      <vt:lpstr>NOAA Title Options</vt:lpstr>
      <vt:lpstr>The Arctic, Seafood Safety, and Healthy Ecosystems</vt:lpstr>
      <vt:lpstr>A Changing Arctic</vt:lpstr>
      <vt:lpstr>PowerPoint Presentation</vt:lpstr>
      <vt:lpstr>Seafood Safety: Emergency response</vt:lpstr>
      <vt:lpstr>PowerPoint Presentation</vt:lpstr>
      <vt:lpstr>PowerPoint Presentation</vt:lpstr>
      <vt:lpstr>PowerPoint Presentation</vt:lpstr>
      <vt:lpstr>PowerPoint Presentation</vt:lpstr>
      <vt:lpstr>PowerPoint Presentation</vt:lpstr>
      <vt:lpstr>PowerPoint Presentation</vt:lpstr>
      <vt:lpstr>What about dispersants?</vt:lpstr>
      <vt:lpstr>Dispersants in Gulf seafood</vt:lpstr>
      <vt:lpstr>PowerPoint Presentation</vt:lpstr>
      <vt:lpstr>PowerPoint Presentation</vt:lpstr>
      <vt:lpstr>Acute and long-term impacts of oil spills on embryonic fish (crude oil)</vt:lpstr>
      <vt:lpstr>Cosco Busan Oil Spill, San Francisco Bay  November 7, 2007 (bunker fuel)</vt:lpstr>
      <vt:lpstr>Unexpectedly high late embryonic mortality in intertidal spawn at oiled sites</vt:lpstr>
      <vt:lpstr>Bunker oil is highly phototoxic to zebrafish embryos</vt:lpstr>
      <vt:lpstr>Oil in the Arctic</vt:lpstr>
      <vt:lpstr>State of the Science for Seafood Safety Response </vt:lpstr>
      <vt:lpstr>PowerPoint Presentation</vt:lpstr>
      <vt:lpstr>Social Economic Impact of a Spill</vt:lpstr>
      <vt:lpstr>PowerPoint Presentation</vt:lpstr>
      <vt:lpstr>PowerPoint Presentation</vt:lpstr>
      <vt:lpstr>Thank you  Questions?</vt:lpstr>
      <vt:lpstr>PowerPoint Presentation</vt:lpstr>
      <vt:lpstr>What NOAA is Doing</vt:lpstr>
      <vt:lpstr>Understanding the Arctic Ecosystem</vt:lpstr>
      <vt:lpstr>PowerPoint Presentation</vt:lpstr>
      <vt:lpstr>Example 1: Trends in Diversification of Fishery Revenue </vt:lpstr>
      <vt:lpstr>Fisheries revenue becomes more stable with greater diversification</vt:lpstr>
      <vt:lpstr>PowerPoint Presentation</vt:lpstr>
      <vt:lpstr>Our oceans and coasts are busy places</vt:lpstr>
      <vt:lpstr>Integrated Ecosystem Assessments </vt:lpstr>
      <vt:lpstr>Emergency Response: Natural Disasters</vt:lpstr>
      <vt:lpstr>Cosco Busan fish injury assessment – a focus on herring</vt:lpstr>
      <vt:lpstr>PowerPoint Presentation</vt:lpstr>
      <vt:lpstr>Employment Effects</vt:lpstr>
      <vt:lpstr>PowerPoint Presentation</vt:lpstr>
      <vt:lpstr>Example: Puget Sound Recreational Shellfish Harvesting Survey (underway)</vt:lpstr>
    </vt:vector>
  </TitlesOfParts>
  <Company>NOAA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 Howell</dc:creator>
  <cp:lastModifiedBy>John Stein</cp:lastModifiedBy>
  <cp:revision>31</cp:revision>
  <dcterms:created xsi:type="dcterms:W3CDTF">2013-09-19T19:43:03Z</dcterms:created>
  <dcterms:modified xsi:type="dcterms:W3CDTF">2013-09-23T17:50:30Z</dcterms:modified>
</cp:coreProperties>
</file>