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753" r:id="rId2"/>
    <p:sldMasterId id="2147483830" r:id="rId3"/>
    <p:sldMasterId id="2147483836" r:id="rId4"/>
    <p:sldMasterId id="2147483843" r:id="rId5"/>
    <p:sldMasterId id="2147483846" r:id="rId6"/>
    <p:sldMasterId id="2147483849" r:id="rId7"/>
    <p:sldMasterId id="2147483852" r:id="rId8"/>
  </p:sldMasterIdLst>
  <p:notesMasterIdLst>
    <p:notesMasterId r:id="rId28"/>
  </p:notesMasterIdLst>
  <p:handoutMasterIdLst>
    <p:handoutMasterId r:id="rId29"/>
  </p:handoutMasterIdLst>
  <p:sldIdLst>
    <p:sldId id="319" r:id="rId9"/>
    <p:sldId id="324" r:id="rId10"/>
    <p:sldId id="277" r:id="rId11"/>
    <p:sldId id="316" r:id="rId12"/>
    <p:sldId id="315" r:id="rId13"/>
    <p:sldId id="317" r:id="rId14"/>
    <p:sldId id="318" r:id="rId15"/>
    <p:sldId id="320" r:id="rId16"/>
    <p:sldId id="321" r:id="rId17"/>
    <p:sldId id="337" r:id="rId18"/>
    <p:sldId id="290" r:id="rId19"/>
    <p:sldId id="322" r:id="rId20"/>
    <p:sldId id="334" r:id="rId21"/>
    <p:sldId id="332" r:id="rId22"/>
    <p:sldId id="331" r:id="rId23"/>
    <p:sldId id="330" r:id="rId24"/>
    <p:sldId id="329" r:id="rId25"/>
    <p:sldId id="326" r:id="rId26"/>
    <p:sldId id="314" r:id="rId27"/>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1B32"/>
    <a:srgbClr val="001322"/>
    <a:srgbClr val="1E5C9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0337" autoAdjust="0"/>
  </p:normalViewPr>
  <p:slideViewPr>
    <p:cSldViewPr snapToGrid="0" snapToObjects="1">
      <p:cViewPr>
        <p:scale>
          <a:sx n="70" d="100"/>
          <a:sy n="70" d="100"/>
        </p:scale>
        <p:origin x="-900" y="594"/>
      </p:cViewPr>
      <p:guideLst>
        <p:guide orient="horz" pos="1885"/>
        <p:guide orient="horz" pos="758"/>
        <p:guide pos="28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58" d="100"/>
          <a:sy n="58" d="100"/>
        </p:scale>
        <p:origin x="-2556" y="-8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3" cy="464185"/>
          </a:xfrm>
          <a:prstGeom prst="rect">
            <a:avLst/>
          </a:prstGeom>
        </p:spPr>
        <p:txBody>
          <a:bodyPr vert="horz" lIns="92957" tIns="46478" rIns="92957" bIns="46478" rtlCol="0"/>
          <a:lstStyle>
            <a:lvl1pPr algn="l">
              <a:defRPr sz="1200"/>
            </a:lvl1pPr>
          </a:lstStyle>
          <a:p>
            <a:endParaRPr lang="en-US"/>
          </a:p>
        </p:txBody>
      </p:sp>
      <p:sp>
        <p:nvSpPr>
          <p:cNvPr id="3" name="Date Placeholder 2"/>
          <p:cNvSpPr>
            <a:spLocks noGrp="1"/>
          </p:cNvSpPr>
          <p:nvPr>
            <p:ph type="dt" sz="quarter" idx="1"/>
          </p:nvPr>
        </p:nvSpPr>
        <p:spPr>
          <a:xfrm>
            <a:off x="3956551" y="1"/>
            <a:ext cx="3026833" cy="464185"/>
          </a:xfrm>
          <a:prstGeom prst="rect">
            <a:avLst/>
          </a:prstGeom>
        </p:spPr>
        <p:txBody>
          <a:bodyPr vert="horz" lIns="92957" tIns="46478" rIns="92957" bIns="46478" rtlCol="0"/>
          <a:lstStyle>
            <a:lvl1pPr algn="r">
              <a:defRPr sz="1200"/>
            </a:lvl1pPr>
          </a:lstStyle>
          <a:p>
            <a:fld id="{0775BF4A-9CB1-5747-B319-707DA98CEC20}" type="datetime1">
              <a:rPr lang="en-US" smtClean="0"/>
              <a:pPr/>
              <a:t>9/23/2013</a:t>
            </a:fld>
            <a:endParaRPr lang="en-US"/>
          </a:p>
        </p:txBody>
      </p:sp>
      <p:sp>
        <p:nvSpPr>
          <p:cNvPr id="4" name="Footer Placeholder 3"/>
          <p:cNvSpPr>
            <a:spLocks noGrp="1"/>
          </p:cNvSpPr>
          <p:nvPr>
            <p:ph type="ftr" sz="quarter" idx="2"/>
          </p:nvPr>
        </p:nvSpPr>
        <p:spPr>
          <a:xfrm>
            <a:off x="1" y="8817905"/>
            <a:ext cx="3026833" cy="464185"/>
          </a:xfrm>
          <a:prstGeom prst="rect">
            <a:avLst/>
          </a:prstGeom>
        </p:spPr>
        <p:txBody>
          <a:bodyPr vert="horz" lIns="92957" tIns="46478" rIns="92957" bIns="46478"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5"/>
            <a:ext cx="3026833" cy="464185"/>
          </a:xfrm>
          <a:prstGeom prst="rect">
            <a:avLst/>
          </a:prstGeom>
        </p:spPr>
        <p:txBody>
          <a:bodyPr vert="horz" lIns="92957" tIns="46478" rIns="92957" bIns="46478"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3" cy="464185"/>
          </a:xfrm>
          <a:prstGeom prst="rect">
            <a:avLst/>
          </a:prstGeom>
        </p:spPr>
        <p:txBody>
          <a:bodyPr vert="horz" lIns="92957" tIns="46478" rIns="92957" bIns="46478" rtlCol="0"/>
          <a:lstStyle>
            <a:lvl1pPr algn="l">
              <a:defRPr sz="1200"/>
            </a:lvl1pPr>
          </a:lstStyle>
          <a:p>
            <a:endParaRPr lang="en-US"/>
          </a:p>
        </p:txBody>
      </p:sp>
      <p:sp>
        <p:nvSpPr>
          <p:cNvPr id="3" name="Date Placeholder 2"/>
          <p:cNvSpPr>
            <a:spLocks noGrp="1"/>
          </p:cNvSpPr>
          <p:nvPr>
            <p:ph type="dt" idx="1"/>
          </p:nvPr>
        </p:nvSpPr>
        <p:spPr>
          <a:xfrm>
            <a:off x="3956551" y="1"/>
            <a:ext cx="3026833" cy="464185"/>
          </a:xfrm>
          <a:prstGeom prst="rect">
            <a:avLst/>
          </a:prstGeom>
        </p:spPr>
        <p:txBody>
          <a:bodyPr vert="horz" lIns="92957" tIns="46478" rIns="92957" bIns="46478" rtlCol="0"/>
          <a:lstStyle>
            <a:lvl1pPr algn="r">
              <a:defRPr sz="1200"/>
            </a:lvl1pPr>
          </a:lstStyle>
          <a:p>
            <a:fld id="{62BC7567-D5EA-874F-8815-73DC5E77631E}" type="datetime1">
              <a:rPr lang="en-US" smtClean="0"/>
              <a:pPr/>
              <a:t>9/23/2013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7" tIns="46478" rIns="92957" bIns="46478"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957" tIns="46478" rIns="92957" bIns="464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5"/>
            <a:ext cx="3026833" cy="464185"/>
          </a:xfrm>
          <a:prstGeom prst="rect">
            <a:avLst/>
          </a:prstGeom>
        </p:spPr>
        <p:txBody>
          <a:bodyPr vert="horz" lIns="92957" tIns="46478" rIns="92957" bIns="46478"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2957" tIns="46478" rIns="92957" bIns="46478"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Goals</a:t>
            </a:r>
          </a:p>
          <a:p>
            <a:endParaRPr lang="en-US" dirty="0" smtClean="0"/>
          </a:p>
          <a:p>
            <a:r>
              <a:rPr lang="en-US" dirty="0" smtClean="0"/>
              <a:t>Start with the Big</a:t>
            </a:r>
            <a:r>
              <a:rPr lang="en-US" baseline="0" dirty="0" smtClean="0"/>
              <a:t> Picture of the Arctic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Why we should care about the Arctic</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Summarize key US Arctic initiatives with a focus on NOAA’s role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Talk a little about SOA/</a:t>
            </a:r>
            <a:r>
              <a:rPr lang="en-US" baseline="0" dirty="0" smtClean="0"/>
              <a:t>Federal collaboration</a:t>
            </a:r>
            <a:endParaRPr lang="en-US" dirty="0" smtClean="0"/>
          </a:p>
          <a:p>
            <a:r>
              <a:rPr lang="en-US" dirty="0" smtClean="0"/>
              <a:t>Describe some of our management responsibilities and research programs </a:t>
            </a:r>
          </a:p>
          <a:p>
            <a:r>
              <a:rPr lang="en-US" dirty="0" smtClean="0"/>
              <a:t>And</a:t>
            </a:r>
            <a:r>
              <a:rPr lang="en-US" baseline="0" dirty="0" smtClean="0"/>
              <a:t> end up with a summary of challenges that we face going forward</a:t>
            </a:r>
          </a:p>
          <a:p>
            <a:r>
              <a:rPr lang="en-US" dirty="0" smtClean="0"/>
              <a:t>Cover a lot of stuff fairly quickly  - </a:t>
            </a:r>
            <a:r>
              <a:rPr lang="en-US" baseline="0" dirty="0" smtClean="0"/>
              <a:t>Something that you are particularly interested in let me know </a:t>
            </a:r>
            <a:r>
              <a:rPr lang="en-US" dirty="0" smtClean="0"/>
              <a:t>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086692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Integrated Arctic Management report (IAM) was released in 2013.</a:t>
            </a:r>
          </a:p>
          <a:p>
            <a:r>
              <a:rPr lang="en-US" baseline="0" dirty="0" smtClean="0"/>
              <a:t>Key recommendations of the report:</a:t>
            </a:r>
          </a:p>
          <a:p>
            <a:pPr marL="174294" indent="-174294">
              <a:buFont typeface="Arial" panose="020B0604020202020204" pitchFamily="34" charset="0"/>
              <a:buChar char="•"/>
            </a:pPr>
            <a:r>
              <a:rPr lang="en-US" baseline="0" dirty="0" smtClean="0"/>
              <a:t>Makes the case for looking at the Arctic from an integrated management approach, a “whole government approach”;</a:t>
            </a:r>
          </a:p>
          <a:p>
            <a:pPr marL="174294" indent="-174294">
              <a:buFont typeface="Arial" panose="020B0604020202020204" pitchFamily="34" charset="0"/>
              <a:buChar char="•"/>
            </a:pPr>
            <a:r>
              <a:rPr lang="en-US" baseline="0" dirty="0" smtClean="0"/>
              <a:t>A key component of the whole government approach is more engagement with the State of Alaska and Alaska Natives</a:t>
            </a:r>
          </a:p>
          <a:p>
            <a:pPr marL="174294" indent="-174294">
              <a:buFont typeface="Arial" panose="020B0604020202020204" pitchFamily="34" charset="0"/>
              <a:buChar char="•"/>
            </a:pPr>
            <a:r>
              <a:rPr lang="en-US" baseline="0" dirty="0" smtClean="0"/>
              <a:t>Advocates Science-based decision making</a:t>
            </a:r>
          </a:p>
          <a:p>
            <a:pPr marL="174294" indent="-174294">
              <a:buFont typeface="Arial" panose="020B0604020202020204" pitchFamily="34" charset="0"/>
              <a:buChar char="•"/>
            </a:pPr>
            <a:r>
              <a:rPr lang="en-US" baseline="0" dirty="0" smtClean="0"/>
              <a:t>Seek to balance environmental, economic, and cultural needs and objectives—there is a lot wrapped into this including </a:t>
            </a:r>
          </a:p>
          <a:p>
            <a:pPr marL="639076" lvl="1" indent="-174294">
              <a:buFont typeface="Arial" panose="020B0604020202020204" pitchFamily="34" charset="0"/>
              <a:buChar char="•"/>
            </a:pPr>
            <a:r>
              <a:rPr lang="en-US" baseline="0" dirty="0" smtClean="0"/>
              <a:t>Environmental protection—stewardship should take an ecosystem-wide and long-term perspective</a:t>
            </a:r>
          </a:p>
          <a:p>
            <a:pPr marL="639076" lvl="1" indent="-174294">
              <a:buFont typeface="Arial" panose="020B0604020202020204" pitchFamily="34" charset="0"/>
              <a:buChar char="•"/>
            </a:pPr>
            <a:r>
              <a:rPr lang="en-US" baseline="0" dirty="0" smtClean="0"/>
              <a:t>Economic development—objective is sustainable communities and economies with adequate infrastructure (including capability for emergency preparedness and response)</a:t>
            </a:r>
          </a:p>
          <a:p>
            <a:pPr marL="639076" lvl="1" indent="-174294">
              <a:buFont typeface="Arial" panose="020B0604020202020204" pitchFamily="34" charset="0"/>
              <a:buChar char="•"/>
            </a:pPr>
            <a:r>
              <a:rPr lang="en-US" baseline="0" dirty="0" smtClean="0"/>
              <a:t>Cultural needs include the continuation of the subsistence way of life and food security for these Arctic communities</a:t>
            </a:r>
          </a:p>
          <a:p>
            <a:pPr marL="639076" lvl="1" indent="-174294">
              <a:buFont typeface="Arial" panose="020B0604020202020204" pitchFamily="34" charset="0"/>
              <a:buChar char="•"/>
            </a:pPr>
            <a:endParaRPr lang="en-US" baseline="0" dirty="0" smtClean="0"/>
          </a:p>
          <a:p>
            <a:pPr defTabSz="464783">
              <a:defRPr/>
            </a:pPr>
            <a:r>
              <a:rPr lang="en-US" dirty="0" smtClean="0">
                <a:solidFill>
                  <a:schemeClr val="accent1">
                    <a:lumMod val="20000"/>
                    <a:lumOff val="80000"/>
                  </a:schemeClr>
                </a:solidFill>
              </a:rPr>
              <a:t>Developed by Interagency Working Group on Coordination of Domestic Energy Development and Permitting in Alaska</a:t>
            </a:r>
          </a:p>
          <a:p>
            <a:r>
              <a:rPr lang="en-US" baseline="0" dirty="0" smtClean="0"/>
              <a:t>Lead federal agency was the Department of the Interior…NOAA played a big role in the development of this roadmap for the Arctic.</a:t>
            </a:r>
          </a:p>
          <a:p>
            <a:endParaRPr lang="en-US" dirty="0" smtClean="0"/>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8669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b="1" dirty="0">
                <a:latin typeface="+mn-lt"/>
                <a:ea typeface="ＭＳ Ｐゴシック" pitchFamily="34" charset="-128"/>
              </a:rPr>
              <a:t>State of Alaska /Federal Collaboration</a:t>
            </a:r>
          </a:p>
          <a:p>
            <a:r>
              <a:rPr lang="en-US" altLang="en-US" sz="1000" dirty="0">
                <a:latin typeface="+mn-lt"/>
                <a:ea typeface="ＭＳ Ｐゴシック" pitchFamily="34" charset="-128"/>
              </a:rPr>
              <a:t>Because Alaska makes the United States an Arctic nation, the state is directly involved in much Arctic research, security, and policy. 90% of the state-funded portion of the budget comes from oil tax </a:t>
            </a:r>
            <a:r>
              <a:rPr lang="en-US" altLang="en-US" sz="1000" dirty="0" smtClean="0">
                <a:latin typeface="+mn-lt"/>
                <a:ea typeface="ＭＳ Ｐゴシック" pitchFamily="34" charset="-128"/>
              </a:rPr>
              <a:t>revenue—but the </a:t>
            </a:r>
            <a:r>
              <a:rPr lang="en-US" altLang="en-US" sz="1000" dirty="0">
                <a:latin typeface="+mn-lt"/>
                <a:ea typeface="ＭＳ Ｐゴシック" pitchFamily="34" charset="-128"/>
              </a:rPr>
              <a:t>fisheries industry is also very significant.</a:t>
            </a:r>
          </a:p>
          <a:p>
            <a:endParaRPr lang="en-US" altLang="en-US" sz="1000" dirty="0">
              <a:latin typeface="+mn-lt"/>
              <a:ea typeface="ＭＳ Ｐゴシック" pitchFamily="34" charset="-128"/>
            </a:endParaRPr>
          </a:p>
          <a:p>
            <a:r>
              <a:rPr lang="en-US" altLang="en-US" sz="1000" b="1" dirty="0">
                <a:latin typeface="+mn-lt"/>
                <a:ea typeface="ＭＳ Ｐゴシック" pitchFamily="34" charset="-128"/>
              </a:rPr>
              <a:t>The Alaska Arctic Council Ad Hoc Working Group </a:t>
            </a:r>
            <a:r>
              <a:rPr lang="en-US" altLang="en-US" sz="1000" dirty="0">
                <a:latin typeface="+mn-lt"/>
                <a:ea typeface="ＭＳ Ｐゴシック" pitchFamily="34" charset="-128"/>
              </a:rPr>
              <a:t>is chaired by the </a:t>
            </a:r>
            <a:r>
              <a:rPr lang="en-US" altLang="en-US" sz="1000" dirty="0">
                <a:solidFill>
                  <a:srgbClr val="FF0000"/>
                </a:solidFill>
                <a:latin typeface="+mn-lt"/>
                <a:ea typeface="ＭＳ Ｐゴシック" pitchFamily="34" charset="-128"/>
              </a:rPr>
              <a:t>Alaska Governor’s DC office </a:t>
            </a:r>
            <a:r>
              <a:rPr lang="en-US" altLang="en-US" sz="1000" dirty="0">
                <a:latin typeface="+mn-lt"/>
                <a:ea typeface="ＭＳ Ｐゴシック" pitchFamily="34" charset="-128"/>
              </a:rPr>
              <a:t>and includes representatives of the US Department of State, the State of Alaska, Native organizations, universities, the private sector, non-governmental organizations and federal agencies in Alaska.</a:t>
            </a:r>
          </a:p>
          <a:p>
            <a:endParaRPr lang="en-US" altLang="en-US" sz="1000" dirty="0">
              <a:latin typeface="+mn-lt"/>
              <a:ea typeface="ＭＳ Ｐゴシック" pitchFamily="34" charset="-128"/>
            </a:endParaRPr>
          </a:p>
          <a:p>
            <a:r>
              <a:rPr lang="en-US" altLang="en-US" sz="1000" b="1" dirty="0">
                <a:latin typeface="+mn-lt"/>
                <a:ea typeface="ＭＳ Ｐゴシック" pitchFamily="34" charset="-128"/>
              </a:rPr>
              <a:t>Alaska Climate Change Executive Roundtable: </a:t>
            </a:r>
            <a:r>
              <a:rPr lang="en-US" altLang="en-US" sz="1000" dirty="0">
                <a:latin typeface="+mn-lt"/>
                <a:ea typeface="ＭＳ Ｐゴシック" pitchFamily="34" charset="-128"/>
              </a:rPr>
              <a:t>The Alaska Region, with USGS and Alaska Department of Environmental Conservation, hosts the </a:t>
            </a:r>
            <a:r>
              <a:rPr lang="en-US" altLang="en-US" sz="1000" b="1" dirty="0">
                <a:latin typeface="+mn-lt"/>
                <a:ea typeface="ＭＳ Ｐゴシック" pitchFamily="34" charset="-128"/>
              </a:rPr>
              <a:t>Alaska Climate Change Executive Roundtable</a:t>
            </a:r>
            <a:r>
              <a:rPr lang="en-US" altLang="en-US" sz="1000" dirty="0">
                <a:latin typeface="+mn-lt"/>
                <a:ea typeface="ＭＳ Ｐゴシック" pitchFamily="34" charset="-128"/>
              </a:rPr>
              <a:t>, a coalition of senior level executives of both federal and state resource management agencies from throughout Alaska that has been meeting regularly since the Climate Change Forum for Alaska in February 2007 to share information and facilitate cooperation among agencies. </a:t>
            </a:r>
          </a:p>
          <a:p>
            <a:endParaRPr lang="en-US" altLang="en-US" sz="1000" dirty="0">
              <a:latin typeface="+mn-lt"/>
              <a:ea typeface="ＭＳ Ｐゴシック" pitchFamily="34" charset="-128"/>
            </a:endParaRPr>
          </a:p>
          <a:p>
            <a:r>
              <a:rPr lang="en-US" altLang="en-US" sz="1000" b="1" dirty="0">
                <a:solidFill>
                  <a:srgbClr val="FF0000"/>
                </a:solidFill>
                <a:latin typeface="+mn-lt"/>
                <a:ea typeface="ＭＳ Ｐゴシック" pitchFamily="34" charset="-128"/>
              </a:rPr>
              <a:t>The </a:t>
            </a:r>
            <a:r>
              <a:rPr lang="en-US" altLang="en-US" sz="1000" b="1" dirty="0" smtClean="0">
                <a:solidFill>
                  <a:srgbClr val="FF0000"/>
                </a:solidFill>
                <a:latin typeface="+mn-lt"/>
                <a:ea typeface="ＭＳ Ｐゴシック" pitchFamily="34" charset="-128"/>
              </a:rPr>
              <a:t>SOA’s Alaska </a:t>
            </a:r>
            <a:r>
              <a:rPr lang="en-US" altLang="en-US" sz="1000" b="1" dirty="0">
                <a:solidFill>
                  <a:srgbClr val="FF0000"/>
                </a:solidFill>
                <a:latin typeface="+mn-lt"/>
                <a:ea typeface="ＭＳ Ｐゴシック" pitchFamily="34" charset="-128"/>
              </a:rPr>
              <a:t>Arctic Policy Commission (AAPC</a:t>
            </a:r>
            <a:r>
              <a:rPr lang="en-US" altLang="en-US" sz="1000" dirty="0">
                <a:latin typeface="+mn-lt"/>
                <a:ea typeface="ＭＳ Ｐゴシック" pitchFamily="34" charset="-128"/>
              </a:rPr>
              <a:t>) is made up of 26 commissioners, including 10 Legislators and 16 experts from throughout the state. The Commission is co-chaired by </a:t>
            </a:r>
            <a:r>
              <a:rPr lang="en-US" altLang="en-US" sz="1000" dirty="0" smtClean="0">
                <a:latin typeface="+mn-lt"/>
                <a:ea typeface="ＭＳ Ｐゴシック" pitchFamily="34" charset="-128"/>
              </a:rPr>
              <a:t>a State Senator State House Representative.</a:t>
            </a:r>
            <a:endParaRPr lang="en-US" altLang="en-US" sz="1000" dirty="0">
              <a:latin typeface="+mn-lt"/>
              <a:ea typeface="ＭＳ Ｐゴシック" pitchFamily="34" charset="-128"/>
            </a:endParaRPr>
          </a:p>
          <a:p>
            <a:endParaRPr lang="en-US" altLang="en-US" sz="1000" dirty="0">
              <a:latin typeface="+mn-lt"/>
              <a:ea typeface="ＭＳ Ｐゴシック" pitchFamily="34" charset="-128"/>
            </a:endParaRPr>
          </a:p>
          <a:p>
            <a:r>
              <a:rPr lang="en-US" altLang="en-US" sz="1000" dirty="0">
                <a:latin typeface="+mn-lt"/>
                <a:ea typeface="ＭＳ Ｐゴシック" pitchFamily="34" charset="-128"/>
              </a:rPr>
              <a:t>One of the most important aspects of the AAPC’s work will be positively influencing federal Arctic policy. </a:t>
            </a:r>
            <a:r>
              <a:rPr lang="en-US" altLang="en-US" sz="1000" dirty="0" smtClean="0">
                <a:latin typeface="+mn-lt"/>
                <a:ea typeface="ＭＳ Ｐゴシック" pitchFamily="34" charset="-128"/>
              </a:rPr>
              <a:t>The </a:t>
            </a:r>
            <a:r>
              <a:rPr lang="en-US" altLang="en-US" sz="1000" dirty="0">
                <a:latin typeface="+mn-lt"/>
                <a:ea typeface="ＭＳ Ｐゴシック" pitchFamily="34" charset="-128"/>
              </a:rPr>
              <a:t>Commission will compile a list of all the current federal programs that directly affect Arctic Alaska and Arctic policy, and track and thoroughly investigate each program. These findings will inform the Commission’s Final Report.</a:t>
            </a:r>
          </a:p>
          <a:p>
            <a:pPr marL="0" indent="0">
              <a:buFont typeface="Arial" panose="020B0604020202020204" pitchFamily="34" charset="0"/>
              <a:buNone/>
              <a:defRPr/>
            </a:pPr>
            <a:endParaRPr lang="en-US" sz="1000" dirty="0" smtClean="0">
              <a:latin typeface="+mn-lt"/>
            </a:endParaRPr>
          </a:p>
          <a:p>
            <a:endParaRPr lang="en-US" altLang="en-US" sz="1000" dirty="0">
              <a:latin typeface="+mn-lt"/>
              <a:ea typeface="ＭＳ Ｐゴシック" pitchFamily="34" charset="-128"/>
            </a:endParaRPr>
          </a:p>
          <a:p>
            <a:endParaRPr lang="en-US" sz="1000" dirty="0">
              <a:latin typeface="+mn-lt"/>
            </a:endParaRPr>
          </a:p>
        </p:txBody>
      </p:sp>
      <p:sp>
        <p:nvSpPr>
          <p:cNvPr id="4" name="Slide Number Placeholder 3"/>
          <p:cNvSpPr>
            <a:spLocks noGrp="1"/>
          </p:cNvSpPr>
          <p:nvPr>
            <p:ph type="sldNum" sz="quarter" idx="10"/>
          </p:nvPr>
        </p:nvSpPr>
        <p:spPr/>
        <p:txBody>
          <a:bodyPr/>
          <a:lstStyle/>
          <a:p>
            <a:fld id="{BB8DCC0E-7DBF-7C4A-B104-25FE08E3BB8F}" type="slidenum">
              <a:rPr lang="en-US" smtClean="0"/>
              <a:pPr/>
              <a:t>11</a:t>
            </a:fld>
            <a:endParaRPr lang="en-US"/>
          </a:p>
        </p:txBody>
      </p:sp>
    </p:spTree>
    <p:extLst>
      <p:ext uri="{BB962C8B-B14F-4D97-AF65-F5344CB8AC3E}">
        <p14:creationId xmlns:p14="http://schemas.microsoft.com/office/powerpoint/2010/main" val="1158805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4" indent="-174294" defTabSz="455417">
              <a:buFont typeface="Arial" panose="020B0604020202020204" pitchFamily="34" charset="0"/>
              <a:buChar char="•"/>
              <a:defRPr/>
            </a:pPr>
            <a:r>
              <a:rPr lang="en-US" sz="1100" dirty="0" smtClean="0"/>
              <a:t>2011—NOAA  released</a:t>
            </a:r>
            <a:r>
              <a:rPr lang="en-US" sz="1100" baseline="0" dirty="0" smtClean="0"/>
              <a:t> its Vision and Strategy for the Arctic.  </a:t>
            </a:r>
          </a:p>
          <a:p>
            <a:pPr marL="174294" indent="-174294" defTabSz="455417">
              <a:buFont typeface="Arial" panose="020B0604020202020204" pitchFamily="34" charset="0"/>
              <a:buChar char="•"/>
              <a:defRPr/>
            </a:pPr>
            <a:r>
              <a:rPr lang="en-US" sz="1100" baseline="0" dirty="0" smtClean="0"/>
              <a:t>6 goals—closely linked to the various NOAA line offices</a:t>
            </a:r>
          </a:p>
          <a:p>
            <a:pPr marL="174294" marR="0" indent="-174294" algn="l" defTabSz="4554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t>To briefly give you a sense of the main objective for each goal – </a:t>
            </a:r>
          </a:p>
          <a:p>
            <a:pPr marL="0" indent="0" defTabSz="455417">
              <a:buFont typeface="Arial" panose="020B0604020202020204" pitchFamily="34" charset="0"/>
              <a:buNone/>
              <a:defRPr/>
            </a:pPr>
            <a:endParaRPr lang="en-US" sz="1100" baseline="0" dirty="0" smtClean="0"/>
          </a:p>
          <a:p>
            <a:pPr marL="741836" lvl="1" indent="-284636">
              <a:buFont typeface="Arial" pitchFamily="34" charset="0"/>
              <a:buChar char="•"/>
              <a:defRPr/>
            </a:pPr>
            <a:r>
              <a:rPr lang="en-US" sz="1100" baseline="0" dirty="0" smtClean="0"/>
              <a:t>Goal 1</a:t>
            </a:r>
            <a:r>
              <a:rPr lang="en-US" sz="1100" b="0" dirty="0" smtClean="0"/>
              <a:t> is focused on forecasting sea ice for safe maritime operations as well as ecosystem stewardship.  The forecasts include daily, weekly, and some longer term forecasts.  These activities are conducted in partnership with the USCG and Navy under the auspices of National Ice Center.  </a:t>
            </a:r>
          </a:p>
          <a:p>
            <a:pPr marL="729185" lvl="1" indent="-271985">
              <a:buFontTx/>
              <a:buChar char="•"/>
            </a:pPr>
            <a:r>
              <a:rPr lang="en-US" altLang="en-US" sz="1100" b="0" dirty="0" smtClean="0"/>
              <a:t>Goal 2 is focused on basic science and research,</a:t>
            </a:r>
            <a:r>
              <a:rPr lang="en-US" altLang="en-US" sz="1100" b="0" baseline="0" dirty="0" smtClean="0"/>
              <a:t> which</a:t>
            </a:r>
            <a:r>
              <a:rPr lang="en-US" altLang="en-US" sz="1100" b="0" dirty="0" smtClean="0"/>
              <a:t> also involves understanding climatic changes, but through data collection on baseline information. A very important component of this goal at an interagency and international level is developing Arctic Observing Networks. </a:t>
            </a:r>
          </a:p>
          <a:p>
            <a:pPr marL="729185" lvl="1" indent="-271985">
              <a:buFontTx/>
              <a:buChar char="•"/>
            </a:pPr>
            <a:r>
              <a:rPr lang="en-US" sz="1100" b="0" dirty="0" smtClean="0"/>
              <a:t>Goal 3 is weather forecasting. Main focus is to improve our ability to forecast weather and storms in the Arctic. Another component is protecting AK coastal communities from storm surge and other erosion hazards. </a:t>
            </a:r>
          </a:p>
          <a:p>
            <a:pPr marL="730747" lvl="1" indent="-273547">
              <a:buFontTx/>
              <a:buChar char="•"/>
              <a:defRPr/>
            </a:pPr>
            <a:r>
              <a:rPr lang="en-US" sz="1100" b="0" dirty="0" smtClean="0"/>
              <a:t>Goal 4: The partnerships goal has a pretty obvious mission – to maintain and foster relationships with national and international partners. Partnerships are an important part to all of NOAA’s work in Alaska/the Arctic. </a:t>
            </a:r>
          </a:p>
          <a:p>
            <a:pPr marL="729185" marR="0" lvl="1" indent="-271985" algn="l" defTabSz="457200" rtl="0" eaLnBrk="1" fontAlgn="auto" latinLnBrk="0" hangingPunct="1">
              <a:lnSpc>
                <a:spcPct val="90000"/>
              </a:lnSpc>
              <a:spcBef>
                <a:spcPts val="0"/>
              </a:spcBef>
              <a:spcAft>
                <a:spcPts val="0"/>
              </a:spcAft>
              <a:buClrTx/>
              <a:buSzTx/>
              <a:buFontTx/>
              <a:buChar char="•"/>
              <a:tabLst/>
              <a:defRPr/>
            </a:pPr>
            <a:r>
              <a:rPr lang="en-US" sz="1100" baseline="0" dirty="0" smtClean="0"/>
              <a:t>Goal 5: </a:t>
            </a:r>
            <a:r>
              <a:rPr lang="en-US" altLang="en-US" sz="1100" b="0" dirty="0" smtClean="0"/>
              <a:t>The main mission of Goal 5 is to conserve and manage ocean and coastal resources in the Arctic. This</a:t>
            </a:r>
            <a:r>
              <a:rPr lang="en-US" altLang="en-US" sz="1100" b="0" baseline="0" dirty="0" smtClean="0"/>
              <a:t> goal </a:t>
            </a:r>
            <a:r>
              <a:rPr lang="en-US" altLang="en-US" sz="1100" b="0" dirty="0" smtClean="0"/>
              <a:t>has a heavy NOAA Fisheries </a:t>
            </a:r>
            <a:r>
              <a:rPr lang="en-US" altLang="en-US" sz="1100" b="0" dirty="0" smtClean="0"/>
              <a:t>role </a:t>
            </a:r>
            <a:r>
              <a:rPr lang="en-US" sz="1100" baseline="0" dirty="0" smtClean="0"/>
              <a:t>but </a:t>
            </a:r>
            <a:r>
              <a:rPr lang="en-US" sz="1100" baseline="0" dirty="0" smtClean="0"/>
              <a:t>we are engaged in the international and foundational science goals as well.</a:t>
            </a:r>
          </a:p>
          <a:p>
            <a:pPr marL="620063" lvl="1" indent="-162863">
              <a:buFontTx/>
              <a:buChar char="•"/>
              <a:defRPr/>
            </a:pPr>
            <a:r>
              <a:rPr lang="en-US" sz="1100" b="0" dirty="0" smtClean="0"/>
              <a:t>Goal 6 is really focused on Marine Transportation and Emergency Response, as a means to improve Arctic communities and economies. The main priorities are advancing charting and mapping in Alaska/the Arctic, and doing oil spill research.</a:t>
            </a:r>
          </a:p>
          <a:p>
            <a:pPr marL="174294" indent="-174294">
              <a:buFont typeface="Arial" panose="020B0604020202020204" pitchFamily="34" charset="0"/>
              <a:buChar char="•"/>
            </a:pPr>
            <a:endParaRPr lang="en-US" sz="1100" baseline="0" dirty="0" smtClean="0"/>
          </a:p>
          <a:p>
            <a:pPr marL="174294" indent="-174294">
              <a:buFont typeface="Arial" panose="020B0604020202020204" pitchFamily="34" charset="0"/>
              <a:buChar char="•"/>
            </a:pPr>
            <a:r>
              <a:rPr lang="en-US" sz="1100" baseline="0" dirty="0" smtClean="0"/>
              <a:t>My understanding  - NOAA is currently developing a document building on the 2011 Vision and Strategy document which will more fully explain NOAA’s role in the Arctic.</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8669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NOAA Fisheries’ primary roles in the Arctic</a:t>
            </a:r>
          </a:p>
          <a:p>
            <a:pPr marL="348587" indent="-348587">
              <a:buFont typeface="Arial" panose="020B0604020202020204" pitchFamily="34" charset="0"/>
              <a:buChar char="•"/>
            </a:pPr>
            <a:r>
              <a:rPr lang="en-US" sz="1100" dirty="0" smtClean="0"/>
              <a:t>Manage impacts of oil and gas activity on marine mammals &amp; ESA-listed species </a:t>
            </a:r>
          </a:p>
          <a:p>
            <a:pPr marL="1103858" lvl="1" indent="-348587">
              <a:buFont typeface="Arial" panose="020B0604020202020204" pitchFamily="34" charset="0"/>
              <a:buChar char="•"/>
            </a:pPr>
            <a:r>
              <a:rPr lang="en-US" sz="1100" dirty="0"/>
              <a:t>Incidental Harassment Authorizations</a:t>
            </a:r>
          </a:p>
          <a:p>
            <a:pPr marL="1103858" lvl="1" indent="-348587">
              <a:buFont typeface="Arial" panose="020B0604020202020204" pitchFamily="34" charset="0"/>
              <a:buChar char="•"/>
            </a:pPr>
            <a:r>
              <a:rPr lang="en-US" sz="1100" dirty="0"/>
              <a:t>Section 7 Consultations</a:t>
            </a:r>
          </a:p>
          <a:p>
            <a:pPr marL="1103858" lvl="1" indent="-348587">
              <a:buFont typeface="Arial" panose="020B0604020202020204" pitchFamily="34" charset="0"/>
              <a:buChar char="•"/>
            </a:pPr>
            <a:r>
              <a:rPr lang="en-US" sz="1100" dirty="0"/>
              <a:t>Coordination, MOU with BOEM / BSEE</a:t>
            </a:r>
          </a:p>
          <a:p>
            <a:pPr marL="1103858" lvl="1" indent="-348587">
              <a:buFont typeface="Arial" panose="020B0604020202020204" pitchFamily="34" charset="0"/>
              <a:buChar char="•"/>
            </a:pPr>
            <a:r>
              <a:rPr lang="en-US" sz="1100" dirty="0"/>
              <a:t>Arctic Environmental Impact Statement</a:t>
            </a:r>
          </a:p>
          <a:p>
            <a:pPr marL="348587" indent="-348587">
              <a:buFont typeface="Arial" panose="020B0604020202020204" pitchFamily="34" charset="0"/>
              <a:buChar char="•"/>
            </a:pPr>
            <a:r>
              <a:rPr lang="en-US" sz="1100" dirty="0" smtClean="0"/>
              <a:t>Co-management of marine mammals</a:t>
            </a:r>
          </a:p>
          <a:p>
            <a:pPr marL="1103858" lvl="1" indent="-348587">
              <a:buFont typeface="Arial" panose="020B0604020202020204" pitchFamily="34" charset="0"/>
              <a:buChar char="•"/>
            </a:pPr>
            <a:r>
              <a:rPr lang="en-US" sz="1100" dirty="0"/>
              <a:t>Cooperative agreements with 8 Alaska Native Organizations</a:t>
            </a:r>
          </a:p>
          <a:p>
            <a:pPr marL="1103858" lvl="1" indent="-348587">
              <a:buFont typeface="Arial" panose="020B0604020202020204" pitchFamily="34" charset="0"/>
              <a:buChar char="•"/>
            </a:pPr>
            <a:r>
              <a:rPr lang="en-US" sz="1100" dirty="0"/>
              <a:t>International Whaling </a:t>
            </a:r>
            <a:r>
              <a:rPr lang="en-US" sz="1100" dirty="0" smtClean="0"/>
              <a:t>Commission</a:t>
            </a:r>
          </a:p>
          <a:p>
            <a:pPr marL="755271" lvl="1" indent="0">
              <a:buFont typeface="Arial" panose="020B0604020202020204" pitchFamily="34" charset="0"/>
              <a:buNone/>
            </a:pPr>
            <a:endParaRPr lang="en-US" sz="1100" dirty="0"/>
          </a:p>
          <a:p>
            <a:pPr marL="348587" indent="-348587">
              <a:buFont typeface="Arial" panose="020B0604020202020204" pitchFamily="34" charset="0"/>
              <a:buChar char="•"/>
            </a:pPr>
            <a:r>
              <a:rPr lang="en-US" sz="1100" b="1" dirty="0" smtClean="0"/>
              <a:t>In case you are asked</a:t>
            </a:r>
            <a:r>
              <a:rPr lang="en-US" sz="1100" dirty="0" smtClean="0"/>
              <a:t>: Ice seal listings </a:t>
            </a:r>
          </a:p>
          <a:p>
            <a:pPr marL="813369" lvl="1" indent="-348587">
              <a:buFont typeface="Arial" panose="020B0604020202020204" pitchFamily="34" charset="0"/>
              <a:buChar char="•"/>
            </a:pPr>
            <a:r>
              <a:rPr lang="en-US" sz="1100" dirty="0" smtClean="0"/>
              <a:t>Ribbon seals—not listed under ESA</a:t>
            </a:r>
          </a:p>
          <a:p>
            <a:pPr marL="813369" lvl="1" indent="-348587">
              <a:buFont typeface="Arial" panose="020B0604020202020204" pitchFamily="34" charset="0"/>
              <a:buChar char="•"/>
            </a:pPr>
            <a:r>
              <a:rPr lang="en-US" sz="1100" dirty="0" smtClean="0"/>
              <a:t>Bearded seals—listed as threatened in U.S. waters (Alaska)</a:t>
            </a:r>
          </a:p>
          <a:p>
            <a:pPr marL="813369" lvl="1" indent="-348587">
              <a:buFont typeface="Arial" panose="020B0604020202020204" pitchFamily="34" charset="0"/>
              <a:buChar char="•"/>
            </a:pPr>
            <a:r>
              <a:rPr lang="en-US" sz="1100" dirty="0" smtClean="0"/>
              <a:t>Ringed seals—listed as threatened in U.S. waters (Alaska)</a:t>
            </a:r>
          </a:p>
          <a:p>
            <a:pPr marL="813369" lvl="1" indent="-348587">
              <a:buFont typeface="Arial" panose="020B0604020202020204" pitchFamily="34" charset="0"/>
              <a:buChar char="•"/>
            </a:pPr>
            <a:r>
              <a:rPr lang="en-US" sz="1100" dirty="0" smtClean="0"/>
              <a:t>Spotted seals—not</a:t>
            </a:r>
            <a:r>
              <a:rPr lang="en-US" sz="1100" baseline="0" dirty="0" smtClean="0"/>
              <a:t> listed in U.S. waters</a:t>
            </a:r>
            <a:endParaRPr lang="en-US" sz="1100" dirty="0" smtClean="0"/>
          </a:p>
          <a:p>
            <a:pPr marL="755272" lvl="1"/>
            <a:endParaRPr lang="en-US" sz="1100" dirty="0"/>
          </a:p>
          <a:p>
            <a:pPr marL="348587" indent="-348587">
              <a:buFont typeface="Arial" panose="020B0604020202020204" pitchFamily="34" charset="0"/>
              <a:buChar char="•"/>
            </a:pPr>
            <a:r>
              <a:rPr lang="en-US" sz="1100" dirty="0" smtClean="0"/>
              <a:t>Under the Magnuson-Stevens</a:t>
            </a:r>
            <a:r>
              <a:rPr lang="en-US" sz="1100" baseline="0" dirty="0" smtClean="0"/>
              <a:t> Act, we worked with the North Pacific Fishery Management Council in implementing the </a:t>
            </a:r>
            <a:r>
              <a:rPr lang="en-US" sz="1100" dirty="0" smtClean="0"/>
              <a:t>Arctic Fishery Management Plan</a:t>
            </a:r>
          </a:p>
          <a:p>
            <a:pPr marL="348587" indent="-348587">
              <a:buFont typeface="Arial" panose="020B0604020202020204" pitchFamily="34" charset="0"/>
              <a:buChar char="•"/>
            </a:pPr>
            <a:endParaRPr lang="en-US" sz="1100" dirty="0" smtClean="0"/>
          </a:p>
          <a:p>
            <a:pPr marL="348587" indent="-348587">
              <a:buFont typeface="Arial" panose="020B0604020202020204" pitchFamily="34" charset="0"/>
              <a:buChar char="•"/>
            </a:pPr>
            <a:r>
              <a:rPr lang="en-US" sz="1100" dirty="0" smtClean="0"/>
              <a:t>We</a:t>
            </a:r>
            <a:r>
              <a:rPr lang="en-US" sz="1100" baseline="0" dirty="0" smtClean="0"/>
              <a:t> are involved in a lot of scientific research in the Arctic to inform decision-making…much of it funded by the Bureau of Ocean Energy Management (BOEM). It is important to have the environmental </a:t>
            </a:r>
            <a:r>
              <a:rPr lang="en-US" sz="1100" baseline="0" dirty="0" err="1" smtClean="0"/>
              <a:t>intel</a:t>
            </a:r>
            <a:r>
              <a:rPr lang="en-US" sz="1100" baseline="0" dirty="0" smtClean="0"/>
              <a:t> if we are going to be able to make the best possible decisions regarding Arctic ecosystems and economic activities.</a:t>
            </a:r>
          </a:p>
          <a:p>
            <a:pPr marL="348587" indent="-348587">
              <a:buFont typeface="Arial" panose="020B0604020202020204" pitchFamily="34" charset="0"/>
              <a:buChar char="•"/>
            </a:pPr>
            <a:r>
              <a:rPr lang="en-US" sz="1100" baseline="0" dirty="0" smtClean="0"/>
              <a:t>Most of our research is done in close collaboration with our partners. </a:t>
            </a:r>
            <a:endParaRPr lang="en-US" sz="1100" dirty="0"/>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86692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solidFill>
                  <a:schemeClr val="accent1"/>
                </a:solidFill>
                <a:latin typeface="+mn-lt"/>
              </a:rPr>
              <a:t>Here’s a list of some of the current Arctic ecosystem research under way</a:t>
            </a:r>
          </a:p>
          <a:p>
            <a:endParaRPr lang="en-US" sz="1100" dirty="0" smtClean="0">
              <a:solidFill>
                <a:schemeClr val="accent1"/>
              </a:solidFill>
              <a:latin typeface="+mn-lt"/>
            </a:endParaRPr>
          </a:p>
          <a:p>
            <a:r>
              <a:rPr lang="en-US" sz="1100" dirty="0" smtClean="0">
                <a:solidFill>
                  <a:schemeClr val="accent1"/>
                </a:solidFill>
                <a:latin typeface="+mn-lt"/>
              </a:rPr>
              <a:t>As you can see from the asterisks, some of these are funded by the Bureau of Ocean Energy Management (red), and there are several we are doing in collaboration with the State of Alaska.</a:t>
            </a:r>
          </a:p>
          <a:p>
            <a:endParaRPr lang="en-US" sz="1100" dirty="0" smtClean="0">
              <a:solidFill>
                <a:schemeClr val="accent1"/>
              </a:solidFill>
              <a:latin typeface="+mn-lt"/>
            </a:endParaRPr>
          </a:p>
          <a:p>
            <a:r>
              <a:rPr lang="en-US" sz="1100" dirty="0" smtClean="0">
                <a:solidFill>
                  <a:schemeClr val="accent1"/>
                </a:solidFill>
                <a:latin typeface="+mn-lt"/>
              </a:rPr>
              <a:t>Highlight just a few that I’m more</a:t>
            </a:r>
            <a:r>
              <a:rPr lang="en-US" sz="1100" baseline="0" dirty="0" smtClean="0">
                <a:solidFill>
                  <a:schemeClr val="accent1"/>
                </a:solidFill>
                <a:latin typeface="+mn-lt"/>
              </a:rPr>
              <a:t> familiar with </a:t>
            </a:r>
            <a:endParaRPr lang="en-US" sz="1100" dirty="0" smtClean="0">
              <a:solidFill>
                <a:schemeClr val="accent1"/>
              </a:solidFill>
              <a:latin typeface="+mn-lt"/>
            </a:endParaRPr>
          </a:p>
          <a:p>
            <a:endParaRPr lang="en-US" sz="1100" dirty="0" smtClean="0">
              <a:solidFill>
                <a:schemeClr val="accent1"/>
              </a:solidFill>
              <a:latin typeface="+mn-lt"/>
            </a:endParaRPr>
          </a:p>
          <a:p>
            <a:r>
              <a:rPr lang="en-US" sz="1100" b="1" dirty="0" err="1" smtClean="0">
                <a:solidFill>
                  <a:schemeClr val="accent1"/>
                </a:solidFill>
                <a:latin typeface="+mn-lt"/>
              </a:rPr>
              <a:t>Shorezone</a:t>
            </a:r>
            <a:r>
              <a:rPr lang="en-US" sz="1100" b="1" dirty="0" smtClean="0">
                <a:solidFill>
                  <a:schemeClr val="accent1"/>
                </a:solidFill>
                <a:latin typeface="+mn-lt"/>
              </a:rPr>
              <a:t> Coastal Mapping Program- </a:t>
            </a:r>
          </a:p>
          <a:p>
            <a:pPr marL="170781" indent="-170781">
              <a:buFont typeface="Arial" panose="020B0604020202020204" pitchFamily="34" charset="0"/>
              <a:buChar char="•"/>
            </a:pPr>
            <a:r>
              <a:rPr lang="en-US" sz="1100" dirty="0" smtClean="0">
                <a:latin typeface="+mn-lt"/>
              </a:rPr>
              <a:t>First </a:t>
            </a:r>
            <a:r>
              <a:rPr lang="en-US" sz="1100" dirty="0">
                <a:latin typeface="+mn-lt"/>
              </a:rPr>
              <a:t>inventory of </a:t>
            </a:r>
            <a:r>
              <a:rPr lang="en-US" sz="1100" dirty="0" smtClean="0">
                <a:latin typeface="+mn-lt"/>
              </a:rPr>
              <a:t>the </a:t>
            </a:r>
            <a:r>
              <a:rPr lang="en-US" sz="1100" dirty="0">
                <a:latin typeface="+mn-lt"/>
              </a:rPr>
              <a:t>biology and geology of Alaska’s coast.</a:t>
            </a:r>
          </a:p>
          <a:p>
            <a:pPr marL="170781" indent="-170781">
              <a:buFont typeface="Arial" panose="020B0604020202020204" pitchFamily="34" charset="0"/>
              <a:buChar char="•"/>
            </a:pPr>
            <a:r>
              <a:rPr lang="en-US" sz="1100" dirty="0">
                <a:latin typeface="+mn-lt"/>
              </a:rPr>
              <a:t>Baseline data for response and planning for the dynamic coastal changes taking place in Alaska</a:t>
            </a:r>
          </a:p>
          <a:p>
            <a:pPr marL="170781" indent="-170781">
              <a:buFont typeface="Arial" panose="020B0604020202020204" pitchFamily="34" charset="0"/>
              <a:buChar char="•"/>
            </a:pPr>
            <a:r>
              <a:rPr lang="en-US" sz="1100" dirty="0">
                <a:latin typeface="+mn-lt"/>
              </a:rPr>
              <a:t>More than 20 partners</a:t>
            </a:r>
            <a:endParaRPr lang="en-US" sz="1100" b="1" dirty="0">
              <a:solidFill>
                <a:schemeClr val="accent1"/>
              </a:solidFill>
              <a:latin typeface="+mn-lt"/>
            </a:endParaRPr>
          </a:p>
          <a:p>
            <a:endParaRPr lang="en-US" sz="1100" b="1" dirty="0">
              <a:solidFill>
                <a:schemeClr val="accent1"/>
              </a:solidFill>
              <a:latin typeface="+mn-lt"/>
            </a:endParaRPr>
          </a:p>
          <a:p>
            <a:r>
              <a:rPr lang="en-US" sz="1100" b="1" dirty="0" smtClean="0">
                <a:solidFill>
                  <a:schemeClr val="tx2"/>
                </a:solidFill>
                <a:latin typeface="+mn-lt"/>
              </a:rPr>
              <a:t>Bering </a:t>
            </a:r>
            <a:r>
              <a:rPr lang="en-US" sz="1100" b="1" dirty="0">
                <a:solidFill>
                  <a:schemeClr val="tx2"/>
                </a:solidFill>
                <a:latin typeface="+mn-lt"/>
              </a:rPr>
              <a:t>Aleutian Salmon International Survey (BASIS)</a:t>
            </a:r>
          </a:p>
          <a:p>
            <a:pPr marL="170781" indent="-170781" defTabSz="455417">
              <a:buFont typeface="Arial" panose="020B0604020202020204" pitchFamily="34" charset="0"/>
              <a:buChar char="•"/>
              <a:defRPr/>
            </a:pPr>
            <a:r>
              <a:rPr lang="en-US" sz="1100" dirty="0">
                <a:latin typeface="+mn-lt"/>
              </a:rPr>
              <a:t>NPAFC's coordinated program of cooperative research on Pacific salmon in the Bering Sea designed to clarify the mechanisms of biological response by salmon to the conditions caused by climate changes.</a:t>
            </a:r>
          </a:p>
          <a:p>
            <a:pPr marL="170781" indent="-170781">
              <a:buFont typeface="Arial" panose="020B0604020202020204" pitchFamily="34" charset="0"/>
              <a:buChar char="•"/>
            </a:pPr>
            <a:r>
              <a:rPr lang="en-US" sz="1100" dirty="0">
                <a:solidFill>
                  <a:schemeClr val="tx2"/>
                </a:solidFill>
                <a:latin typeface="+mn-lt"/>
              </a:rPr>
              <a:t>2009-2013</a:t>
            </a:r>
          </a:p>
          <a:p>
            <a:pPr marL="170781" indent="-170781">
              <a:buFont typeface="Arial" panose="020B0604020202020204" pitchFamily="34" charset="0"/>
              <a:buChar char="•"/>
            </a:pPr>
            <a:r>
              <a:rPr lang="en-US" sz="1100" dirty="0">
                <a:solidFill>
                  <a:schemeClr val="tx2"/>
                </a:solidFill>
                <a:latin typeface="+mn-lt"/>
              </a:rPr>
              <a:t>U.S. (NOAA, USFWS, academia), Japan, Korea, Russia, Canada</a:t>
            </a:r>
          </a:p>
          <a:p>
            <a:endParaRPr lang="en-US" sz="1100" b="1" dirty="0">
              <a:solidFill>
                <a:schemeClr val="tx2"/>
              </a:solidFill>
              <a:latin typeface="+mn-lt"/>
            </a:endParaRPr>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86692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sz="1100" b="1" dirty="0"/>
              <a:t>Range Wide Ice Seal Abundance Estimate: 2012-2013</a:t>
            </a:r>
            <a:endParaRPr lang="en-US" sz="1100" dirty="0"/>
          </a:p>
          <a:p>
            <a:pPr eaLnBrk="1" hangingPunct="1">
              <a:lnSpc>
                <a:spcPct val="80000"/>
              </a:lnSpc>
              <a:spcBef>
                <a:spcPct val="0"/>
              </a:spcBef>
            </a:pPr>
            <a:r>
              <a:rPr lang="en-US" sz="1100" dirty="0"/>
              <a:t>This project is a collaboration between </a:t>
            </a:r>
            <a:r>
              <a:rPr lang="en-US" sz="1100" dirty="0" smtClean="0"/>
              <a:t>AFSC </a:t>
            </a:r>
            <a:r>
              <a:rPr lang="en-US" sz="1100" dirty="0"/>
              <a:t>and Russia to conduct aerial surveys and develop abundance estimates of bearded, ribbon, and spotted seals across their primary breeding areas, including the Bering Sea and Sea Okhotsk. Supported in part by BOEM.</a:t>
            </a:r>
          </a:p>
          <a:p>
            <a:pPr eaLnBrk="1" hangingPunct="1">
              <a:lnSpc>
                <a:spcPct val="80000"/>
              </a:lnSpc>
              <a:spcBef>
                <a:spcPct val="0"/>
              </a:spcBef>
            </a:pPr>
            <a:endParaRPr lang="en-US" sz="1100" dirty="0"/>
          </a:p>
          <a:p>
            <a:pPr eaLnBrk="1" hangingPunct="1">
              <a:lnSpc>
                <a:spcPct val="80000"/>
              </a:lnSpc>
              <a:spcBef>
                <a:spcPct val="0"/>
              </a:spcBef>
            </a:pPr>
            <a:r>
              <a:rPr lang="en-US" sz="1100" dirty="0"/>
              <a:t>Bearded, spotted, ribbon, and ringed seals are key components of Arctic marine ecosystems and they are important subsistence resources for northern coastal Alaska Native communities.  </a:t>
            </a:r>
            <a:r>
              <a:rPr lang="en-US" sz="1100" dirty="0" smtClean="0"/>
              <a:t>Obtaining </a:t>
            </a:r>
            <a:r>
              <a:rPr lang="en-US" sz="1100" dirty="0"/>
              <a:t>reliable abundance estimates for ice-associated seals is vital for developing sound plans for management, conservation, and responses to potential environmental impacts of oil and gas activities and climate change. </a:t>
            </a:r>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86692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sz="1100" b="1" dirty="0"/>
              <a:t>Aerial Surveys of Arctic Marine Mammals: </a:t>
            </a:r>
            <a:endParaRPr lang="en-US" sz="1100" dirty="0"/>
          </a:p>
          <a:p>
            <a:pPr eaLnBrk="1" hangingPunct="1">
              <a:lnSpc>
                <a:spcPct val="80000"/>
              </a:lnSpc>
              <a:spcBef>
                <a:spcPct val="0"/>
              </a:spcBef>
            </a:pPr>
            <a:r>
              <a:rPr lang="en-US" sz="1100" dirty="0"/>
              <a:t>This project is a continuation of long-term aerial surveys and provides real-time data and a 30-year time series of marine mammal distribution, relative abundance, habitat, and behaviors in the Western Beaufort Sea and Northeastern Chukchi Sea.  </a:t>
            </a:r>
            <a:r>
              <a:rPr lang="en-US" sz="1100" dirty="0" smtClean="0"/>
              <a:t>Also Supported </a:t>
            </a:r>
            <a:r>
              <a:rPr lang="en-US" sz="1100" dirty="0"/>
              <a:t>by BOEM.</a:t>
            </a:r>
          </a:p>
          <a:p>
            <a:pPr eaLnBrk="1" hangingPunct="1">
              <a:lnSpc>
                <a:spcPct val="80000"/>
              </a:lnSpc>
              <a:spcBef>
                <a:spcPct val="0"/>
              </a:spcBef>
            </a:pPr>
            <a:endParaRPr lang="en-US" sz="1100" dirty="0"/>
          </a:p>
          <a:p>
            <a:r>
              <a:rPr lang="en-US" sz="1100" dirty="0" smtClean="0"/>
              <a:t>Started in </a:t>
            </a:r>
            <a:r>
              <a:rPr lang="en-US" sz="1100" dirty="0"/>
              <a:t>1979, ASAMM is the longest-running and most extensive ongoing effort by federal agencies to monitor marine mammals in the Arctic.</a:t>
            </a:r>
          </a:p>
          <a:p>
            <a:endParaRPr lang="en-US" sz="1100" dirty="0" smtClean="0"/>
          </a:p>
          <a:p>
            <a:r>
              <a:rPr lang="en-US" sz="1100" dirty="0" smtClean="0"/>
              <a:t>The </a:t>
            </a:r>
            <a:r>
              <a:rPr lang="en-US" sz="1100" dirty="0"/>
              <a:t>goal of the surveys is to document the distribution and relative abundance of bowhead, gray, right, fin, and beluga whales, as well as other marine mammals.</a:t>
            </a:r>
          </a:p>
          <a:p>
            <a:pPr eaLnBrk="1" hangingPunct="1">
              <a:lnSpc>
                <a:spcPct val="80000"/>
              </a:lnSpc>
              <a:spcBef>
                <a:spcPct val="0"/>
              </a:spcBef>
            </a:pPr>
            <a:endParaRPr lang="en-US" sz="800" dirty="0"/>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08669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4" indent="-174294">
              <a:buFont typeface="Arial" panose="020B0604020202020204" pitchFamily="34" charset="0"/>
              <a:buChar char="•"/>
            </a:pPr>
            <a:r>
              <a:rPr lang="en-US" sz="1100" dirty="0" smtClean="0"/>
              <a:t>As some of you know, the</a:t>
            </a:r>
            <a:r>
              <a:rPr lang="en-US" sz="1100" baseline="0" dirty="0" smtClean="0"/>
              <a:t> </a:t>
            </a:r>
            <a:r>
              <a:rPr lang="en-US" sz="1100" dirty="0" smtClean="0"/>
              <a:t>Fishery Management Plan for the Fish Resources of the Arctic Management Area was</a:t>
            </a:r>
            <a:r>
              <a:rPr lang="en-US" sz="1100" baseline="0" dirty="0" smtClean="0"/>
              <a:t> implemented in 2009</a:t>
            </a:r>
            <a:r>
              <a:rPr lang="en-US" sz="1100" dirty="0" smtClean="0"/>
              <a:t>. </a:t>
            </a:r>
          </a:p>
          <a:p>
            <a:pPr marL="174294" indent="-174294">
              <a:buFont typeface="Arial" panose="020B0604020202020204" pitchFamily="34" charset="0"/>
              <a:buChar char="•"/>
            </a:pPr>
            <a:r>
              <a:rPr lang="en-US" sz="1100" dirty="0" smtClean="0"/>
              <a:t>The</a:t>
            </a:r>
            <a:r>
              <a:rPr lang="en-US" sz="1100" baseline="0" dirty="0" smtClean="0"/>
              <a:t> NPFMC’s action (precedent setting) e</a:t>
            </a:r>
            <a:r>
              <a:rPr lang="en-US" sz="1100" dirty="0" smtClean="0"/>
              <a:t>ffectively closed the area on this map (Arctic waters of the United States in the Chukchi and Beaufort seas) to commercial fishing until an assessment of the practicality of sustained commercial fishing is completed.</a:t>
            </a:r>
          </a:p>
          <a:p>
            <a:pPr marL="174294" indent="-174294">
              <a:buFont typeface="Arial" panose="020B0604020202020204" pitchFamily="34" charset="0"/>
              <a:buChar char="•"/>
            </a:pPr>
            <a:r>
              <a:rPr lang="en-US" sz="1100" dirty="0" smtClean="0"/>
              <a:t>Includes a framework for sustainably managing Arctic marine resources. </a:t>
            </a:r>
          </a:p>
          <a:p>
            <a:pPr marL="174294" indent="-174294" defTabSz="464783">
              <a:buFont typeface="Arial" panose="020B0604020202020204" pitchFamily="34" charset="0"/>
              <a:buChar char="•"/>
              <a:defRPr/>
            </a:pPr>
            <a:r>
              <a:rPr lang="en-US" sz="1100" dirty="0" smtClean="0"/>
              <a:t>It is theorized</a:t>
            </a:r>
            <a:r>
              <a:rPr lang="en-US" sz="1100" baseline="0" dirty="0" smtClean="0"/>
              <a:t> that w</a:t>
            </a:r>
            <a:r>
              <a:rPr lang="en-US" sz="1100" dirty="0" smtClean="0"/>
              <a:t>arming ocean temperatures, migrating fish stocks and shifting sea ice conditions from a changing climate may potentially favor the development of commercial fisheries. </a:t>
            </a:r>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8669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55417">
              <a:defRPr/>
            </a:pPr>
            <a:r>
              <a:rPr lang="en-US" sz="1100" b="1" baseline="0" dirty="0" smtClean="0"/>
              <a:t>Arctic knowledge gaps. </a:t>
            </a:r>
          </a:p>
          <a:p>
            <a:pPr marL="170781" lvl="1" indent="-170781" defTabSz="455417">
              <a:buFont typeface="Arial" panose="020B0604020202020204" pitchFamily="34" charset="0"/>
              <a:buChar char="•"/>
              <a:defRPr/>
            </a:pPr>
            <a:r>
              <a:rPr lang="en-US" sz="1100" baseline="0" dirty="0" smtClean="0"/>
              <a:t>“We don’t know what we don’t know”</a:t>
            </a:r>
          </a:p>
          <a:p>
            <a:pPr marL="170781" lvl="1" indent="-170781" defTabSz="455417">
              <a:buFont typeface="Arial" panose="020B0604020202020204" pitchFamily="34" charset="0"/>
              <a:buChar char="•"/>
              <a:defRPr/>
            </a:pPr>
            <a:r>
              <a:rPr lang="en-US" sz="1100" baseline="0" dirty="0" smtClean="0"/>
              <a:t>For example, only 2% of the Arctic is mapped—which could have dangerous consequences as marine traffic through the area increases.</a:t>
            </a:r>
          </a:p>
          <a:p>
            <a:pPr marL="0" lvl="1" defTabSz="455417">
              <a:defRPr/>
            </a:pPr>
            <a:endParaRPr lang="en-US" sz="1100" baseline="0" dirty="0" smtClean="0"/>
          </a:p>
          <a:p>
            <a:pPr>
              <a:spcBef>
                <a:spcPts val="199"/>
              </a:spcBef>
              <a:defRPr/>
            </a:pPr>
            <a:r>
              <a:rPr lang="en-US" sz="1100" b="1" dirty="0"/>
              <a:t>Ice-diminished, not ice-free</a:t>
            </a:r>
          </a:p>
          <a:p>
            <a:pPr defTabSz="455417">
              <a:spcBef>
                <a:spcPts val="199"/>
              </a:spcBef>
              <a:defRPr/>
            </a:pPr>
            <a:r>
              <a:rPr lang="en-US" sz="1100" dirty="0"/>
              <a:t>Although the ice is diminishing, it is not ice-free. </a:t>
            </a:r>
          </a:p>
          <a:p>
            <a:pPr defTabSz="455417">
              <a:spcBef>
                <a:spcPts val="199"/>
              </a:spcBef>
              <a:defRPr/>
            </a:pPr>
            <a:r>
              <a:rPr lang="en-US" sz="1100" dirty="0"/>
              <a:t>Short survey seasons (late May to Sept)</a:t>
            </a:r>
          </a:p>
          <a:p>
            <a:pPr defTabSz="455417">
              <a:spcBef>
                <a:spcPts val="199"/>
              </a:spcBef>
              <a:defRPr/>
            </a:pPr>
            <a:r>
              <a:rPr lang="en-US" sz="1100" dirty="0"/>
              <a:t>Harsh environment to sample in (weather, light, ice)</a:t>
            </a:r>
          </a:p>
          <a:p>
            <a:pPr lvl="1">
              <a:spcBef>
                <a:spcPts val="199"/>
              </a:spcBef>
              <a:defRPr/>
            </a:pPr>
            <a:endParaRPr lang="en-US" sz="1100" dirty="0"/>
          </a:p>
          <a:p>
            <a:pPr>
              <a:spcBef>
                <a:spcPts val="199"/>
              </a:spcBef>
              <a:defRPr/>
            </a:pPr>
            <a:r>
              <a:rPr lang="en-US" sz="1100" b="1" dirty="0"/>
              <a:t>Limited Arctic base resources</a:t>
            </a:r>
          </a:p>
          <a:p>
            <a:pPr>
              <a:spcBef>
                <a:spcPts val="199"/>
              </a:spcBef>
              <a:defRPr/>
            </a:pPr>
            <a:r>
              <a:rPr lang="en-US" sz="1100" dirty="0"/>
              <a:t>Lack of supporting infrastructure                                          </a:t>
            </a:r>
          </a:p>
          <a:p>
            <a:pPr>
              <a:spcBef>
                <a:spcPts val="199"/>
              </a:spcBef>
              <a:defRPr/>
            </a:pPr>
            <a:r>
              <a:rPr lang="en-US" sz="1100" dirty="0"/>
              <a:t>(</a:t>
            </a:r>
            <a:r>
              <a:rPr lang="en-US" sz="1100" b="0" dirty="0" smtClean="0"/>
              <a:t>communications</a:t>
            </a:r>
            <a:r>
              <a:rPr lang="en-US" sz="1100" b="0" baseline="0" dirty="0"/>
              <a:t> </a:t>
            </a:r>
            <a:r>
              <a:rPr lang="en-US" sz="1100" b="0" baseline="0" dirty="0" smtClean="0"/>
              <a:t>are </a:t>
            </a:r>
            <a:r>
              <a:rPr lang="en-US" sz="1100" b="0" baseline="0" dirty="0" smtClean="0"/>
              <a:t>limited, </a:t>
            </a:r>
            <a:r>
              <a:rPr lang="en-US" sz="1100" dirty="0" smtClean="0"/>
              <a:t>tidal</a:t>
            </a:r>
            <a:r>
              <a:rPr lang="en-US" sz="1100" baseline="0" dirty="0" smtClean="0"/>
              <a:t> data is lacking</a:t>
            </a:r>
            <a:r>
              <a:rPr lang="en-US" sz="1100" dirty="0" smtClean="0"/>
              <a:t>, there</a:t>
            </a:r>
            <a:r>
              <a:rPr lang="en-US" sz="1100" baseline="0" dirty="0" smtClean="0"/>
              <a:t> are a lot of logistical issues)</a:t>
            </a:r>
            <a:endParaRPr lang="en-US" sz="1100" dirty="0"/>
          </a:p>
          <a:p>
            <a:pPr lvl="1">
              <a:spcBef>
                <a:spcPts val="199"/>
              </a:spcBef>
              <a:defRPr/>
            </a:pPr>
            <a:endParaRPr lang="en-US" sz="1100" dirty="0"/>
          </a:p>
          <a:p>
            <a:pPr>
              <a:spcBef>
                <a:spcPts val="199"/>
              </a:spcBef>
              <a:defRPr/>
            </a:pPr>
            <a:r>
              <a:rPr lang="en-US" sz="1100" b="1" dirty="0"/>
              <a:t>Limited U.S. survey capacity</a:t>
            </a:r>
          </a:p>
          <a:p>
            <a:pPr>
              <a:spcBef>
                <a:spcPts val="199"/>
              </a:spcBef>
              <a:buFont typeface="Arial" charset="0"/>
              <a:buChar char="•"/>
              <a:defRPr/>
            </a:pPr>
            <a:r>
              <a:rPr lang="en-US" sz="1100" dirty="0"/>
              <a:t>Age of existing fish and </a:t>
            </a:r>
            <a:r>
              <a:rPr lang="en-US" sz="1100" dirty="0" err="1" smtClean="0"/>
              <a:t>hydroacoustic</a:t>
            </a:r>
            <a:r>
              <a:rPr lang="en-US" sz="1100" dirty="0" smtClean="0"/>
              <a:t>-capable </a:t>
            </a:r>
            <a:r>
              <a:rPr lang="en-US" sz="1100" dirty="0"/>
              <a:t>fleet</a:t>
            </a:r>
          </a:p>
          <a:p>
            <a:pPr>
              <a:spcBef>
                <a:spcPts val="199"/>
              </a:spcBef>
              <a:buFont typeface="Arial" charset="0"/>
              <a:buChar char="•"/>
              <a:defRPr/>
            </a:pPr>
            <a:r>
              <a:rPr lang="en-US" sz="1100" dirty="0"/>
              <a:t>Need for new concepts of operations, </a:t>
            </a:r>
            <a:r>
              <a:rPr lang="en-US" sz="1100" dirty="0" smtClean="0"/>
              <a:t>new </a:t>
            </a:r>
            <a:r>
              <a:rPr lang="en-US" sz="1100" dirty="0"/>
              <a:t>technologies</a:t>
            </a:r>
          </a:p>
          <a:p>
            <a:pPr>
              <a:spcBef>
                <a:spcPts val="199"/>
              </a:spcBef>
              <a:defRPr/>
            </a:pPr>
            <a:endParaRPr lang="en-US" sz="1100" dirty="0"/>
          </a:p>
          <a:p>
            <a:pPr>
              <a:spcBef>
                <a:spcPts val="199"/>
              </a:spcBef>
              <a:defRPr/>
            </a:pPr>
            <a:r>
              <a:rPr lang="en-US" sz="1100" b="1" dirty="0"/>
              <a:t>Collaboration / </a:t>
            </a:r>
            <a:r>
              <a:rPr lang="en-US" sz="1100" b="1" dirty="0" smtClean="0"/>
              <a:t>Partnerships</a:t>
            </a:r>
            <a:r>
              <a:rPr lang="en-US" sz="1000" b="1" baseline="0" dirty="0" smtClean="0"/>
              <a:t> </a:t>
            </a:r>
            <a:endParaRPr lang="en-US" sz="1000" b="1" dirty="0" smtClean="0"/>
          </a:p>
          <a:p>
            <a:pPr>
              <a:spcBef>
                <a:spcPts val="199"/>
              </a:spcBef>
              <a:defRPr/>
            </a:pPr>
            <a:r>
              <a:rPr lang="en-US" sz="1100" b="0" dirty="0" smtClean="0"/>
              <a:t>Partnerships will continue to be</a:t>
            </a:r>
            <a:r>
              <a:rPr lang="en-US" sz="1100" b="0" baseline="0" dirty="0" smtClean="0"/>
              <a:t> an important component of our research, management, and regulatory programs</a:t>
            </a:r>
            <a:endParaRPr lang="en-US" sz="1100" b="0" dirty="0"/>
          </a:p>
          <a:p>
            <a:pPr marL="0" lvl="1" defTabSz="455417">
              <a:defRPr/>
            </a:pPr>
            <a:endParaRPr lang="en-US" sz="1100" baseline="0" dirty="0" smtClean="0"/>
          </a:p>
          <a:p>
            <a:pPr>
              <a:defRPr/>
            </a:pPr>
            <a:r>
              <a:rPr lang="en-US" sz="1100" b="1" dirty="0"/>
              <a:t>You can see that NOAA has a lot of capability to do good work in the Arctic. We are facing numerous challenges looking to the future – </a:t>
            </a:r>
          </a:p>
          <a:p>
            <a:pPr>
              <a:defRPr/>
            </a:pPr>
            <a:endParaRPr lang="en-US" sz="1100" b="1" dirty="0"/>
          </a:p>
          <a:p>
            <a:pPr>
              <a:defRPr/>
            </a:pPr>
            <a:endParaRPr lang="en-US" sz="1100" b="1" dirty="0"/>
          </a:p>
          <a:p>
            <a:pPr marL="0" lvl="1" defTabSz="455417">
              <a:defRPr/>
            </a:pP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8669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8669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Not the usual map of Alaska that you see</a:t>
            </a:r>
          </a:p>
          <a:p>
            <a:r>
              <a:rPr lang="en-US" sz="1100" baseline="0" dirty="0" smtClean="0"/>
              <a:t> </a:t>
            </a:r>
            <a:r>
              <a:rPr lang="en-US" sz="1100" dirty="0" smtClean="0"/>
              <a:t> </a:t>
            </a:r>
          </a:p>
          <a:p>
            <a:r>
              <a:rPr lang="en-US" sz="1100" dirty="0" smtClean="0"/>
              <a:t>ALASKA is the only U.S. state</a:t>
            </a:r>
            <a:r>
              <a:rPr lang="en-US" sz="1100" baseline="0" dirty="0" smtClean="0"/>
              <a:t> located in the Arctic, and therefore provides our country with a big foothold in the Arctic region.</a:t>
            </a:r>
          </a:p>
          <a:p>
            <a:endParaRPr lang="en-US" sz="1100" dirty="0" smtClean="0"/>
          </a:p>
          <a:p>
            <a:pPr marL="174294" indent="-174294">
              <a:buFont typeface="Arial" panose="020B0604020202020204" pitchFamily="34" charset="0"/>
              <a:buChar char="•"/>
            </a:pPr>
            <a:r>
              <a:rPr lang="en-US" sz="1100" dirty="0" smtClean="0"/>
              <a:t>Alaska is 2.3 times the size of Texas; </a:t>
            </a:r>
          </a:p>
          <a:p>
            <a:pPr marL="174294" indent="-174294">
              <a:buFont typeface="Arial" panose="020B0604020202020204" pitchFamily="34" charset="0"/>
              <a:buChar char="•"/>
            </a:pPr>
            <a:r>
              <a:rPr lang="en-US" sz="1100" dirty="0" smtClean="0"/>
              <a:t>Contains about 800,000 </a:t>
            </a:r>
            <a:r>
              <a:rPr lang="en-US" sz="1100" dirty="0" err="1" smtClean="0"/>
              <a:t>sq</a:t>
            </a:r>
            <a:r>
              <a:rPr lang="en-US" sz="1100" dirty="0" smtClean="0"/>
              <a:t> miles of Outer Continental</a:t>
            </a:r>
            <a:r>
              <a:rPr lang="en-US" sz="1100" baseline="0" dirty="0" smtClean="0"/>
              <a:t> Shelf, 70% of U.S. total.</a:t>
            </a:r>
            <a:endParaRPr lang="en-US" sz="1100" dirty="0" smtClean="0"/>
          </a:p>
          <a:p>
            <a:pPr marL="174294" indent="-174294">
              <a:buFont typeface="Arial" panose="020B0604020202020204" pitchFamily="34" charset="0"/>
              <a:buChar char="•"/>
            </a:pPr>
            <a:r>
              <a:rPr lang="en-US" sz="1100" dirty="0" smtClean="0"/>
              <a:t>Has more than 47,000 miles of tidal</a:t>
            </a:r>
            <a:r>
              <a:rPr lang="en-US" sz="1100" baseline="0" dirty="0" smtClean="0"/>
              <a:t> shoreline—more than all of the other states combined.</a:t>
            </a:r>
          </a:p>
          <a:p>
            <a:pPr marL="174294" indent="-174294" defTabSz="464783">
              <a:buFont typeface="Arial" panose="020B0604020202020204" pitchFamily="34" charset="0"/>
              <a:buChar char="•"/>
              <a:defRPr/>
            </a:pPr>
            <a:r>
              <a:rPr lang="en-US" sz="1100" baseline="0" dirty="0" smtClean="0"/>
              <a:t>Alaska has 28% of the U.S. Exclusive Economic Zone…produces $4.6 Billion worth of </a:t>
            </a:r>
            <a:r>
              <a:rPr lang="en-US" sz="1100" dirty="0" smtClean="0"/>
              <a:t>wild, sustainable seafood annually (about 60-percent of all seafood caught in U.S. waters)</a:t>
            </a:r>
          </a:p>
          <a:p>
            <a:pPr marL="174294" indent="-174294">
              <a:buFont typeface="Arial" panose="020B0604020202020204" pitchFamily="34" charset="0"/>
              <a:buChar char="•"/>
            </a:pPr>
            <a:r>
              <a:rPr lang="en-US" sz="1100" baseline="0" dirty="0" smtClean="0"/>
              <a:t>Yet there are fewer residents in entire state than some cities in the lower 48:  Indianapolis, Fort Worth, Austin</a:t>
            </a:r>
          </a:p>
          <a:p>
            <a:pPr marL="174294" indent="-174294">
              <a:buFont typeface="Arial" panose="020B0604020202020204" pitchFamily="34" charset="0"/>
              <a:buChar char="•"/>
            </a:pPr>
            <a:r>
              <a:rPr lang="en-US" sz="1100" baseline="0" dirty="0" smtClean="0"/>
              <a:t>I guess more importantly for the purposes of this discussion, Alaska has 2x the warming rate as the rest of the U.S. </a:t>
            </a:r>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08669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t>Again you see how large Alaska is compared to the contiguous U.S. but Alaska doesn’t seem so big when viewed from the total Arctic region perspective.</a:t>
            </a:r>
          </a:p>
          <a:p>
            <a:endParaRPr lang="en-US" sz="1100" baseline="0" dirty="0" smtClean="0"/>
          </a:p>
          <a:p>
            <a:r>
              <a:rPr lang="en-US" sz="1100" baseline="0" dirty="0" smtClean="0"/>
              <a:t> The Artic Region (purple line) is a huge area. </a:t>
            </a:r>
          </a:p>
          <a:p>
            <a:pPr marL="170781" indent="-170781">
              <a:buFont typeface="Arial" panose="020B0604020202020204" pitchFamily="34" charset="0"/>
              <a:buChar char="•"/>
            </a:pPr>
            <a:r>
              <a:rPr lang="en-US" sz="1100" baseline="0" dirty="0" smtClean="0"/>
              <a:t>Estimated to be about 5.5 million square miles, 8% of the total world’s surface; 15% of the land surface</a:t>
            </a:r>
          </a:p>
          <a:p>
            <a:pPr marL="170781" indent="-170781">
              <a:buFont typeface="Arial" panose="020B0604020202020204" pitchFamily="34" charset="0"/>
              <a:buChar char="•"/>
            </a:pPr>
            <a:r>
              <a:rPr lang="en-US" sz="1100" baseline="0" dirty="0" smtClean="0"/>
              <a:t>Eight countries border the Arctic</a:t>
            </a:r>
          </a:p>
          <a:p>
            <a:pPr marL="170781" indent="-170781">
              <a:buFont typeface="Arial" panose="020B0604020202020204" pitchFamily="34" charset="0"/>
              <a:buChar char="•"/>
            </a:pPr>
            <a:r>
              <a:rPr lang="en-US" sz="1100" baseline="0" dirty="0" smtClean="0"/>
              <a:t>Obviously these international jurisdictions can be quite challenging when coordinating action</a:t>
            </a:r>
            <a:endParaRPr lang="en-US" sz="1100" dirty="0" smtClean="0"/>
          </a:p>
        </p:txBody>
      </p:sp>
      <p:sp>
        <p:nvSpPr>
          <p:cNvPr id="4" name="Slide Number Placeholder 3"/>
          <p:cNvSpPr>
            <a:spLocks noGrp="1"/>
          </p:cNvSpPr>
          <p:nvPr>
            <p:ph type="sldNum" sz="quarter" idx="10"/>
          </p:nvPr>
        </p:nvSpPr>
        <p:spPr/>
        <p:txBody>
          <a:bodyPr/>
          <a:lstStyle/>
          <a:p>
            <a:fld id="{BB8DCC0E-7DBF-7C4A-B104-25FE08E3BB8F}" type="slidenum">
              <a:rPr lang="en-US" smtClean="0"/>
              <a:pPr/>
              <a:t>3</a:t>
            </a:fld>
            <a:endParaRPr lang="en-US"/>
          </a:p>
        </p:txBody>
      </p:sp>
    </p:spTree>
    <p:extLst>
      <p:ext uri="{BB962C8B-B14F-4D97-AF65-F5344CB8AC3E}">
        <p14:creationId xmlns:p14="http://schemas.microsoft.com/office/powerpoint/2010/main" val="308669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So…why should we be concerned about the Arctic and why now – well basically loss of sea ice due to climate change.</a:t>
            </a:r>
          </a:p>
          <a:p>
            <a:endParaRPr lang="en-US" sz="1100" dirty="0" smtClean="0"/>
          </a:p>
          <a:p>
            <a:r>
              <a:rPr lang="en-US" sz="1100" dirty="0" smtClean="0"/>
              <a:t>On the left is an image of the Arctic sea ice in September 2012, the day that the National Snow and Ice Data Center identified to be the minimum reached in 2012 – this was the smallest extent of sea ice recorded in over three decades of satellite measurements. </a:t>
            </a:r>
          </a:p>
          <a:p>
            <a:endParaRPr lang="en-US" sz="1100" dirty="0" smtClean="0"/>
          </a:p>
          <a:p>
            <a:r>
              <a:rPr lang="en-US" sz="1100" dirty="0" smtClean="0"/>
              <a:t>On</a:t>
            </a:r>
            <a:r>
              <a:rPr lang="en-US" sz="1100" baseline="0" dirty="0" smtClean="0"/>
              <a:t> the right t</a:t>
            </a:r>
            <a:r>
              <a:rPr lang="en-US" sz="1100" dirty="0" smtClean="0"/>
              <a:t>he yellow outline shows the average sea ice minimum from 1979 through 2010. </a:t>
            </a:r>
          </a:p>
          <a:p>
            <a:endParaRPr lang="en-US" sz="1100" baseline="0" dirty="0" smtClean="0"/>
          </a:p>
          <a:p>
            <a:r>
              <a:rPr lang="en-US" sz="1100" dirty="0" smtClean="0"/>
              <a:t>Polar ice cap</a:t>
            </a:r>
            <a:r>
              <a:rPr lang="en-US" sz="1100" baseline="0" dirty="0" smtClean="0"/>
              <a:t> today is 40% smaller than it was in 1979.</a:t>
            </a:r>
            <a:endParaRPr lang="en-US" sz="1100" dirty="0" smtClean="0"/>
          </a:p>
          <a:p>
            <a:endParaRPr lang="en-US" sz="1100" dirty="0" smtClean="0"/>
          </a:p>
          <a:p>
            <a:r>
              <a:rPr lang="en-US" sz="1100" dirty="0" smtClean="0"/>
              <a:t>The</a:t>
            </a:r>
            <a:r>
              <a:rPr lang="en-US" sz="1100" baseline="0" dirty="0" smtClean="0"/>
              <a:t> summers could be “ice free” within decades.</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a:t>
            </a:fld>
            <a:endParaRPr lang="en-US"/>
          </a:p>
        </p:txBody>
      </p:sp>
    </p:spTree>
    <p:extLst>
      <p:ext uri="{BB962C8B-B14F-4D97-AF65-F5344CB8AC3E}">
        <p14:creationId xmlns:p14="http://schemas.microsoft.com/office/powerpoint/2010/main" val="3893111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With the loss of sea ice,</a:t>
            </a:r>
            <a:r>
              <a:rPr lang="en-US" sz="1100" baseline="0" dirty="0" smtClean="0"/>
              <a:t> there is increased access to the Arctic. The two areas where we are really seeing a big increase in human activities are oil and gas development and shipping.</a:t>
            </a:r>
          </a:p>
          <a:p>
            <a:endParaRPr lang="en-US" sz="1100" baseline="0" dirty="0" smtClean="0"/>
          </a:p>
          <a:p>
            <a:pPr marL="170781" lvl="1" indent="-170781" defTabSz="455417">
              <a:buFont typeface="Arial" panose="020B0604020202020204" pitchFamily="34" charset="0"/>
              <a:buChar char="•"/>
              <a:defRPr/>
            </a:pPr>
            <a:r>
              <a:rPr lang="en-US" sz="1100" baseline="0" dirty="0" smtClean="0"/>
              <a:t>Estimated 90 billion barrels of oil in Arctic Region (13% of world’s undiscovered reserves); </a:t>
            </a:r>
          </a:p>
          <a:p>
            <a:pPr marL="170781" lvl="1" indent="-170781" defTabSz="455417">
              <a:buFont typeface="Arial" panose="020B0604020202020204" pitchFamily="34" charset="0"/>
              <a:buChar char="•"/>
              <a:defRPr/>
            </a:pPr>
            <a:r>
              <a:rPr lang="en-US" sz="1100" baseline="0" dirty="0" smtClean="0"/>
              <a:t>Estimated 30% of world’s undiscovered natural gas</a:t>
            </a:r>
          </a:p>
          <a:p>
            <a:pPr defTabSz="455417">
              <a:defRPr/>
            </a:pPr>
            <a:r>
              <a:rPr lang="en-US" sz="1100" baseline="0" dirty="0" smtClean="0"/>
              <a:t>There is recent strong interest in accessing oil and gas resources particularly in the Chukchi and Beaufort Seas.  Shell—2012 drilling.  We’ve also been very busy working with DOI -BOEM and industry on seismic surveys.</a:t>
            </a:r>
          </a:p>
          <a:p>
            <a:endParaRPr lang="en-US" sz="1100" baseline="0" dirty="0" smtClean="0"/>
          </a:p>
          <a:p>
            <a:r>
              <a:rPr lang="en-US" sz="1100" baseline="0" dirty="0" smtClean="0"/>
              <a:t>Loss of sea ice has also encouraged the growth of commercial shipping via international trans-Arctic routes. </a:t>
            </a:r>
          </a:p>
          <a:p>
            <a:r>
              <a:rPr lang="en-US" sz="1100" dirty="0" smtClean="0"/>
              <a:t>The Yong Sheng shown here just became the first commercial Chinese container vessel to make the journey through the waters of the Arctic, rather than south via the Indian Ocean and the Suez Canal. </a:t>
            </a:r>
          </a:p>
          <a:p>
            <a:r>
              <a:rPr lang="en-US" sz="1100" dirty="0" smtClean="0"/>
              <a:t>Via the Northern Sea Route (NSR), ships can make the 8,100-nautical-mile journey in about 35 days, That compares to 48 days through the southern route.</a:t>
            </a:r>
            <a:endParaRPr lang="en-US" sz="1100" baseline="0" dirty="0" smtClean="0"/>
          </a:p>
          <a:p>
            <a:pPr marL="170781" lvl="1" indent="-170781" defTabSz="455417">
              <a:buFont typeface="Arial" panose="020B0604020202020204" pitchFamily="34" charset="0"/>
              <a:buChar char="•"/>
              <a:defRPr/>
            </a:pPr>
            <a:endParaRPr lang="en-US" sz="1100" baseline="0" dirty="0" smtClean="0"/>
          </a:p>
          <a:p>
            <a:pPr marL="170781" lvl="1" indent="-170781" defTabSz="455417">
              <a:buFont typeface="Arial" panose="020B0604020202020204" pitchFamily="34" charset="0"/>
              <a:buChar char="•"/>
              <a:defRPr/>
            </a:pPr>
            <a:r>
              <a:rPr lang="en-US" sz="1100" baseline="0" dirty="0" smtClean="0"/>
              <a:t>Oil and gas exploration is the primary driver for increase in shipping in U.S. Arctic. </a:t>
            </a:r>
          </a:p>
          <a:p>
            <a:pPr marL="170781" lvl="1" indent="-170781" defTabSz="455417">
              <a:buFont typeface="Arial" panose="020B0604020202020204" pitchFamily="34" charset="0"/>
              <a:buChar char="•"/>
              <a:defRPr/>
            </a:pPr>
            <a:r>
              <a:rPr lang="en-US" sz="1100" baseline="0" dirty="0" smtClean="0"/>
              <a:t>Maritime transit through the Bering Strait more than doubled from 2008-2012</a:t>
            </a:r>
          </a:p>
          <a:p>
            <a:pPr marL="170781" lvl="1" indent="-170781" defTabSz="455417">
              <a:buFont typeface="Arial" panose="020B0604020202020204" pitchFamily="34" charset="0"/>
              <a:buChar char="•"/>
              <a:defRPr/>
            </a:pPr>
            <a:r>
              <a:rPr lang="en-US" sz="1100" baseline="0" dirty="0" smtClean="0"/>
              <a:t>There were 1 million tons of cargo shipped through the </a:t>
            </a:r>
            <a:r>
              <a:rPr lang="en-US" sz="1100" b="1" baseline="0" dirty="0" smtClean="0"/>
              <a:t>U.S. Arctic </a:t>
            </a:r>
            <a:r>
              <a:rPr lang="en-US" sz="1100" baseline="0" dirty="0" smtClean="0"/>
              <a:t>in 2012.</a:t>
            </a:r>
          </a:p>
          <a:p>
            <a:pPr marL="170781" indent="-170781">
              <a:buFont typeface="Arial" panose="020B0604020202020204" pitchFamily="34" charset="0"/>
              <a:buChar char="•"/>
            </a:pPr>
            <a:endParaRPr lang="en-US" sz="1100" baseline="0" dirty="0" smtClean="0"/>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8669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4" indent="-174294">
              <a:buFont typeface="Arial" panose="020B0604020202020204" pitchFamily="34" charset="0"/>
              <a:buChar char="•"/>
            </a:pPr>
            <a:r>
              <a:rPr lang="en-US" sz="1100" dirty="0" smtClean="0"/>
              <a:t>Again showing the entire Arctic region</a:t>
            </a:r>
          </a:p>
          <a:p>
            <a:pPr marL="174294" indent="-174294">
              <a:buFont typeface="Arial" panose="020B0604020202020204" pitchFamily="34" charset="0"/>
              <a:buChar char="•"/>
            </a:pPr>
            <a:endParaRPr lang="en-US" sz="1100" dirty="0" smtClean="0"/>
          </a:p>
          <a:p>
            <a:pPr marL="174294" indent="-174294">
              <a:buFont typeface="Arial" panose="020B0604020202020204" pitchFamily="34" charset="0"/>
              <a:buChar char="•"/>
            </a:pPr>
            <a:r>
              <a:rPr lang="en-US" sz="1100" dirty="0" smtClean="0"/>
              <a:t>The loss of sea</a:t>
            </a:r>
            <a:r>
              <a:rPr lang="en-US" sz="1100" baseline="0" dirty="0" smtClean="0"/>
              <a:t> ice in the Arctic is also opening doors to other important natural resources and possible economic activities for example </a:t>
            </a:r>
          </a:p>
          <a:p>
            <a:pPr marL="639076" lvl="1" indent="-174294">
              <a:buFont typeface="Arial" panose="020B0604020202020204" pitchFamily="34" charset="0"/>
              <a:buChar char="•"/>
            </a:pPr>
            <a:r>
              <a:rPr lang="en-US" sz="1100" baseline="0" dirty="0" smtClean="0"/>
              <a:t>$1 trillion worth of minerals such as zinc and nickel</a:t>
            </a:r>
          </a:p>
          <a:p>
            <a:pPr marL="639076" lvl="1" indent="-174294">
              <a:buFont typeface="Arial" panose="020B0604020202020204" pitchFamily="34" charset="0"/>
              <a:buChar char="•"/>
            </a:pPr>
            <a:r>
              <a:rPr lang="en-US" sz="1100" baseline="0" dirty="0" smtClean="0"/>
              <a:t>90 billion barrels of petroleum</a:t>
            </a:r>
          </a:p>
          <a:p>
            <a:pPr marL="183659" indent="-174294">
              <a:buFont typeface="Arial" panose="020B0604020202020204" pitchFamily="34" charset="0"/>
              <a:buChar char="•"/>
            </a:pPr>
            <a:endParaRPr lang="en-US" sz="1100" baseline="0" dirty="0" smtClean="0"/>
          </a:p>
          <a:p>
            <a:pPr marL="183659" indent="-174294">
              <a:buFont typeface="Arial" panose="020B0604020202020204" pitchFamily="34" charset="0"/>
              <a:buChar char="•"/>
            </a:pPr>
            <a:r>
              <a:rPr lang="en-US" sz="1100" baseline="0" dirty="0" smtClean="0"/>
              <a:t>And the loss of sea ice is increasing global competition for influence and economic opportunities, not just for the countries that border the Arctic.</a:t>
            </a:r>
          </a:p>
          <a:p>
            <a:pPr marL="174294" indent="-174294">
              <a:buFont typeface="Arial" panose="020B0604020202020204" pitchFamily="34" charset="0"/>
              <a:buChar char="•"/>
            </a:pPr>
            <a:r>
              <a:rPr lang="en-US" sz="1100" baseline="0" dirty="0" smtClean="0"/>
              <a:t>The opening up of the Arctic will have impacts not only for our country, but for the entire planet.</a:t>
            </a:r>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85110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a:t>
            </a:r>
            <a:r>
              <a:rPr lang="en-US" sz="1200" b="0" i="0" kern="1200" dirty="0" smtClean="0">
                <a:solidFill>
                  <a:schemeClr val="tx1"/>
                </a:solidFill>
                <a:effectLst/>
                <a:latin typeface="+mn-lt"/>
                <a:ea typeface="+mn-ea"/>
                <a:cs typeface="+mn-cs"/>
              </a:rPr>
              <a:t>he 1996 Ottawa Declaration established the Arctic Council as forum for promoting cooperation, coordination, and interaction among the Arctic States and</a:t>
            </a:r>
            <a:r>
              <a:rPr lang="en-US" sz="1200" b="0" i="0" kern="1200" baseline="0" dirty="0" smtClean="0">
                <a:solidFill>
                  <a:schemeClr val="tx1"/>
                </a:solidFill>
                <a:effectLst/>
                <a:latin typeface="+mn-lt"/>
                <a:ea typeface="+mn-ea"/>
                <a:cs typeface="+mn-cs"/>
              </a:rPr>
              <a:t> indigenous peoples in areas of </a:t>
            </a:r>
            <a:r>
              <a:rPr lang="en-US" sz="1200" b="0" i="0" kern="1200" dirty="0" smtClean="0">
                <a:solidFill>
                  <a:schemeClr val="tx1"/>
                </a:solidFill>
                <a:effectLst/>
                <a:latin typeface="+mn-lt"/>
                <a:ea typeface="+mn-ea"/>
                <a:cs typeface="+mn-cs"/>
              </a:rPr>
              <a:t>sustainable development and environmental protection.</a:t>
            </a:r>
          </a:p>
          <a:p>
            <a:endParaRPr lang="en-US" sz="1200" b="0" i="0" kern="1200" dirty="0" smtClean="0">
              <a:solidFill>
                <a:schemeClr val="tx1"/>
              </a:solidFill>
              <a:effectLst/>
              <a:latin typeface="+mn-lt"/>
              <a:ea typeface="+mn-ea"/>
              <a:cs typeface="+mn-cs"/>
            </a:endParaRPr>
          </a:p>
          <a:p>
            <a:r>
              <a:rPr lang="en-US" sz="1100" dirty="0" smtClean="0"/>
              <a:t>As you might expect - Some of those countries that</a:t>
            </a:r>
            <a:r>
              <a:rPr lang="en-US" sz="1100" baseline="0" dirty="0" smtClean="0"/>
              <a:t> are seeking Arctic influence and economic opportunities don’t actually border the arctic – see those listed on the right.  They are permanent observers on the Arctic Council</a:t>
            </a:r>
            <a:endParaRPr lang="en-US" sz="1100" dirty="0" smtClean="0"/>
          </a:p>
          <a:p>
            <a:endParaRPr lang="en-US" sz="1100" dirty="0" smtClean="0"/>
          </a:p>
          <a:p>
            <a:r>
              <a:rPr lang="en-US" sz="1100" dirty="0" smtClean="0"/>
              <a:t>And the 8 Arctic</a:t>
            </a:r>
            <a:r>
              <a:rPr lang="en-US" sz="1100" baseline="0" dirty="0" smtClean="0"/>
              <a:t> Council member countries are on the left, which of course include the U.S.</a:t>
            </a:r>
          </a:p>
          <a:p>
            <a:endParaRPr lang="en-US" sz="1100" baseline="0" dirty="0" smtClean="0"/>
          </a:p>
          <a:p>
            <a:r>
              <a:rPr lang="en-US" sz="1100" dirty="0" smtClean="0"/>
              <a:t>The Chairmanship</a:t>
            </a:r>
            <a:r>
              <a:rPr lang="en-US" sz="1100" baseline="0" dirty="0" smtClean="0"/>
              <a:t> of the Arctic Council rotates among the member nations. The United States will chair from 2015-2017.</a:t>
            </a:r>
            <a:endParaRPr lang="en-US" sz="1100"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a:t>
            </a:fld>
            <a:endParaRPr lang="en-US"/>
          </a:p>
        </p:txBody>
      </p:sp>
    </p:spTree>
    <p:extLst>
      <p:ext uri="{BB962C8B-B14F-4D97-AF65-F5344CB8AC3E}">
        <p14:creationId xmlns:p14="http://schemas.microsoft.com/office/powerpoint/2010/main" val="364164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U.S. Arctic Boundary is defined in statute by the Arctic Research and Policy Act (adopted </a:t>
            </a:r>
            <a:r>
              <a:rPr lang="en-US" sz="1100" baseline="0" dirty="0" smtClean="0"/>
              <a:t>1984) . It includes the Beaufort, Bering and Chukchi Seas, and the Aleutian chain.</a:t>
            </a:r>
          </a:p>
          <a:p>
            <a:endParaRPr lang="en-US" sz="1100" baseline="0" dirty="0" smtClean="0"/>
          </a:p>
          <a:p>
            <a:r>
              <a:rPr lang="en-US" sz="1100" baseline="0" dirty="0" smtClean="0"/>
              <a:t>Most of this presentation focuses on the US High Arctic—northern Bering Sea, Chukchi and Beaufort Seas.</a:t>
            </a:r>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86692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about 20 federal agencies involved in</a:t>
            </a:r>
            <a:r>
              <a:rPr lang="en-US" baseline="0" dirty="0" smtClean="0"/>
              <a:t> a growing list of U.S. Arctic Initiatives—see some listed here at the bottom.</a:t>
            </a:r>
          </a:p>
          <a:p>
            <a:r>
              <a:rPr lang="en-US" dirty="0" smtClean="0"/>
              <a:t>NOAA is actively</a:t>
            </a:r>
            <a:r>
              <a:rPr lang="en-US" baseline="0" dirty="0" smtClean="0"/>
              <a:t> involved in many of these initiatives…as you can see from the asterisk next to some of these on the list.</a:t>
            </a:r>
          </a:p>
          <a:p>
            <a:endParaRPr lang="en-US" altLang="en-US" sz="1100" dirty="0">
              <a:latin typeface="Georgia" pitchFamily="18" charset="0"/>
              <a:ea typeface="ＭＳ Ｐゴシック" pitchFamily="34" charset="-128"/>
            </a:endParaRPr>
          </a:p>
          <a:p>
            <a:pPr eaLnBrk="1" hangingPunct="1">
              <a:spcBef>
                <a:spcPct val="20000"/>
              </a:spcBef>
              <a:buClr>
                <a:schemeClr val="hlink"/>
              </a:buClr>
              <a:buSzPct val="80000"/>
              <a:buFont typeface="Wingdings" pitchFamily="2" charset="2"/>
              <a:buNone/>
            </a:pPr>
            <a:r>
              <a:rPr lang="en-US" altLang="en-US" sz="1100" dirty="0">
                <a:latin typeface="Georgia" pitchFamily="18" charset="0"/>
                <a:ea typeface="ＭＳ Ｐゴシック" pitchFamily="34" charset="-128"/>
              </a:rPr>
              <a:t>Drivers </a:t>
            </a:r>
            <a:r>
              <a:rPr lang="en-US" altLang="en-US" sz="1100" dirty="0" smtClean="0">
                <a:latin typeface="Georgia" pitchFamily="18" charset="0"/>
                <a:ea typeface="ＭＳ Ｐゴシック" pitchFamily="34" charset="-128"/>
              </a:rPr>
              <a:t>for most of these initiatives</a:t>
            </a:r>
            <a:r>
              <a:rPr lang="en-US" altLang="en-US" sz="1100" baseline="0" dirty="0" smtClean="0">
                <a:latin typeface="Georgia" pitchFamily="18" charset="0"/>
                <a:ea typeface="ＭＳ Ｐゴシック" pitchFamily="34" charset="-128"/>
              </a:rPr>
              <a:t> are c</a:t>
            </a:r>
            <a:r>
              <a:rPr lang="en-US" altLang="en-US" sz="1100" dirty="0" smtClean="0">
                <a:latin typeface="Georgia" pitchFamily="18" charset="0"/>
                <a:ea typeface="ＭＳ Ｐゴシック" pitchFamily="34" charset="-128"/>
              </a:rPr>
              <a:t>limate </a:t>
            </a:r>
            <a:r>
              <a:rPr lang="en-US" altLang="en-US" sz="1100" dirty="0">
                <a:latin typeface="Georgia" pitchFamily="18" charset="0"/>
                <a:ea typeface="ＭＳ Ｐゴシック" pitchFamily="34" charset="-128"/>
              </a:rPr>
              <a:t>change and oil/gas </a:t>
            </a:r>
            <a:r>
              <a:rPr lang="en-US" altLang="en-US" sz="1100" dirty="0" smtClean="0">
                <a:latin typeface="Georgia" pitchFamily="18" charset="0"/>
                <a:ea typeface="ＭＳ Ｐゴシック" pitchFamily="34" charset="-128"/>
              </a:rPr>
              <a:t>exploration</a:t>
            </a:r>
            <a:endParaRPr lang="en-US" altLang="en-US" sz="1100" dirty="0">
              <a:latin typeface="Georgia" pitchFamily="18" charset="0"/>
              <a:ea typeface="ＭＳ Ｐゴシック" pitchFamily="34" charset="-128"/>
            </a:endParaRPr>
          </a:p>
          <a:p>
            <a:pPr marL="910834" lvl="1" indent="-455417"/>
            <a:endParaRPr lang="en-US" altLang="en-US" sz="1100" dirty="0">
              <a:latin typeface="Georgia" pitchFamily="18" charset="0"/>
              <a:ea typeface="ＭＳ Ｐゴシック" pitchFamily="34" charset="-128"/>
            </a:endParaRPr>
          </a:p>
          <a:p>
            <a:pPr marL="0" lvl="1" defTabSz="455417">
              <a:defRPr/>
            </a:pPr>
            <a:r>
              <a:rPr lang="en-US" b="1" dirty="0" smtClean="0">
                <a:solidFill>
                  <a:schemeClr val="tx2"/>
                </a:solidFill>
              </a:rPr>
              <a:t>Arctic Research Commission (ARC) and Interagency Arctic Research Policy Committee (IARPC)  (1984)—</a:t>
            </a:r>
          </a:p>
          <a:p>
            <a:pPr marL="170781" lvl="1" indent="-170781" defTabSz="455417">
              <a:buFont typeface="Arial" panose="020B0604020202020204" pitchFamily="34" charset="0"/>
              <a:buChar char="•"/>
              <a:defRPr/>
            </a:pPr>
            <a:r>
              <a:rPr lang="en-US" altLang="en-US" sz="1100" dirty="0" smtClean="0">
                <a:latin typeface="Georgia" pitchFamily="18" charset="0"/>
                <a:ea typeface="ＭＳ Ｐゴシック" pitchFamily="34" charset="-128"/>
              </a:rPr>
              <a:t>Established </a:t>
            </a:r>
            <a:r>
              <a:rPr lang="en-US" altLang="en-US" sz="1100" dirty="0">
                <a:latin typeface="Georgia" pitchFamily="18" charset="0"/>
                <a:ea typeface="ＭＳ Ｐゴシック" pitchFamily="34" charset="-128"/>
              </a:rPr>
              <a:t>by the Arctic Research and Policy Act of 1984 with the ARC mandated to inform IARPC</a:t>
            </a:r>
          </a:p>
          <a:p>
            <a:pPr marL="170781" lvl="1" indent="-170781" defTabSz="455417">
              <a:buFont typeface="Arial" panose="020B0604020202020204" pitchFamily="34" charset="0"/>
              <a:buChar char="•"/>
              <a:defRPr/>
            </a:pPr>
            <a:r>
              <a:rPr lang="en-US" altLang="en-US" sz="1100" dirty="0" smtClean="0">
                <a:latin typeface="Georgia" pitchFamily="18" charset="0"/>
                <a:ea typeface="ＭＳ Ｐゴシック" pitchFamily="34" charset="-128"/>
              </a:rPr>
              <a:t>The IARPC </a:t>
            </a:r>
            <a:r>
              <a:rPr lang="en-US" altLang="en-US" sz="1100" dirty="0">
                <a:latin typeface="Georgia" pitchFamily="18" charset="0"/>
                <a:ea typeface="ＭＳ Ｐゴシック" pitchFamily="34" charset="-128"/>
              </a:rPr>
              <a:t>consists of fifteen-plus agencies, departments, and offices across the Federal government. </a:t>
            </a:r>
            <a:r>
              <a:rPr lang="en-US" altLang="en-US" sz="1100" dirty="0" smtClean="0">
                <a:latin typeface="Georgia" pitchFamily="18" charset="0"/>
                <a:ea typeface="ＭＳ Ｐゴシック" pitchFamily="34" charset="-128"/>
              </a:rPr>
              <a:t> IARPC </a:t>
            </a:r>
            <a:r>
              <a:rPr lang="en-US" altLang="en-US" sz="1100" dirty="0">
                <a:latin typeface="Georgia" pitchFamily="18" charset="0"/>
                <a:ea typeface="ＭＳ Ｐゴシック" pitchFamily="34" charset="-128"/>
              </a:rPr>
              <a:t>is chaired by the National Science Foundation.</a:t>
            </a:r>
          </a:p>
          <a:p>
            <a:pPr marL="569271" lvl="1" indent="-569271" defTabSz="455417">
              <a:buFont typeface="Arial" panose="020B0604020202020204" pitchFamily="34" charset="0"/>
              <a:buChar char="•"/>
              <a:defRPr/>
            </a:pPr>
            <a:endParaRPr lang="en-US" altLang="en-US" sz="1100" dirty="0">
              <a:latin typeface="Georgia" pitchFamily="18" charset="0"/>
              <a:ea typeface="ＭＳ Ｐゴシック" pitchFamily="34" charset="-128"/>
            </a:endParaRPr>
          </a:p>
          <a:p>
            <a:pPr defTabSz="455417">
              <a:defRPr/>
            </a:pPr>
            <a:r>
              <a:rPr lang="en-US" b="1" dirty="0" smtClean="0">
                <a:solidFill>
                  <a:schemeClr val="tx2"/>
                </a:solidFill>
              </a:rPr>
              <a:t>National Ocean Policy (2010) * </a:t>
            </a:r>
            <a:r>
              <a:rPr lang="en-US" altLang="en-US" dirty="0">
                <a:latin typeface="Georgia" pitchFamily="18" charset="0"/>
                <a:ea typeface="ＭＳ Ｐゴシック" pitchFamily="34" charset="-128"/>
              </a:rPr>
              <a:t>Arctic is one of 9 priority areas; of </a:t>
            </a:r>
            <a:r>
              <a:rPr lang="en-US" altLang="en-US" dirty="0" smtClean="0">
                <a:ea typeface="ＭＳ Ｐゴシック" pitchFamily="34" charset="-128"/>
              </a:rPr>
              <a:t>26 Arctic milestones, 23 list NOAA as a responsible agency, with 4 emerging areas</a:t>
            </a:r>
            <a:r>
              <a:rPr lang="en-US" altLang="en-US" baseline="0" dirty="0" smtClean="0">
                <a:ea typeface="ＭＳ Ｐゴシック" pitchFamily="34" charset="-128"/>
              </a:rPr>
              <a:t> of focus:</a:t>
            </a:r>
            <a:r>
              <a:rPr lang="en-US" altLang="en-US" dirty="0" smtClean="0">
                <a:ea typeface="ＭＳ Ｐゴシック" pitchFamily="34" charset="-128"/>
              </a:rPr>
              <a:t/>
            </a:r>
            <a:br>
              <a:rPr lang="en-US" altLang="en-US" dirty="0" smtClean="0">
                <a:ea typeface="ＭＳ Ｐゴシック" pitchFamily="34" charset="-128"/>
              </a:rPr>
            </a:br>
            <a:endParaRPr lang="en-US" altLang="en-US" dirty="0" smtClean="0">
              <a:ea typeface="ＭＳ Ｐゴシック" pitchFamily="34" charset="-128"/>
            </a:endParaRPr>
          </a:p>
          <a:p>
            <a:pPr marL="227708" indent="-227708" defTabSz="455417">
              <a:buFont typeface="+mj-lt"/>
              <a:buAutoNum type="arabicPeriod"/>
              <a:defRPr/>
            </a:pPr>
            <a:r>
              <a:rPr lang="en-US" altLang="en-US" dirty="0" smtClean="0">
                <a:ea typeface="ＭＳ Ｐゴシック" pitchFamily="34" charset="-128"/>
              </a:rPr>
              <a:t>Enhance Communication Systems</a:t>
            </a:r>
          </a:p>
          <a:p>
            <a:pPr marL="227708" indent="-227708">
              <a:buFont typeface="+mj-lt"/>
              <a:buAutoNum type="arabicPeriod"/>
            </a:pPr>
            <a:r>
              <a:rPr lang="en-US" altLang="en-US" dirty="0" smtClean="0">
                <a:ea typeface="ＭＳ Ｐゴシック" pitchFamily="34" charset="-128"/>
              </a:rPr>
              <a:t>Improve Environmental Incident Prevention and Response</a:t>
            </a:r>
          </a:p>
          <a:p>
            <a:pPr marL="227708" indent="-227708">
              <a:buFont typeface="+mj-lt"/>
              <a:buAutoNum type="arabicPeriod"/>
            </a:pPr>
            <a:r>
              <a:rPr lang="en-US" altLang="en-US" dirty="0" smtClean="0">
                <a:ea typeface="ＭＳ Ｐゴシック" pitchFamily="34" charset="-128"/>
              </a:rPr>
              <a:t>Improve Sea Ice Forecasting </a:t>
            </a:r>
          </a:p>
          <a:p>
            <a:pPr marL="227708" indent="-227708">
              <a:buFont typeface="+mj-lt"/>
              <a:buAutoNum type="arabicPeriod"/>
            </a:pPr>
            <a:r>
              <a:rPr lang="en-US" altLang="en-US" dirty="0" smtClean="0">
                <a:ea typeface="ＭＳ Ｐゴシック" pitchFamily="34" charset="-128"/>
              </a:rPr>
              <a:t>Improve Mapping and Charting </a:t>
            </a:r>
          </a:p>
          <a:p>
            <a:pPr defTabSz="455417">
              <a:defRPr/>
            </a:pPr>
            <a:endParaRPr lang="en-US" altLang="en-US" dirty="0">
              <a:latin typeface="Georgia" pitchFamily="18" charset="0"/>
              <a:ea typeface="ＭＳ Ｐゴシック" pitchFamily="34" charset="-128"/>
            </a:endParaRPr>
          </a:p>
          <a:p>
            <a:r>
              <a:rPr lang="en-US" b="1" dirty="0" smtClean="0">
                <a:solidFill>
                  <a:schemeClr val="accent1"/>
                </a:solidFill>
              </a:rPr>
              <a:t>Cover NOAA’s Arctic Vision and Strategy (2011) </a:t>
            </a:r>
            <a:r>
              <a:rPr lang="en-US" b="1" dirty="0" smtClean="0">
                <a:solidFill>
                  <a:schemeClr val="tx2"/>
                </a:solidFill>
              </a:rPr>
              <a:t>* (more later)</a:t>
            </a:r>
          </a:p>
          <a:p>
            <a:pPr marL="569271" indent="-569271">
              <a:buFont typeface="Arial" panose="020B0604020202020204" pitchFamily="34" charset="0"/>
              <a:buChar char="•"/>
            </a:pPr>
            <a:endParaRPr lang="en-US" b="1" dirty="0" smtClean="0">
              <a:solidFill>
                <a:schemeClr val="tx2"/>
              </a:solidFill>
            </a:endParaRPr>
          </a:p>
          <a:p>
            <a:r>
              <a:rPr lang="en-US" b="1" dirty="0" smtClean="0">
                <a:solidFill>
                  <a:schemeClr val="tx2"/>
                </a:solidFill>
              </a:rPr>
              <a:t>Interagency Working Group on Domestic Energy Development and Permitting in Alaska (2012)*</a:t>
            </a:r>
          </a:p>
          <a:p>
            <a:pPr marL="170781" indent="-170781">
              <a:spcBef>
                <a:spcPct val="20000"/>
              </a:spcBef>
              <a:buClr>
                <a:schemeClr val="hlink"/>
              </a:buClr>
              <a:buSzPct val="80000"/>
              <a:buFont typeface="Arial" panose="020B0604020202020204" pitchFamily="34" charset="0"/>
              <a:buChar char="•"/>
            </a:pPr>
            <a:r>
              <a:rPr lang="en-US" altLang="en-US" sz="1100" dirty="0" smtClean="0">
                <a:latin typeface="Georgia" pitchFamily="18" charset="0"/>
                <a:ea typeface="ＭＳ Ｐゴシック" pitchFamily="34" charset="-128"/>
              </a:rPr>
              <a:t>Aims to improve collaboration among federal agencies on energy permitting in Alaska (not just the Arctic, although the Arctic is a primary focus)</a:t>
            </a:r>
          </a:p>
          <a:p>
            <a:pPr marL="170781" indent="-170781">
              <a:spcBef>
                <a:spcPct val="20000"/>
              </a:spcBef>
              <a:buClr>
                <a:schemeClr val="hlink"/>
              </a:buClr>
              <a:buSzPct val="80000"/>
              <a:buFont typeface="Arial" panose="020B0604020202020204" pitchFamily="34" charset="0"/>
              <a:buChar char="•"/>
            </a:pPr>
            <a:r>
              <a:rPr lang="en-US" altLang="en-US" sz="1100" dirty="0" smtClean="0">
                <a:latin typeface="Georgia" pitchFamily="18" charset="0"/>
                <a:ea typeface="ＭＳ Ｐゴシック" pitchFamily="34" charset="-128"/>
              </a:rPr>
              <a:t>Also -includes SOA, local </a:t>
            </a:r>
            <a:r>
              <a:rPr lang="en-US" altLang="en-US" sz="1100" dirty="0">
                <a:latin typeface="Georgia" pitchFamily="18" charset="0"/>
                <a:ea typeface="ＭＳ Ｐゴシック" pitchFamily="34" charset="-128"/>
              </a:rPr>
              <a:t>communities, </a:t>
            </a:r>
            <a:r>
              <a:rPr lang="en-US" altLang="en-US" sz="1100" dirty="0" smtClean="0">
                <a:latin typeface="Georgia" pitchFamily="18" charset="0"/>
                <a:ea typeface="ＭＳ Ｐゴシック" pitchFamily="34" charset="-128"/>
              </a:rPr>
              <a:t>tribes, and industry</a:t>
            </a:r>
          </a:p>
          <a:p>
            <a:pPr marL="0" indent="0">
              <a:spcBef>
                <a:spcPct val="20000"/>
              </a:spcBef>
              <a:buClr>
                <a:schemeClr val="hlink"/>
              </a:buClr>
              <a:buSzPct val="80000"/>
              <a:buFont typeface="Arial" panose="020B0604020202020204" pitchFamily="34" charset="0"/>
              <a:buNone/>
            </a:pPr>
            <a:endParaRPr lang="en-US" altLang="en-US" sz="1100" dirty="0">
              <a:latin typeface="Georgia" pitchFamily="18" charset="0"/>
              <a:ea typeface="ＭＳ Ｐゴシック" pitchFamily="34" charset="-128"/>
            </a:endParaRPr>
          </a:p>
          <a:p>
            <a:r>
              <a:rPr lang="en-US" b="1" dirty="0" smtClean="0">
                <a:solidFill>
                  <a:schemeClr val="tx2"/>
                </a:solidFill>
              </a:rPr>
              <a:t>Interagency Arctic Research Policy Committee 5 Year Research Plan (2012) *</a:t>
            </a:r>
          </a:p>
          <a:p>
            <a:pPr marL="170781" indent="-170781">
              <a:buFont typeface="Arial" panose="020B0604020202020204" pitchFamily="34" charset="0"/>
              <a:buChar char="•"/>
            </a:pPr>
            <a:r>
              <a:rPr lang="en-US" b="0" dirty="0" smtClean="0">
                <a:solidFill>
                  <a:schemeClr val="tx2"/>
                </a:solidFill>
              </a:rPr>
              <a:t>2013-2017</a:t>
            </a:r>
          </a:p>
          <a:p>
            <a:pPr marL="170781" indent="-170781">
              <a:buFont typeface="Arial" panose="020B0604020202020204" pitchFamily="34" charset="0"/>
              <a:buChar char="•"/>
            </a:pPr>
            <a:r>
              <a:rPr lang="en-US" b="0" dirty="0" smtClean="0">
                <a:solidFill>
                  <a:schemeClr val="tx2"/>
                </a:solidFill>
              </a:rPr>
              <a:t>National</a:t>
            </a:r>
            <a:r>
              <a:rPr lang="en-US" b="0" baseline="0" dirty="0" smtClean="0">
                <a:solidFill>
                  <a:schemeClr val="tx2"/>
                </a:solidFill>
              </a:rPr>
              <a:t> Science Foundation</a:t>
            </a:r>
          </a:p>
          <a:p>
            <a:pPr marL="170781" indent="-170781">
              <a:buFont typeface="Arial" panose="020B0604020202020204" pitchFamily="34" charset="0"/>
              <a:buChar char="•"/>
            </a:pPr>
            <a:r>
              <a:rPr lang="en-US" b="0" baseline="0" dirty="0" smtClean="0">
                <a:solidFill>
                  <a:schemeClr val="tx2"/>
                </a:solidFill>
              </a:rPr>
              <a:t>Identifies 7 research areas dealing with Arctic atmosphere and ecosystems</a:t>
            </a:r>
            <a:endParaRPr lang="en-US" b="0" dirty="0" smtClean="0">
              <a:solidFill>
                <a:schemeClr val="tx2"/>
              </a:solidFill>
            </a:endParaRPr>
          </a:p>
          <a:p>
            <a:pPr marL="569271" indent="-569271">
              <a:buFont typeface="Arial" panose="020B0604020202020204" pitchFamily="34" charset="0"/>
              <a:buChar char="•"/>
            </a:pPr>
            <a:endParaRPr lang="en-US" b="1" dirty="0" smtClean="0">
              <a:solidFill>
                <a:schemeClr val="tx2"/>
              </a:solidFill>
            </a:endParaRPr>
          </a:p>
          <a:p>
            <a:r>
              <a:rPr lang="en-US" b="1" dirty="0" smtClean="0">
                <a:solidFill>
                  <a:schemeClr val="accent1"/>
                </a:solidFill>
              </a:rPr>
              <a:t>Integrated Arctic Management report (2013)</a:t>
            </a:r>
            <a:r>
              <a:rPr lang="en-US" b="1" dirty="0" smtClean="0">
                <a:solidFill>
                  <a:schemeClr val="tx2"/>
                </a:solidFill>
              </a:rPr>
              <a:t> * (discussed in more detail later)</a:t>
            </a:r>
          </a:p>
          <a:p>
            <a:pPr marL="569271" indent="-569271">
              <a:buFont typeface="Arial" panose="020B0604020202020204" pitchFamily="34" charset="0"/>
              <a:buChar char="•"/>
            </a:pPr>
            <a:endParaRPr lang="en-US" b="1" dirty="0" smtClean="0">
              <a:solidFill>
                <a:schemeClr val="tx2"/>
              </a:solidFill>
            </a:endParaRPr>
          </a:p>
          <a:p>
            <a:r>
              <a:rPr lang="en-US" b="1" dirty="0" smtClean="0">
                <a:solidFill>
                  <a:schemeClr val="tx2"/>
                </a:solidFill>
              </a:rPr>
              <a:t>USCG Arctic Strategy (2013)</a:t>
            </a:r>
          </a:p>
          <a:p>
            <a:pPr marL="569271" indent="-569271">
              <a:buFont typeface="Arial" panose="020B0604020202020204" pitchFamily="34" charset="0"/>
              <a:buChar char="•"/>
            </a:pPr>
            <a:r>
              <a:rPr lang="en-US" b="0" dirty="0" smtClean="0">
                <a:solidFill>
                  <a:schemeClr val="tx2"/>
                </a:solidFill>
              </a:rPr>
              <a:t>10-year</a:t>
            </a:r>
            <a:r>
              <a:rPr lang="en-US" b="0" baseline="0" dirty="0" smtClean="0">
                <a:solidFill>
                  <a:schemeClr val="tx2"/>
                </a:solidFill>
              </a:rPr>
              <a:t> strategy</a:t>
            </a:r>
          </a:p>
          <a:p>
            <a:pPr marL="569271" indent="-569271">
              <a:buFont typeface="Arial" panose="020B0604020202020204" pitchFamily="34" charset="0"/>
              <a:buChar char="•"/>
            </a:pPr>
            <a:r>
              <a:rPr lang="en-US" b="0" baseline="0" dirty="0" smtClean="0">
                <a:solidFill>
                  <a:schemeClr val="tx2"/>
                </a:solidFill>
              </a:rPr>
              <a:t>3 strategic objectives</a:t>
            </a:r>
          </a:p>
          <a:p>
            <a:pPr marL="1024688" lvl="1" indent="-569271">
              <a:buFont typeface="+mj-lt"/>
              <a:buAutoNum type="arabicPeriod"/>
            </a:pPr>
            <a:r>
              <a:rPr lang="en-US" b="0" baseline="0" dirty="0" smtClean="0">
                <a:solidFill>
                  <a:schemeClr val="tx2"/>
                </a:solidFill>
              </a:rPr>
              <a:t>Improving awareness</a:t>
            </a:r>
          </a:p>
          <a:p>
            <a:pPr marL="1024688" lvl="1" indent="-569271">
              <a:buFont typeface="+mj-lt"/>
              <a:buAutoNum type="arabicPeriod"/>
            </a:pPr>
            <a:r>
              <a:rPr lang="en-US" b="0" baseline="0" dirty="0" smtClean="0">
                <a:solidFill>
                  <a:schemeClr val="tx2"/>
                </a:solidFill>
              </a:rPr>
              <a:t>Modernizing governance</a:t>
            </a:r>
          </a:p>
          <a:p>
            <a:pPr marL="1024688" lvl="1" indent="-569271">
              <a:buFont typeface="+mj-lt"/>
              <a:buAutoNum type="arabicPeriod"/>
            </a:pPr>
            <a:r>
              <a:rPr lang="en-US" b="0" baseline="0" dirty="0" smtClean="0">
                <a:solidFill>
                  <a:schemeClr val="tx2"/>
                </a:solidFill>
              </a:rPr>
              <a:t>Broadening partnerships</a:t>
            </a:r>
            <a:endParaRPr lang="en-US" b="0" dirty="0" smtClean="0">
              <a:solidFill>
                <a:schemeClr val="tx2"/>
              </a:solidFill>
            </a:endParaRPr>
          </a:p>
          <a:p>
            <a:pPr marL="569271" indent="-569271">
              <a:buFont typeface="Arial" panose="020B0604020202020204" pitchFamily="34" charset="0"/>
              <a:buChar char="•"/>
            </a:pPr>
            <a:endParaRPr lang="en-US" b="1" dirty="0" smtClean="0">
              <a:solidFill>
                <a:schemeClr val="tx2"/>
              </a:solidFill>
            </a:endParaRPr>
          </a:p>
          <a:p>
            <a:r>
              <a:rPr lang="en-US" b="1" dirty="0" smtClean="0">
                <a:solidFill>
                  <a:schemeClr val="tx2"/>
                </a:solidFill>
              </a:rPr>
              <a:t>CMTS Arctic Marine Transportation System report (in development) * </a:t>
            </a:r>
          </a:p>
          <a:p>
            <a:pPr marL="170781" indent="-170781">
              <a:buFont typeface="Arial" panose="020B0604020202020204" pitchFamily="34" charset="0"/>
              <a:buChar char="•"/>
            </a:pPr>
            <a:r>
              <a:rPr lang="en-US" dirty="0"/>
              <a:t>Committee on the Marine Transportation System is a Federal Cabinet-level, inter-departmental committee chaired by the Secretary of </a:t>
            </a:r>
            <a:r>
              <a:rPr lang="en-US" dirty="0" smtClean="0"/>
              <a:t>Transportation.</a:t>
            </a:r>
            <a:r>
              <a:rPr lang="en-US" baseline="0" dirty="0" smtClean="0"/>
              <a:t> </a:t>
            </a:r>
            <a:r>
              <a:rPr lang="en-US" dirty="0" smtClean="0"/>
              <a:t>Report on US Arctic MTS has detailed reporting on what will be needed for marine transportation in the Arctic.  </a:t>
            </a:r>
          </a:p>
          <a:p>
            <a:pPr marL="569271" indent="-569271">
              <a:buFont typeface="Arial" panose="020B0604020202020204" pitchFamily="34" charset="0"/>
              <a:buChar char="•"/>
            </a:pPr>
            <a:endParaRPr lang="en-US" b="1"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08669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Seafoo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652667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2B8FB27-6A86-4A87-91E6-81293938687D}" type="datetimeFigureOut">
              <a:rPr lang="en-US" smtClean="0">
                <a:solidFill>
                  <a:prstClr val="black">
                    <a:tint val="75000"/>
                  </a:prstClr>
                </a:solidFill>
              </a:rPr>
              <a:pPr/>
              <a:t>9/23/2013</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908A19-FF57-4595-903A-A8421B06E7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709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2B8FB27-6A86-4A87-91E6-81293938687D}" type="datetimeFigureOut">
              <a:rPr lang="en-US" smtClean="0">
                <a:solidFill>
                  <a:prstClr val="black">
                    <a:tint val="75000"/>
                  </a:prstClr>
                </a:solidFill>
              </a:rPr>
              <a:pPr/>
              <a:t>9/23/2013</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F908A19-FF57-4595-903A-A8421B06E7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3307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5629275" y="6275388"/>
            <a:ext cx="2133600" cy="365125"/>
          </a:xfrm>
          <a:prstGeom prst="rect">
            <a:avLst/>
          </a:prstGeom>
        </p:spPr>
        <p:txBody>
          <a:bodyPr/>
          <a:lstStyle>
            <a:lvl1pPr>
              <a:defRPr/>
            </a:lvl1pPr>
          </a:lstStyle>
          <a:p>
            <a:pPr>
              <a:defRPr/>
            </a:pPr>
            <a:fld id="{048E082B-3503-4432-AF8A-D35489990CFC}" type="datetimeFigureOut">
              <a:rPr lang="en-US">
                <a:solidFill>
                  <a:prstClr val="white"/>
                </a:solidFill>
              </a:rPr>
              <a:pPr>
                <a:defRPr/>
              </a:pPr>
              <a:t>9/23/2013</a:t>
            </a:fld>
            <a:endParaRPr lang="en-US" dirty="0">
              <a:solidFill>
                <a:prstClr val="white"/>
              </a:solidFill>
            </a:endParaRPr>
          </a:p>
        </p:txBody>
      </p:sp>
      <p:sp>
        <p:nvSpPr>
          <p:cNvPr id="5" name="Footer Placeholder 4"/>
          <p:cNvSpPr>
            <a:spLocks noGrp="1"/>
          </p:cNvSpPr>
          <p:nvPr>
            <p:ph type="ftr" sz="quarter" idx="11"/>
          </p:nvPr>
        </p:nvSpPr>
        <p:spPr>
          <a:xfrm>
            <a:off x="265113" y="6275388"/>
            <a:ext cx="4840287" cy="365125"/>
          </a:xfrm>
          <a:prstGeom prst="rect">
            <a:avLst/>
          </a:prstGeom>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A5B008ED-F3B4-435D-9EED-BA62F35354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32021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1860802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790220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37351162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12582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19122787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50679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137358724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67156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 Seafoo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3517281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5629275" y="6275388"/>
            <a:ext cx="2133600" cy="365125"/>
          </a:xfrm>
          <a:prstGeom prst="rect">
            <a:avLst/>
          </a:prstGeom>
        </p:spPr>
        <p:txBody>
          <a:bodyPr/>
          <a:lstStyle>
            <a:lvl1pPr>
              <a:defRPr/>
            </a:lvl1pPr>
          </a:lstStyle>
          <a:p>
            <a:pPr>
              <a:defRPr/>
            </a:pPr>
            <a:fld id="{048E082B-3503-4432-AF8A-D35489990CFC}" type="datetimeFigureOut">
              <a:rPr lang="en-US">
                <a:solidFill>
                  <a:prstClr val="white"/>
                </a:solidFill>
              </a:rPr>
              <a:pPr>
                <a:defRPr/>
              </a:pPr>
              <a:t>9/23/2013</a:t>
            </a:fld>
            <a:endParaRPr lang="en-US" dirty="0">
              <a:solidFill>
                <a:prstClr val="white"/>
              </a:solidFill>
            </a:endParaRPr>
          </a:p>
        </p:txBody>
      </p:sp>
      <p:sp>
        <p:nvSpPr>
          <p:cNvPr id="5" name="Footer Placeholder 4"/>
          <p:cNvSpPr>
            <a:spLocks noGrp="1"/>
          </p:cNvSpPr>
          <p:nvPr>
            <p:ph type="ftr" sz="quarter" idx="11"/>
          </p:nvPr>
        </p:nvSpPr>
        <p:spPr>
          <a:xfrm>
            <a:off x="265113" y="6275388"/>
            <a:ext cx="4840287" cy="365125"/>
          </a:xfrm>
          <a:prstGeom prst="rect">
            <a:avLst/>
          </a:prstGeom>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A5B008ED-F3B4-435D-9EED-BA62F35354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8447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19007979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133463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 Seafoo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0511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7573601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026969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11787643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345300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71000"/>
          </a:schemeClr>
        </a:solidFill>
        <a:effectLst/>
      </p:bgPr>
    </p:bg>
    <p:spTree>
      <p:nvGrpSpPr>
        <p:cNvPr id="1" name=""/>
        <p:cNvGrpSpPr/>
        <p:nvPr/>
      </p:nvGrpSpPr>
      <p:grpSpPr>
        <a:xfrm>
          <a:off x="0" y="0"/>
          <a:ext cx="0" cy="0"/>
          <a:chOff x="0" y="0"/>
          <a:chExt cx="0" cy="0"/>
        </a:xfrm>
      </p:grpSpPr>
      <p:sp>
        <p:nvSpPr>
          <p:cNvPr id="7" name="Rectangle 6"/>
          <p:cNvSpPr/>
          <p:nvPr/>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71000"/>
          </a:schemeClr>
        </a:solidFill>
        <a:effectLst/>
      </p:bgPr>
    </p:bg>
    <p:spTree>
      <p:nvGrpSpPr>
        <p:cNvPr id="1" name=""/>
        <p:cNvGrpSpPr/>
        <p:nvPr/>
      </p:nvGrpSpPr>
      <p:grpSpPr>
        <a:xfrm>
          <a:off x="0" y="0"/>
          <a:ext cx="0" cy="0"/>
          <a:chOff x="0" y="0"/>
          <a:chExt cx="0" cy="0"/>
        </a:xfrm>
      </p:grpSpPr>
      <p:sp>
        <p:nvSpPr>
          <p:cNvPr id="7" name="Rectangle 6"/>
          <p:cNvSpPr/>
          <p:nvPr/>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115574120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timing>
    <p:tnLst>
      <p:par>
        <p:cTn id="1" dur="indefinite" restart="never" nodeType="tmRoot"/>
      </p:par>
    </p:tnLst>
  </p:timing>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71000"/>
          </a:schemeClr>
        </a:solidFill>
        <a:effectLst/>
      </p:bgPr>
    </p:bg>
    <p:spTree>
      <p:nvGrpSpPr>
        <p:cNvPr id="1" name=""/>
        <p:cNvGrpSpPr/>
        <p:nvPr/>
      </p:nvGrpSpPr>
      <p:grpSpPr>
        <a:xfrm>
          <a:off x="0" y="0"/>
          <a:ext cx="0" cy="0"/>
          <a:chOff x="0" y="0"/>
          <a:chExt cx="0" cy="0"/>
        </a:xfrm>
      </p:grpSpPr>
      <p:sp>
        <p:nvSpPr>
          <p:cNvPr id="7" name="Rectangle 6"/>
          <p:cNvSpPr/>
          <p:nvPr/>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3313892533"/>
      </p:ext>
    </p:extLst>
  </p:cSld>
  <p:clrMap bg1="lt1" tx1="dk1" bg2="lt2" tx2="dk2" accent1="accent1" accent2="accent2" accent3="accent3" accent4="accent4" accent5="accent5" accent6="accent6" hlink="hlink" folHlink="folHlink"/>
  <p:sldLayoutIdLst>
    <p:sldLayoutId id="2147483831" r:id="rId1"/>
    <p:sldLayoutId id="2147483832" r:id="rId2"/>
  </p:sldLayoutIdLst>
  <p:timing>
    <p:tnLst>
      <p:par>
        <p:cTn id="1" dur="indefinite" restart="never" nodeType="tmRoot"/>
      </p:par>
    </p:tnLst>
  </p:timing>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71000"/>
          </a:schemeClr>
        </a:solidFill>
        <a:effectLst/>
      </p:bgPr>
    </p:bg>
    <p:spTree>
      <p:nvGrpSpPr>
        <p:cNvPr id="1" name=""/>
        <p:cNvGrpSpPr/>
        <p:nvPr/>
      </p:nvGrpSpPr>
      <p:grpSpPr>
        <a:xfrm>
          <a:off x="0" y="0"/>
          <a:ext cx="0" cy="0"/>
          <a:chOff x="0" y="0"/>
          <a:chExt cx="0" cy="0"/>
        </a:xfrm>
      </p:grpSpPr>
      <p:sp>
        <p:nvSpPr>
          <p:cNvPr id="7" name="Rectangle 6"/>
          <p:cNvSpPr/>
          <p:nvPr/>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22440167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Lst>
  <p:timing>
    <p:tnLst>
      <p:par>
        <p:cTn id="1" dur="indefinite" restart="never" nodeType="tmRoot"/>
      </p:par>
    </p:tnLst>
  </p:timing>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71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458746997"/>
      </p:ext>
    </p:extLst>
  </p:cSld>
  <p:clrMap bg1="lt1" tx1="dk1" bg2="lt2" tx2="dk2" accent1="accent1" accent2="accent2" accent3="accent3" accent4="accent4" accent5="accent5" accent6="accent6" hlink="hlink" folHlink="folHlink"/>
  <p:sldLayoutIdLst>
    <p:sldLayoutId id="2147483844" r:id="rId1"/>
    <p:sldLayoutId id="2147483845" r:id="rId2"/>
  </p:sldLayoutIdLst>
  <p:timing>
    <p:tnLst>
      <p:par>
        <p:cTn id="1" dur="indefinite" restart="never" nodeType="tmRoot"/>
      </p:par>
    </p:tnLst>
  </p:timing>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71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265875727"/>
      </p:ext>
    </p:extLst>
  </p:cSld>
  <p:clrMap bg1="lt1" tx1="dk1" bg2="lt2" tx2="dk2" accent1="accent1" accent2="accent2" accent3="accent3" accent4="accent4" accent5="accent5" accent6="accent6" hlink="hlink" folHlink="folHlink"/>
  <p:sldLayoutIdLst>
    <p:sldLayoutId id="2147483847" r:id="rId1"/>
    <p:sldLayoutId id="2147483848" r:id="rId2"/>
  </p:sldLayoutIdLst>
  <p:timing>
    <p:tnLst>
      <p:par>
        <p:cTn id="1" dur="indefinite" restart="never" nodeType="tmRoot"/>
      </p:par>
    </p:tnLst>
  </p:timing>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71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606162226"/>
      </p:ext>
    </p:extLst>
  </p:cSld>
  <p:clrMap bg1="lt1" tx1="dk1" bg2="lt2" tx2="dk2" accent1="accent1" accent2="accent2" accent3="accent3" accent4="accent4" accent5="accent5" accent6="accent6" hlink="hlink" folHlink="folHlink"/>
  <p:sldLayoutIdLst>
    <p:sldLayoutId id="2147483850" r:id="rId1"/>
    <p:sldLayoutId id="2147483851" r:id="rId2"/>
  </p:sldLayoutIdLst>
  <p:timing>
    <p:tnLst>
      <p:par>
        <p:cTn id="1" dur="indefinite" restart="never" nodeType="tmRoot"/>
      </p:par>
    </p:tnLst>
  </p:timing>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71000"/>
          </a:schemeClr>
        </a:solidFill>
        <a:effectLst/>
      </p:bgPr>
    </p:bg>
    <p:spTree>
      <p:nvGrpSpPr>
        <p:cNvPr id="1" name=""/>
        <p:cNvGrpSpPr/>
        <p:nvPr/>
      </p:nvGrpSpPr>
      <p:grpSpPr>
        <a:xfrm>
          <a:off x="0" y="0"/>
          <a:ext cx="0" cy="0"/>
          <a:chOff x="0" y="0"/>
          <a:chExt cx="0" cy="0"/>
        </a:xfrm>
      </p:grpSpPr>
      <p:sp>
        <p:nvSpPr>
          <p:cNvPr id="7" name="Rectangle 6"/>
          <p:cNvSpPr/>
          <p:nvPr/>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126595599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Lst>
  <p:timing>
    <p:tnLst>
      <p:par>
        <p:cTn id="1" dur="indefinite" restart="never" nodeType="tmRoot"/>
      </p:par>
    </p:tnLst>
  </p:timing>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1</a:t>
            </a:fld>
            <a:endParaRPr lang="en-US" dirty="0">
              <a:solidFill>
                <a:prstClr val="white"/>
              </a:solidFill>
            </a:endParaRPr>
          </a:p>
        </p:txBody>
      </p:sp>
      <p:sp>
        <p:nvSpPr>
          <p:cNvPr id="5" name="Title 1"/>
          <p:cNvSpPr txBox="1">
            <a:spLocks/>
          </p:cNvSpPr>
          <p:nvPr/>
        </p:nvSpPr>
        <p:spPr>
          <a:xfrm>
            <a:off x="380999" y="303341"/>
            <a:ext cx="8229600" cy="772250"/>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algn="l" defTabSz="457200" rtl="0" eaLnBrk="1" latinLnBrk="0" hangingPunct="1">
              <a:spcBef>
                <a:spcPct val="0"/>
              </a:spcBef>
              <a:buNone/>
              <a:defRPr sz="4000" b="1" i="0" kern="1200" cap="none">
                <a:solidFill>
                  <a:srgbClr val="FFFFFF"/>
                </a:solidFill>
                <a:latin typeface="+mj-lt"/>
                <a:ea typeface="+mj-ea"/>
                <a:cs typeface="Arial Narrow Bold"/>
              </a:defRPr>
            </a:lvl1pPr>
          </a:lstStyle>
          <a:p>
            <a:pPr algn="ctr"/>
            <a:r>
              <a:rPr lang="en-US" smtClean="0">
                <a:solidFill>
                  <a:schemeClr val="tx2"/>
                </a:solidFill>
              </a:rPr>
              <a:t>The U.S. Arctic and NOAA’s Role</a:t>
            </a:r>
            <a:endParaRPr lang="en-US" dirty="0">
              <a:solidFill>
                <a:schemeClr val="tx2"/>
              </a:solidFill>
            </a:endParaRPr>
          </a:p>
        </p:txBody>
      </p:sp>
      <p:sp>
        <p:nvSpPr>
          <p:cNvPr id="6" name="Text Placeholder 2"/>
          <p:cNvSpPr txBox="1">
            <a:spLocks/>
          </p:cNvSpPr>
          <p:nvPr/>
        </p:nvSpPr>
        <p:spPr>
          <a:xfrm>
            <a:off x="4946941" y="1181768"/>
            <a:ext cx="3849447" cy="5173311"/>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fontScale="55000" lnSpcReduction="20000"/>
          </a:bodyPr>
          <a:lst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2900" b="1" u="sng" dirty="0" smtClean="0">
                <a:solidFill>
                  <a:schemeClr val="tx2"/>
                </a:solidFill>
              </a:rPr>
              <a:t>Overview</a:t>
            </a:r>
          </a:p>
          <a:p>
            <a:r>
              <a:rPr lang="en-US" sz="2900" b="1" dirty="0" smtClean="0">
                <a:solidFill>
                  <a:schemeClr val="tx2"/>
                </a:solidFill>
              </a:rPr>
              <a:t>U.S. is an Arctic nation</a:t>
            </a:r>
          </a:p>
          <a:p>
            <a:r>
              <a:rPr lang="en-US" sz="2900" b="1" dirty="0" smtClean="0">
                <a:solidFill>
                  <a:schemeClr val="tx2"/>
                </a:solidFill>
              </a:rPr>
              <a:t>The Arctic: Big Picture</a:t>
            </a:r>
          </a:p>
          <a:p>
            <a:r>
              <a:rPr lang="en-US" sz="2900" b="1" dirty="0" smtClean="0">
                <a:solidFill>
                  <a:schemeClr val="tx2"/>
                </a:solidFill>
              </a:rPr>
              <a:t>Loss of Sea Ice</a:t>
            </a:r>
          </a:p>
          <a:p>
            <a:r>
              <a:rPr lang="en-US" sz="2900" b="1" dirty="0" smtClean="0">
                <a:solidFill>
                  <a:schemeClr val="tx2"/>
                </a:solidFill>
              </a:rPr>
              <a:t>Increasing activities</a:t>
            </a:r>
          </a:p>
          <a:p>
            <a:r>
              <a:rPr lang="en-US" sz="2900" b="1" dirty="0" smtClean="0">
                <a:solidFill>
                  <a:schemeClr val="tx2"/>
                </a:solidFill>
              </a:rPr>
              <a:t>Arctic Resources</a:t>
            </a:r>
          </a:p>
          <a:p>
            <a:r>
              <a:rPr lang="en-US" sz="2900" b="1" dirty="0" smtClean="0">
                <a:solidFill>
                  <a:schemeClr val="tx2"/>
                </a:solidFill>
              </a:rPr>
              <a:t>Arctic Council</a:t>
            </a:r>
          </a:p>
          <a:p>
            <a:r>
              <a:rPr lang="en-US" sz="2900" b="1" dirty="0" smtClean="0">
                <a:solidFill>
                  <a:schemeClr val="tx2"/>
                </a:solidFill>
              </a:rPr>
              <a:t>U.S. Arctic Defined</a:t>
            </a:r>
          </a:p>
          <a:p>
            <a:r>
              <a:rPr lang="en-US" sz="2900" b="1" dirty="0" smtClean="0">
                <a:solidFill>
                  <a:schemeClr val="tx2"/>
                </a:solidFill>
              </a:rPr>
              <a:t>U.S. Arctic Initiatives</a:t>
            </a:r>
          </a:p>
          <a:p>
            <a:r>
              <a:rPr lang="en-US" sz="2900" b="1" dirty="0">
                <a:solidFill>
                  <a:schemeClr val="tx2"/>
                </a:solidFill>
              </a:rPr>
              <a:t>Integrated Arctic Management </a:t>
            </a:r>
            <a:r>
              <a:rPr lang="en-US" sz="2900" b="1" dirty="0" smtClean="0">
                <a:solidFill>
                  <a:schemeClr val="tx2"/>
                </a:solidFill>
              </a:rPr>
              <a:t>Plan</a:t>
            </a:r>
          </a:p>
          <a:p>
            <a:r>
              <a:rPr lang="en-US" sz="2900" b="1" dirty="0">
                <a:solidFill>
                  <a:schemeClr val="tx2"/>
                </a:solidFill>
              </a:rPr>
              <a:t>Federal / State of Alaska collaboration </a:t>
            </a:r>
          </a:p>
          <a:p>
            <a:r>
              <a:rPr lang="en-US" sz="2900" b="1" dirty="0" smtClean="0">
                <a:solidFill>
                  <a:schemeClr val="tx2"/>
                </a:solidFill>
              </a:rPr>
              <a:t>NOAA’s Arctic Vision and Strategy</a:t>
            </a:r>
          </a:p>
          <a:p>
            <a:r>
              <a:rPr lang="en-US" sz="2900" b="1" dirty="0" smtClean="0">
                <a:solidFill>
                  <a:schemeClr val="tx2"/>
                </a:solidFill>
              </a:rPr>
              <a:t>NOAA Fisheries Involvement in the Arctic</a:t>
            </a:r>
          </a:p>
          <a:p>
            <a:r>
              <a:rPr lang="en-US" sz="2900" b="1" dirty="0" smtClean="0">
                <a:solidFill>
                  <a:schemeClr val="tx2"/>
                </a:solidFill>
              </a:rPr>
              <a:t>NOAA Fisheries primary Arctic roles</a:t>
            </a:r>
          </a:p>
          <a:p>
            <a:r>
              <a:rPr lang="en-US" sz="2900" b="1" dirty="0" smtClean="0">
                <a:solidFill>
                  <a:schemeClr val="tx2"/>
                </a:solidFill>
              </a:rPr>
              <a:t>Arctic Research</a:t>
            </a:r>
          </a:p>
          <a:p>
            <a:r>
              <a:rPr lang="en-US" sz="2900" b="1" dirty="0" smtClean="0">
                <a:solidFill>
                  <a:schemeClr val="tx2"/>
                </a:solidFill>
              </a:rPr>
              <a:t>Marine Mammal Surveys</a:t>
            </a:r>
          </a:p>
          <a:p>
            <a:r>
              <a:rPr lang="en-US" sz="2900" b="1" dirty="0" smtClean="0">
                <a:solidFill>
                  <a:schemeClr val="tx2"/>
                </a:solidFill>
              </a:rPr>
              <a:t>Arctic Fishery Management Plan</a:t>
            </a:r>
          </a:p>
          <a:p>
            <a:r>
              <a:rPr lang="en-US" sz="2900" b="1" dirty="0" smtClean="0">
                <a:solidFill>
                  <a:schemeClr val="tx2"/>
                </a:solidFill>
              </a:rPr>
              <a:t>Arctic challenges</a:t>
            </a:r>
          </a:p>
          <a:p>
            <a:endParaRPr lang="en-US" b="1" dirty="0" smtClean="0">
              <a:solidFill>
                <a:schemeClr val="tx2">
                  <a:lumMod val="20000"/>
                  <a:lumOff val="80000"/>
                </a:schemeClr>
              </a:solidFill>
            </a:endParaRPr>
          </a:p>
          <a:p>
            <a:endParaRPr lang="en-US" b="1" dirty="0">
              <a:solidFill>
                <a:schemeClr val="tx2">
                  <a:lumMod val="20000"/>
                  <a:lumOff val="80000"/>
                </a:schemeClr>
              </a:solidFill>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l="14413" r="16487"/>
          <a:stretch/>
        </p:blipFill>
        <p:spPr>
          <a:xfrm>
            <a:off x="382605" y="1181769"/>
            <a:ext cx="4726261" cy="4559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7870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10</a:t>
            </a:fld>
            <a:endParaRPr lang="en-US" dirty="0">
              <a:solidFill>
                <a:prstClr val="white"/>
              </a:solidFill>
            </a:endParaRPr>
          </a:p>
        </p:txBody>
      </p:sp>
      <p:sp>
        <p:nvSpPr>
          <p:cNvPr id="3" name="Title 1"/>
          <p:cNvSpPr>
            <a:spLocks noGrp="1"/>
          </p:cNvSpPr>
          <p:nvPr>
            <p:ph type="title"/>
          </p:nvPr>
        </p:nvSpPr>
        <p:spPr>
          <a:xfrm>
            <a:off x="457200" y="312203"/>
            <a:ext cx="8229600" cy="772250"/>
          </a:xfrm>
        </p:spPr>
        <p:txBody>
          <a:bodyPr/>
          <a:lstStyle/>
          <a:p>
            <a:pPr algn="ctr"/>
            <a:r>
              <a:rPr lang="en-US" dirty="0" smtClean="0">
                <a:solidFill>
                  <a:schemeClr val="tx2"/>
                </a:solidFill>
                <a:effectLst>
                  <a:outerShdw blurRad="38100" dist="38100" dir="2700000" algn="tl">
                    <a:srgbClr val="000000">
                      <a:alpha val="43137"/>
                    </a:srgbClr>
                  </a:outerShdw>
                </a:effectLst>
              </a:rPr>
              <a:t>Integrated Arctic Management report</a:t>
            </a:r>
            <a:endParaRPr lang="en-US" dirty="0">
              <a:solidFill>
                <a:schemeClr val="tx2"/>
              </a:solidFill>
              <a:effectLst>
                <a:outerShdw blurRad="38100" dist="38100" dir="2700000" algn="tl">
                  <a:srgbClr val="000000">
                    <a:alpha val="43137"/>
                  </a:srgbClr>
                </a:outerShdw>
              </a:effectLst>
            </a:endParaRPr>
          </a:p>
        </p:txBody>
      </p:sp>
      <p:sp>
        <p:nvSpPr>
          <p:cNvPr id="5" name="Text Placeholder 2"/>
          <p:cNvSpPr txBox="1">
            <a:spLocks/>
          </p:cNvSpPr>
          <p:nvPr/>
        </p:nvSpPr>
        <p:spPr>
          <a:xfrm>
            <a:off x="4750420" y="1343240"/>
            <a:ext cx="3631578" cy="4755744"/>
          </a:xfrm>
          <a:prstGeom prst="rect">
            <a:avLst/>
          </a:prstGeom>
        </p:spPr>
        <p:txBody>
          <a:bodyPr vert="horz" lIns="91440" tIns="45720" rIns="91440" bIns="45720" rtlCol="0" anchor="t" anchorCtr="0">
            <a:normAutofit/>
          </a:bodyPr>
          <a:lst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l"/>
            <a:endParaRPr lang="en-US" sz="3600" dirty="0">
              <a:solidFill>
                <a:srgbClr val="FFFF00"/>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9585" y="1342088"/>
            <a:ext cx="3492828" cy="447656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536884" y="1358879"/>
            <a:ext cx="4347810" cy="4585871"/>
          </a:xfrm>
          <a:prstGeom prst="rect">
            <a:avLst/>
          </a:prstGeom>
          <a:noFill/>
        </p:spPr>
        <p:txBody>
          <a:bodyPr wrap="square" rtlCol="0">
            <a:spAutoFit/>
          </a:bodyPr>
          <a:lstStyle/>
          <a:p>
            <a:pPr marL="285750" indent="-285750">
              <a:buFont typeface="Arial" panose="020B0604020202020204" pitchFamily="34" charset="0"/>
              <a:buChar char="•"/>
            </a:pPr>
            <a:r>
              <a:rPr lang="en-US" sz="2200" b="1" dirty="0" smtClean="0">
                <a:solidFill>
                  <a:schemeClr val="tx2"/>
                </a:solidFill>
              </a:rPr>
              <a:t>Whole government approach</a:t>
            </a:r>
          </a:p>
          <a:p>
            <a:pPr marL="285750" indent="-285750">
              <a:buFont typeface="Arial" panose="020B0604020202020204" pitchFamily="34" charset="0"/>
              <a:buChar char="•"/>
            </a:pPr>
            <a:endParaRPr lang="en-US" sz="1000" b="1" dirty="0">
              <a:solidFill>
                <a:schemeClr val="tx2"/>
              </a:solidFill>
            </a:endParaRPr>
          </a:p>
          <a:p>
            <a:pPr marL="285750" indent="-285750">
              <a:buFont typeface="Arial" panose="020B0604020202020204" pitchFamily="34" charset="0"/>
              <a:buChar char="•"/>
            </a:pPr>
            <a:r>
              <a:rPr lang="en-US" sz="2200" b="1" dirty="0">
                <a:solidFill>
                  <a:schemeClr val="tx2"/>
                </a:solidFill>
              </a:rPr>
              <a:t>Calls for strengthening key partnerships—specifically with the </a:t>
            </a:r>
            <a:r>
              <a:rPr lang="en-US" sz="2200" b="1" i="1" dirty="0" smtClean="0">
                <a:solidFill>
                  <a:schemeClr val="tx2"/>
                </a:solidFill>
              </a:rPr>
              <a:t>State </a:t>
            </a:r>
            <a:r>
              <a:rPr lang="en-US" sz="2200" b="1" i="1" dirty="0">
                <a:solidFill>
                  <a:schemeClr val="tx2"/>
                </a:solidFill>
              </a:rPr>
              <a:t>of Alaska </a:t>
            </a:r>
            <a:r>
              <a:rPr lang="en-US" sz="2200" b="1" dirty="0">
                <a:solidFill>
                  <a:schemeClr val="tx2"/>
                </a:solidFill>
              </a:rPr>
              <a:t>and </a:t>
            </a:r>
            <a:r>
              <a:rPr lang="en-US" sz="2200" b="1" i="1" dirty="0" smtClean="0">
                <a:solidFill>
                  <a:schemeClr val="tx2"/>
                </a:solidFill>
              </a:rPr>
              <a:t>Alaska </a:t>
            </a:r>
            <a:r>
              <a:rPr lang="en-US" sz="2200" b="1" i="1" dirty="0">
                <a:solidFill>
                  <a:schemeClr val="tx2"/>
                </a:solidFill>
              </a:rPr>
              <a:t>Native </a:t>
            </a:r>
            <a:r>
              <a:rPr lang="en-US" sz="2200" b="1" i="1" dirty="0" smtClean="0">
                <a:solidFill>
                  <a:schemeClr val="tx2"/>
                </a:solidFill>
              </a:rPr>
              <a:t>Organizations</a:t>
            </a:r>
          </a:p>
          <a:p>
            <a:endParaRPr lang="en-US" sz="1000" b="1" dirty="0">
              <a:solidFill>
                <a:schemeClr val="tx2"/>
              </a:solidFill>
            </a:endParaRPr>
          </a:p>
          <a:p>
            <a:pPr marL="285750" indent="-285750">
              <a:buFont typeface="Arial" panose="020B0604020202020204" pitchFamily="34" charset="0"/>
              <a:buChar char="•"/>
            </a:pPr>
            <a:r>
              <a:rPr lang="en-US" sz="2200" b="1" dirty="0" smtClean="0">
                <a:solidFill>
                  <a:schemeClr val="tx2"/>
                </a:solidFill>
              </a:rPr>
              <a:t>Science-based stewardship, decision-making</a:t>
            </a:r>
          </a:p>
          <a:p>
            <a:pPr marL="285750" indent="-285750">
              <a:buFont typeface="Arial" panose="020B0604020202020204" pitchFamily="34" charset="0"/>
              <a:buChar char="•"/>
            </a:pPr>
            <a:endParaRPr lang="en-US" sz="1000" b="1" dirty="0">
              <a:solidFill>
                <a:schemeClr val="tx2"/>
              </a:solidFill>
            </a:endParaRPr>
          </a:p>
          <a:p>
            <a:pPr marL="285750" indent="-285750">
              <a:buFont typeface="Arial" panose="020B0604020202020204" pitchFamily="34" charset="0"/>
              <a:buChar char="•"/>
            </a:pPr>
            <a:r>
              <a:rPr lang="en-US" sz="2200" b="1" dirty="0" smtClean="0">
                <a:solidFill>
                  <a:schemeClr val="tx2"/>
                </a:solidFill>
              </a:rPr>
              <a:t>Balance environmental, economic, and cultural needs and objectives</a:t>
            </a:r>
          </a:p>
          <a:p>
            <a:pPr marL="285750" indent="-285750">
              <a:buFont typeface="Arial" panose="020B0604020202020204" pitchFamily="34" charset="0"/>
              <a:buChar char="•"/>
            </a:pPr>
            <a:endParaRPr lang="en-US" sz="1000" b="1" dirty="0">
              <a:solidFill>
                <a:schemeClr val="tx2"/>
              </a:solidFill>
            </a:endParaRPr>
          </a:p>
          <a:p>
            <a:pPr marL="285750" indent="-285750">
              <a:buFont typeface="Arial" panose="020B0604020202020204" pitchFamily="34" charset="0"/>
              <a:buChar char="•"/>
            </a:pPr>
            <a:r>
              <a:rPr lang="en-US" sz="2200" b="1" dirty="0" smtClean="0">
                <a:solidFill>
                  <a:schemeClr val="tx2"/>
                </a:solidFill>
              </a:rPr>
              <a:t>NOAA played a large role in developing the IAM report</a:t>
            </a:r>
            <a:endParaRPr lang="en-US" sz="2200" b="1" dirty="0">
              <a:solidFill>
                <a:schemeClr val="tx2"/>
              </a:solidFill>
            </a:endParaRPr>
          </a:p>
          <a:p>
            <a:pPr marL="285750" indent="-285750">
              <a:buFont typeface="Arial" panose="020B0604020202020204" pitchFamily="34" charset="0"/>
              <a:buChar char="•"/>
            </a:pPr>
            <a:endParaRPr lang="en-US" sz="1000" dirty="0" smtClean="0">
              <a:solidFill>
                <a:schemeClr val="tx2"/>
              </a:solidFill>
            </a:endParaRPr>
          </a:p>
        </p:txBody>
      </p:sp>
      <p:sp>
        <p:nvSpPr>
          <p:cNvPr id="2" name="Rectangle 1"/>
          <p:cNvSpPr/>
          <p:nvPr/>
        </p:nvSpPr>
        <p:spPr>
          <a:xfrm>
            <a:off x="178420" y="5961880"/>
            <a:ext cx="4572000" cy="307777"/>
          </a:xfrm>
          <a:prstGeom prst="rect">
            <a:avLst/>
          </a:prstGeom>
        </p:spPr>
        <p:txBody>
          <a:bodyPr>
            <a:spAutoFit/>
          </a:bodyPr>
          <a:lstStyle/>
          <a:p>
            <a:r>
              <a:rPr lang="en-US" sz="1400" b="1" dirty="0">
                <a:solidFill>
                  <a:schemeClr val="tx2"/>
                </a:solidFill>
              </a:rPr>
              <a:t>http://www.afsc.noaa.gov/Publications/misc_pdf/IAMreport.pdf</a:t>
            </a:r>
          </a:p>
        </p:txBody>
      </p:sp>
    </p:spTree>
    <p:extLst>
      <p:ext uri="{BB962C8B-B14F-4D97-AF65-F5344CB8AC3E}">
        <p14:creationId xmlns:p14="http://schemas.microsoft.com/office/powerpoint/2010/main" val="1402547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85678" y="157672"/>
            <a:ext cx="8265842" cy="6709060"/>
          </a:xfrm>
        </p:spPr>
        <p:txBody>
          <a:bodyPr>
            <a:noAutofit/>
          </a:bodyPr>
          <a:lstStyle/>
          <a:p>
            <a:pPr marL="571500" lvl="1" indent="-365760">
              <a:buFont typeface="Arial" panose="020B0604020202020204" pitchFamily="34" charset="0"/>
              <a:buChar char="•"/>
            </a:pPr>
            <a:r>
              <a:rPr lang="en-US" b="1" dirty="0" smtClean="0">
                <a:solidFill>
                  <a:schemeClr val="tx2"/>
                </a:solidFill>
              </a:rPr>
              <a:t>Alaska </a:t>
            </a:r>
            <a:r>
              <a:rPr lang="en-US" b="1" dirty="0">
                <a:solidFill>
                  <a:schemeClr val="tx2"/>
                </a:solidFill>
              </a:rPr>
              <a:t>Arctic Council Ad Hoc Working Group</a:t>
            </a:r>
          </a:p>
          <a:p>
            <a:pPr marL="1028700" lvl="1" indent="-365760">
              <a:buFont typeface="Arial" panose="020B0604020202020204" pitchFamily="34" charset="0"/>
              <a:buChar char="•"/>
            </a:pPr>
            <a:r>
              <a:rPr lang="en-US" dirty="0" smtClean="0">
                <a:solidFill>
                  <a:schemeClr val="tx2"/>
                </a:solidFill>
              </a:rPr>
              <a:t>Chaired by Alaska Governor’s DC Office</a:t>
            </a:r>
          </a:p>
          <a:p>
            <a:pPr marL="1028700" lvl="1" indent="-365760">
              <a:buFont typeface="Arial" panose="020B0604020202020204" pitchFamily="34" charset="0"/>
              <a:buChar char="•"/>
            </a:pPr>
            <a:r>
              <a:rPr lang="en-US" dirty="0" smtClean="0">
                <a:solidFill>
                  <a:schemeClr val="tx2"/>
                </a:solidFill>
              </a:rPr>
              <a:t>U.S. Department of State</a:t>
            </a:r>
          </a:p>
          <a:p>
            <a:pPr marL="1028700" lvl="1" indent="-365760">
              <a:buFont typeface="Arial" panose="020B0604020202020204" pitchFamily="34" charset="0"/>
              <a:buChar char="•"/>
            </a:pPr>
            <a:r>
              <a:rPr lang="en-US" dirty="0" smtClean="0">
                <a:solidFill>
                  <a:schemeClr val="tx2"/>
                </a:solidFill>
              </a:rPr>
              <a:t>Native Organizations</a:t>
            </a:r>
          </a:p>
          <a:p>
            <a:pPr marL="1028700" lvl="1" indent="-365760">
              <a:buFont typeface="Arial" panose="020B0604020202020204" pitchFamily="34" charset="0"/>
              <a:buChar char="•"/>
            </a:pPr>
            <a:r>
              <a:rPr lang="en-US" dirty="0" smtClean="0">
                <a:solidFill>
                  <a:schemeClr val="tx2"/>
                </a:solidFill>
              </a:rPr>
              <a:t>Universities</a:t>
            </a:r>
          </a:p>
          <a:p>
            <a:pPr marL="1028700" lvl="1" indent="-365760">
              <a:buFont typeface="Arial" panose="020B0604020202020204" pitchFamily="34" charset="0"/>
              <a:buChar char="•"/>
            </a:pPr>
            <a:r>
              <a:rPr lang="en-US" dirty="0" smtClean="0">
                <a:solidFill>
                  <a:schemeClr val="tx2"/>
                </a:solidFill>
              </a:rPr>
              <a:t>Private sector</a:t>
            </a:r>
          </a:p>
          <a:p>
            <a:pPr marL="1028700" lvl="1" indent="-365760">
              <a:buFont typeface="Arial" panose="020B0604020202020204" pitchFamily="34" charset="0"/>
              <a:buChar char="•"/>
            </a:pPr>
            <a:r>
              <a:rPr lang="en-US" dirty="0" smtClean="0">
                <a:solidFill>
                  <a:schemeClr val="tx2"/>
                </a:solidFill>
              </a:rPr>
              <a:t>NGOs</a:t>
            </a:r>
          </a:p>
          <a:p>
            <a:pPr marL="1028700" lvl="1" indent="-365760">
              <a:buFont typeface="Arial" panose="020B0604020202020204" pitchFamily="34" charset="0"/>
              <a:buChar char="•"/>
            </a:pPr>
            <a:r>
              <a:rPr lang="en-US" dirty="0" smtClean="0">
                <a:solidFill>
                  <a:schemeClr val="tx2"/>
                </a:solidFill>
              </a:rPr>
              <a:t>Federal agencies in Alaska</a:t>
            </a:r>
            <a:endParaRPr lang="en-US" dirty="0">
              <a:solidFill>
                <a:schemeClr val="tx2"/>
              </a:solidFill>
            </a:endParaRPr>
          </a:p>
          <a:p>
            <a:pPr marL="571500" indent="-365760" algn="l">
              <a:buFont typeface="Arial" panose="020B0604020202020204" pitchFamily="34" charset="0"/>
              <a:buChar char="•"/>
            </a:pPr>
            <a:r>
              <a:rPr lang="en-US" sz="1800" b="1" dirty="0" smtClean="0">
                <a:solidFill>
                  <a:schemeClr val="tx2"/>
                </a:solidFill>
              </a:rPr>
              <a:t>Alaska Climate Change Executive Roundtable</a:t>
            </a:r>
          </a:p>
          <a:p>
            <a:pPr marL="1028700" lvl="1" indent="-365760">
              <a:buFont typeface="Arial" panose="020B0604020202020204" pitchFamily="34" charset="0"/>
              <a:buChar char="•"/>
            </a:pPr>
            <a:r>
              <a:rPr lang="en-US" dirty="0" smtClean="0">
                <a:solidFill>
                  <a:schemeClr val="tx2"/>
                </a:solidFill>
              </a:rPr>
              <a:t>AK Dept. of Fish &amp; Game</a:t>
            </a:r>
          </a:p>
          <a:p>
            <a:pPr marL="1028700" lvl="1" indent="-365760">
              <a:buFont typeface="Arial" panose="020B0604020202020204" pitchFamily="34" charset="0"/>
              <a:buChar char="•"/>
            </a:pPr>
            <a:r>
              <a:rPr lang="en-US" dirty="0" smtClean="0">
                <a:solidFill>
                  <a:schemeClr val="tx2"/>
                </a:solidFill>
              </a:rPr>
              <a:t>AK Dept. of Natural Resources</a:t>
            </a:r>
          </a:p>
          <a:p>
            <a:pPr marL="1028700" lvl="1" indent="-365760">
              <a:buFont typeface="Arial" panose="020B0604020202020204" pitchFamily="34" charset="0"/>
              <a:buChar char="•"/>
            </a:pPr>
            <a:r>
              <a:rPr lang="en-US" dirty="0" smtClean="0">
                <a:solidFill>
                  <a:schemeClr val="tx2"/>
                </a:solidFill>
              </a:rPr>
              <a:t>AK Dept. of Commerce, Community, and Economic Development</a:t>
            </a:r>
          </a:p>
          <a:p>
            <a:pPr marL="1028700" lvl="1" indent="-365760">
              <a:buFont typeface="Arial" panose="020B0604020202020204" pitchFamily="34" charset="0"/>
              <a:buChar char="•"/>
            </a:pPr>
            <a:r>
              <a:rPr lang="en-US" dirty="0" smtClean="0">
                <a:solidFill>
                  <a:schemeClr val="tx2"/>
                </a:solidFill>
              </a:rPr>
              <a:t>Alaska-based federal resource management agencies (NOAA, BOEM, BLM, etc.)</a:t>
            </a:r>
            <a:endParaRPr lang="en-US" dirty="0">
              <a:solidFill>
                <a:schemeClr val="tx2"/>
              </a:solidFill>
            </a:endParaRPr>
          </a:p>
          <a:p>
            <a:pPr marL="571500" indent="-365760" algn="l">
              <a:buFont typeface="Arial" panose="020B0604020202020204" pitchFamily="34" charset="0"/>
              <a:buChar char="•"/>
            </a:pPr>
            <a:r>
              <a:rPr lang="en-US" sz="1800" b="1" dirty="0" smtClean="0">
                <a:solidFill>
                  <a:schemeClr val="tx2"/>
                </a:solidFill>
              </a:rPr>
              <a:t>Alaska Arctic Policy Commission</a:t>
            </a:r>
          </a:p>
          <a:p>
            <a:pPr marL="1028700" lvl="1" indent="-365760">
              <a:buFont typeface="Arial" panose="020B0604020202020204" pitchFamily="34" charset="0"/>
              <a:buChar char="•"/>
            </a:pPr>
            <a:r>
              <a:rPr lang="en-US" dirty="0" smtClean="0">
                <a:solidFill>
                  <a:schemeClr val="tx2"/>
                </a:solidFill>
              </a:rPr>
              <a:t>10 Alaska Legislators</a:t>
            </a:r>
          </a:p>
          <a:p>
            <a:pPr marL="1028700" lvl="1" indent="-365760">
              <a:buFont typeface="Arial" panose="020B0604020202020204" pitchFamily="34" charset="0"/>
              <a:buChar char="•"/>
            </a:pPr>
            <a:r>
              <a:rPr lang="en-US" dirty="0" smtClean="0">
                <a:solidFill>
                  <a:schemeClr val="tx2"/>
                </a:solidFill>
              </a:rPr>
              <a:t>16 subject matter experts from throughout Alaska</a:t>
            </a:r>
          </a:p>
          <a:p>
            <a:pPr marL="1485900" lvl="2" indent="-365760">
              <a:buFont typeface="Arial" panose="020B0604020202020204" pitchFamily="34" charset="0"/>
              <a:buChar char="•"/>
            </a:pPr>
            <a:r>
              <a:rPr lang="en-US" sz="1800" dirty="0" smtClean="0">
                <a:solidFill>
                  <a:schemeClr val="tx2"/>
                </a:solidFill>
              </a:rPr>
              <a:t>North Slope Borough, AK</a:t>
            </a:r>
          </a:p>
          <a:p>
            <a:pPr marL="1485900" lvl="2" indent="-365760">
              <a:buFont typeface="Arial" panose="020B0604020202020204" pitchFamily="34" charset="0"/>
              <a:buChar char="•"/>
            </a:pPr>
            <a:r>
              <a:rPr lang="en-US" sz="1800" dirty="0" smtClean="0">
                <a:solidFill>
                  <a:schemeClr val="tx2"/>
                </a:solidFill>
              </a:rPr>
              <a:t>Northwest Arctic Borough, AK</a:t>
            </a:r>
          </a:p>
          <a:p>
            <a:pPr marL="205740" algn="l"/>
            <a:endParaRPr lang="en-US" sz="1800" dirty="0" smtClean="0">
              <a:solidFill>
                <a:schemeClr val="tx2"/>
              </a:solidFill>
            </a:endParaRPr>
          </a:p>
        </p:txBody>
      </p:sp>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11</a:t>
            </a:fld>
            <a:endParaRPr lang="en-US" dirty="0">
              <a:solidFill>
                <a:prstClr val="white"/>
              </a:solidFill>
            </a:endParaRPr>
          </a:p>
        </p:txBody>
      </p:sp>
      <p:sp>
        <p:nvSpPr>
          <p:cNvPr id="5" name="Title 1"/>
          <p:cNvSpPr txBox="1">
            <a:spLocks/>
          </p:cNvSpPr>
          <p:nvPr/>
        </p:nvSpPr>
        <p:spPr>
          <a:xfrm>
            <a:off x="3874285" y="725453"/>
            <a:ext cx="5269715" cy="1770786"/>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Autofit/>
          </a:bodyPr>
          <a:lstStyle>
            <a:lvl1pPr algn="l" defTabSz="457200" rtl="0" eaLnBrk="1" latinLnBrk="0" hangingPunct="1">
              <a:spcBef>
                <a:spcPct val="0"/>
              </a:spcBef>
              <a:buNone/>
              <a:defRPr sz="4000" b="1" i="0" kern="1200" cap="none">
                <a:solidFill>
                  <a:srgbClr val="FFFFFF"/>
                </a:solidFill>
                <a:latin typeface="+mj-lt"/>
                <a:ea typeface="+mj-ea"/>
                <a:cs typeface="Arial Narrow Bold"/>
              </a:defRPr>
            </a:lvl1pPr>
          </a:lstStyle>
          <a:p>
            <a:pPr algn="ctr"/>
            <a:r>
              <a:rPr lang="en-US" dirty="0" smtClean="0">
                <a:solidFill>
                  <a:schemeClr val="accent1"/>
                </a:solidFill>
              </a:rPr>
              <a:t>State of Alaska / </a:t>
            </a:r>
          </a:p>
          <a:p>
            <a:pPr algn="ctr"/>
            <a:r>
              <a:rPr lang="en-US" dirty="0" smtClean="0">
                <a:solidFill>
                  <a:schemeClr val="accent1"/>
                </a:solidFill>
              </a:rPr>
              <a:t>Federal collaboration</a:t>
            </a:r>
            <a:endParaRPr lang="en-US" dirty="0">
              <a:solidFill>
                <a:schemeClr val="accent1"/>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07166" y="4551425"/>
            <a:ext cx="2792994" cy="1718375"/>
          </a:xfrm>
          <a:prstGeom prst="rect">
            <a:avLst/>
          </a:prstGeom>
          <a:ln>
            <a:noFill/>
          </a:ln>
          <a:effectLst>
            <a:softEdge rad="112500"/>
          </a:effectLst>
        </p:spPr>
      </p:pic>
      <p:sp>
        <p:nvSpPr>
          <p:cNvPr id="8" name="Text Placeholder 2"/>
          <p:cNvSpPr txBox="1">
            <a:spLocks/>
          </p:cNvSpPr>
          <p:nvPr/>
        </p:nvSpPr>
        <p:spPr>
          <a:xfrm>
            <a:off x="4892938" y="2044287"/>
            <a:ext cx="4058411" cy="1204954"/>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Autofit/>
          </a:bodyPr>
          <a:lst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571500" indent="-365760" algn="l">
              <a:buFont typeface="Arial" panose="020B0604020202020204" pitchFamily="34" charset="0"/>
              <a:buChar char="•"/>
            </a:pPr>
            <a:r>
              <a:rPr lang="en-US" sz="1800" b="1" dirty="0" smtClean="0">
                <a:solidFill>
                  <a:schemeClr val="accent1"/>
                </a:solidFill>
              </a:rPr>
              <a:t>Whole government approach</a:t>
            </a:r>
          </a:p>
          <a:p>
            <a:pPr marL="571500" indent="-365760" algn="l">
              <a:buFont typeface="Arial" panose="020B0604020202020204" pitchFamily="34" charset="0"/>
              <a:buChar char="•"/>
            </a:pPr>
            <a:r>
              <a:rPr lang="en-US" sz="1800" b="1" dirty="0" smtClean="0">
                <a:solidFill>
                  <a:schemeClr val="accent1"/>
                </a:solidFill>
              </a:rPr>
              <a:t>Direct and meaningful partnerships</a:t>
            </a:r>
          </a:p>
          <a:p>
            <a:pPr marL="571500" indent="-365760" algn="l">
              <a:buFont typeface="Arial" panose="020B0604020202020204" pitchFamily="34" charset="0"/>
              <a:buChar char="•"/>
            </a:pPr>
            <a:r>
              <a:rPr lang="en-US" sz="1800" b="1" dirty="0" smtClean="0">
                <a:solidFill>
                  <a:schemeClr val="accent1"/>
                </a:solidFill>
              </a:rPr>
              <a:t>Science-based decision-making</a:t>
            </a:r>
          </a:p>
          <a:p>
            <a:pPr marL="205740" algn="l"/>
            <a:endParaRPr lang="en-US" sz="1800" dirty="0" smtClean="0">
              <a:solidFill>
                <a:schemeClr val="tx2"/>
              </a:solidFill>
            </a:endParaRPr>
          </a:p>
          <a:p>
            <a:pPr marL="571500" indent="-365760" algn="l">
              <a:buFont typeface="Arial" panose="020B0604020202020204" pitchFamily="34" charset="0"/>
              <a:buChar char="•"/>
            </a:pPr>
            <a:endParaRPr lang="en-US" sz="1800" dirty="0" smtClean="0">
              <a:solidFill>
                <a:schemeClr val="tx2"/>
              </a:solidFill>
            </a:endParaRPr>
          </a:p>
        </p:txBody>
      </p:sp>
    </p:spTree>
    <p:extLst>
      <p:ext uri="{BB962C8B-B14F-4D97-AF65-F5344CB8AC3E}">
        <p14:creationId xmlns:p14="http://schemas.microsoft.com/office/powerpoint/2010/main" val="1654511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12</a:t>
            </a:fld>
            <a:endParaRPr lang="en-US" dirty="0">
              <a:solidFill>
                <a:prstClr val="white"/>
              </a:solidFill>
            </a:endParaRPr>
          </a:p>
        </p:txBody>
      </p:sp>
      <p:sp>
        <p:nvSpPr>
          <p:cNvPr id="5" name="Title 1"/>
          <p:cNvSpPr>
            <a:spLocks noGrp="1"/>
          </p:cNvSpPr>
          <p:nvPr>
            <p:ph type="title"/>
          </p:nvPr>
        </p:nvSpPr>
        <p:spPr>
          <a:xfrm>
            <a:off x="0" y="200807"/>
            <a:ext cx="9144000" cy="772250"/>
          </a:xfrm>
        </p:spPr>
        <p:txBody>
          <a:bodyPr/>
          <a:lstStyle/>
          <a:p>
            <a:pPr algn="ctr"/>
            <a:r>
              <a:rPr lang="en-US" dirty="0" smtClean="0">
                <a:solidFill>
                  <a:schemeClr val="tx2"/>
                </a:solidFill>
              </a:rPr>
              <a:t>NOAA’s Arctic Vision &amp; Strategy Goals</a:t>
            </a:r>
            <a:endParaRPr lang="en-US" dirty="0">
              <a:solidFill>
                <a:schemeClr val="tx2"/>
              </a:solidFill>
            </a:endParaRPr>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81400" y="1676400"/>
            <a:ext cx="5111750" cy="3916303"/>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57174" y="1241264"/>
            <a:ext cx="3228976" cy="4770537"/>
          </a:xfrm>
          <a:prstGeom prst="rect">
            <a:avLst/>
          </a:prstGeom>
        </p:spPr>
        <p:txBody>
          <a:bodyPr wrap="square">
            <a:spAutoFit/>
          </a:bodyPr>
          <a:lstStyle/>
          <a:p>
            <a:pPr marL="342900" indent="-342900">
              <a:buFont typeface="+mj-lt"/>
              <a:buAutoNum type="arabicPeriod"/>
            </a:pPr>
            <a:r>
              <a:rPr lang="en-US" sz="1600" b="1" dirty="0">
                <a:solidFill>
                  <a:schemeClr val="tx2"/>
                </a:solidFill>
              </a:rPr>
              <a:t>Forecast Sea Ice</a:t>
            </a:r>
          </a:p>
          <a:p>
            <a:pPr marL="342900" indent="-342900">
              <a:buFont typeface="+mj-lt"/>
              <a:buAutoNum type="arabicPeriod"/>
            </a:pPr>
            <a:endParaRPr lang="en-US" sz="1600" b="1" dirty="0">
              <a:solidFill>
                <a:schemeClr val="tx2"/>
              </a:solidFill>
            </a:endParaRPr>
          </a:p>
          <a:p>
            <a:pPr marL="342900" indent="-342900">
              <a:buFont typeface="+mj-lt"/>
              <a:buAutoNum type="arabicPeriod"/>
            </a:pPr>
            <a:r>
              <a:rPr lang="en-US" sz="1600" b="1" dirty="0">
                <a:solidFill>
                  <a:schemeClr val="tx2"/>
                </a:solidFill>
              </a:rPr>
              <a:t>Strengthen Foundational Science to Understand and Detect Arctic Climate and Ecosystem Changes</a:t>
            </a:r>
          </a:p>
          <a:p>
            <a:pPr marL="342900" indent="-342900">
              <a:buFont typeface="+mj-lt"/>
              <a:buAutoNum type="arabicPeriod"/>
            </a:pPr>
            <a:endParaRPr lang="en-US" sz="1600" b="1" dirty="0">
              <a:solidFill>
                <a:schemeClr val="tx2"/>
              </a:solidFill>
            </a:endParaRPr>
          </a:p>
          <a:p>
            <a:pPr marL="342900" indent="-342900">
              <a:buFont typeface="+mj-lt"/>
              <a:buAutoNum type="arabicPeriod"/>
            </a:pPr>
            <a:r>
              <a:rPr lang="en-US" sz="1600" b="1" dirty="0" smtClean="0">
                <a:solidFill>
                  <a:schemeClr val="tx2"/>
                </a:solidFill>
              </a:rPr>
              <a:t>Improve </a:t>
            </a:r>
            <a:r>
              <a:rPr lang="en-US" sz="1600" b="1" dirty="0">
                <a:solidFill>
                  <a:schemeClr val="tx2"/>
                </a:solidFill>
              </a:rPr>
              <a:t>Weather and Water Forecasts and Warnings</a:t>
            </a:r>
          </a:p>
          <a:p>
            <a:pPr marL="342900" indent="-342900">
              <a:buFont typeface="+mj-lt"/>
              <a:buAutoNum type="arabicPeriod"/>
            </a:pPr>
            <a:endParaRPr lang="en-US" sz="1600" b="1" dirty="0" smtClean="0">
              <a:solidFill>
                <a:schemeClr val="tx2"/>
              </a:solidFill>
            </a:endParaRPr>
          </a:p>
          <a:p>
            <a:pPr marL="342900" indent="-342900">
              <a:buFont typeface="+mj-lt"/>
              <a:buAutoNum type="arabicPeriod"/>
            </a:pPr>
            <a:r>
              <a:rPr lang="en-US" sz="1600" b="1" dirty="0">
                <a:solidFill>
                  <a:schemeClr val="tx2"/>
                </a:solidFill>
              </a:rPr>
              <a:t>Enhance International and National </a:t>
            </a:r>
            <a:r>
              <a:rPr lang="en-US" sz="1600" b="1" dirty="0" smtClean="0">
                <a:solidFill>
                  <a:schemeClr val="tx2"/>
                </a:solidFill>
              </a:rPr>
              <a:t>Partnerships</a:t>
            </a:r>
          </a:p>
          <a:p>
            <a:pPr marL="342900" indent="-342900">
              <a:buFont typeface="+mj-lt"/>
              <a:buAutoNum type="arabicPeriod"/>
            </a:pPr>
            <a:endParaRPr lang="en-US" sz="1600" b="1" dirty="0">
              <a:solidFill>
                <a:schemeClr val="tx2"/>
              </a:solidFill>
            </a:endParaRPr>
          </a:p>
          <a:p>
            <a:pPr marL="342900" indent="-342900">
              <a:buFont typeface="+mj-lt"/>
              <a:buAutoNum type="arabicPeriod"/>
            </a:pPr>
            <a:r>
              <a:rPr lang="en-US" sz="1600" b="1" dirty="0" smtClean="0">
                <a:solidFill>
                  <a:schemeClr val="tx2"/>
                </a:solidFill>
              </a:rPr>
              <a:t>Improve </a:t>
            </a:r>
            <a:r>
              <a:rPr lang="en-US" sz="1600" b="1" dirty="0">
                <a:solidFill>
                  <a:schemeClr val="tx2"/>
                </a:solidFill>
              </a:rPr>
              <a:t>Stewardship and Management of Ocean and Coastal Resources in the Arctic</a:t>
            </a:r>
          </a:p>
          <a:p>
            <a:pPr marL="342900" indent="-342900">
              <a:buFont typeface="+mj-lt"/>
              <a:buAutoNum type="arabicPeriod"/>
            </a:pPr>
            <a:endParaRPr lang="en-US" sz="1600" b="1" dirty="0">
              <a:solidFill>
                <a:schemeClr val="tx2"/>
              </a:solidFill>
            </a:endParaRPr>
          </a:p>
          <a:p>
            <a:pPr marL="342900" indent="-342900">
              <a:buFont typeface="+mj-lt"/>
              <a:buAutoNum type="arabicPeriod"/>
            </a:pPr>
            <a:r>
              <a:rPr lang="en-US" sz="1600" b="1" dirty="0" smtClean="0">
                <a:solidFill>
                  <a:schemeClr val="tx2"/>
                </a:solidFill>
              </a:rPr>
              <a:t>Advance </a:t>
            </a:r>
            <a:r>
              <a:rPr lang="en-US" sz="1600" b="1" dirty="0">
                <a:solidFill>
                  <a:schemeClr val="tx2"/>
                </a:solidFill>
              </a:rPr>
              <a:t>Resilient and Health Arctic Communities and Economies</a:t>
            </a:r>
          </a:p>
        </p:txBody>
      </p:sp>
    </p:spTree>
    <p:extLst>
      <p:ext uri="{BB962C8B-B14F-4D97-AF65-F5344CB8AC3E}">
        <p14:creationId xmlns:p14="http://schemas.microsoft.com/office/powerpoint/2010/main" val="1302317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13</a:t>
            </a:fld>
            <a:endParaRPr lang="en-US" dirty="0">
              <a:solidFill>
                <a:prstClr val="white"/>
              </a:solidFill>
            </a:endParaRPr>
          </a:p>
        </p:txBody>
      </p:sp>
      <p:sp>
        <p:nvSpPr>
          <p:cNvPr id="3" name="Text Placeholder 2"/>
          <p:cNvSpPr>
            <a:spLocks noGrp="1"/>
          </p:cNvSpPr>
          <p:nvPr>
            <p:ph type="body" sz="quarter" idx="4294967295"/>
          </p:nvPr>
        </p:nvSpPr>
        <p:spPr>
          <a:xfrm>
            <a:off x="638175" y="1292009"/>
            <a:ext cx="8267700" cy="4984965"/>
          </a:xfrm>
          <a:prstGeom prst="rect">
            <a:avLst/>
          </a:prstGeom>
        </p:spPr>
        <p:txBody>
          <a:bodyPr>
            <a:normAutofit/>
          </a:bodyPr>
          <a:lstStyle/>
          <a:p>
            <a:pPr marL="342900" indent="-342900" algn="l">
              <a:buFont typeface="Arial" panose="020B0604020202020204" pitchFamily="34" charset="0"/>
              <a:buChar char="•"/>
            </a:pPr>
            <a:r>
              <a:rPr lang="en-US" sz="2400" b="1" dirty="0" smtClean="0">
                <a:solidFill>
                  <a:schemeClr val="tx2"/>
                </a:solidFill>
              </a:rPr>
              <a:t>Marine Mammal Protection Act &amp; Endangered Species Act</a:t>
            </a:r>
          </a:p>
          <a:p>
            <a:pPr marL="1085850" lvl="1" indent="-342900">
              <a:buFont typeface="Arial" panose="020B0604020202020204" pitchFamily="34" charset="0"/>
              <a:buChar char="•"/>
            </a:pPr>
            <a:r>
              <a:rPr lang="en-US" sz="1800" dirty="0" smtClean="0">
                <a:solidFill>
                  <a:schemeClr val="tx2"/>
                </a:solidFill>
              </a:rPr>
              <a:t>Manage </a:t>
            </a:r>
            <a:r>
              <a:rPr lang="en-US" sz="1800" dirty="0">
                <a:solidFill>
                  <a:schemeClr val="tx2"/>
                </a:solidFill>
              </a:rPr>
              <a:t>impacts of oil and gas activity on marine mammals &amp; ESA-listed </a:t>
            </a:r>
            <a:r>
              <a:rPr lang="en-US" sz="1800" dirty="0" smtClean="0">
                <a:solidFill>
                  <a:schemeClr val="tx2"/>
                </a:solidFill>
              </a:rPr>
              <a:t>species</a:t>
            </a:r>
            <a:endParaRPr lang="en-US" sz="1800" dirty="0" smtClean="0"/>
          </a:p>
          <a:p>
            <a:pPr marL="1085850" lvl="1" indent="-342900">
              <a:buFont typeface="Arial" panose="020B0604020202020204" pitchFamily="34" charset="0"/>
              <a:buChar char="•"/>
            </a:pPr>
            <a:r>
              <a:rPr lang="en-US" sz="1800" dirty="0" smtClean="0">
                <a:solidFill>
                  <a:schemeClr val="tx2"/>
                </a:solidFill>
              </a:rPr>
              <a:t>Co-management </a:t>
            </a:r>
            <a:r>
              <a:rPr lang="en-US" sz="1800" dirty="0">
                <a:solidFill>
                  <a:schemeClr val="tx2"/>
                </a:solidFill>
              </a:rPr>
              <a:t>of marine </a:t>
            </a:r>
            <a:r>
              <a:rPr lang="en-US" sz="1800" dirty="0" smtClean="0">
                <a:solidFill>
                  <a:schemeClr val="tx2"/>
                </a:solidFill>
              </a:rPr>
              <a:t>mammals</a:t>
            </a:r>
          </a:p>
          <a:p>
            <a:pPr marL="1085850" lvl="1" indent="-342900">
              <a:buFont typeface="Arial" panose="020B0604020202020204" pitchFamily="34" charset="0"/>
              <a:buChar char="•"/>
            </a:pPr>
            <a:endParaRPr lang="en-US" sz="1800" dirty="0" smtClean="0"/>
          </a:p>
          <a:p>
            <a:pPr marL="342900" indent="-342900" algn="l">
              <a:buFont typeface="Arial" panose="020B0604020202020204" pitchFamily="34" charset="0"/>
              <a:buChar char="•"/>
            </a:pPr>
            <a:r>
              <a:rPr lang="en-US" sz="2400" b="1" dirty="0" smtClean="0">
                <a:solidFill>
                  <a:schemeClr val="tx2"/>
                </a:solidFill>
              </a:rPr>
              <a:t>Magnuson-Stevens </a:t>
            </a:r>
            <a:r>
              <a:rPr lang="en-US" sz="2400" b="1" dirty="0">
                <a:solidFill>
                  <a:schemeClr val="tx2"/>
                </a:solidFill>
              </a:rPr>
              <a:t>Fishery Conservation and Management Act</a:t>
            </a:r>
          </a:p>
          <a:p>
            <a:pPr marL="1085850" lvl="1" indent="-342900">
              <a:buFont typeface="Arial" panose="020B0604020202020204" pitchFamily="34" charset="0"/>
              <a:buChar char="•"/>
            </a:pPr>
            <a:r>
              <a:rPr lang="en-US" sz="1800" dirty="0" smtClean="0">
                <a:solidFill>
                  <a:schemeClr val="tx2"/>
                </a:solidFill>
              </a:rPr>
              <a:t>Arctic Fishery Management Plan</a:t>
            </a:r>
          </a:p>
          <a:p>
            <a:pPr marL="1085850" lvl="1" indent="-342900">
              <a:buFont typeface="Arial" panose="020B0604020202020204" pitchFamily="34" charset="0"/>
              <a:buChar char="•"/>
            </a:pPr>
            <a:endParaRPr lang="en-US" sz="1800" dirty="0" smtClean="0">
              <a:solidFill>
                <a:schemeClr val="tx2"/>
              </a:solidFill>
            </a:endParaRPr>
          </a:p>
          <a:p>
            <a:pPr marL="342900" indent="-342900" algn="l">
              <a:buFont typeface="Arial" panose="020B0604020202020204" pitchFamily="34" charset="0"/>
              <a:buChar char="•"/>
            </a:pPr>
            <a:r>
              <a:rPr lang="en-US" sz="2400" b="1" dirty="0">
                <a:solidFill>
                  <a:schemeClr val="tx2"/>
                </a:solidFill>
              </a:rPr>
              <a:t>Arctic Scientific Research </a:t>
            </a:r>
          </a:p>
          <a:p>
            <a:pPr marL="1085850" lvl="1" indent="-342900">
              <a:buFont typeface="Arial" panose="020B0604020202020204" pitchFamily="34" charset="0"/>
              <a:buChar char="•"/>
            </a:pPr>
            <a:r>
              <a:rPr lang="en-US" sz="1800" dirty="0"/>
              <a:t>Many BOEM-funded studies</a:t>
            </a:r>
          </a:p>
          <a:p>
            <a:pPr marL="1085850" lvl="1" indent="-342900">
              <a:buFont typeface="Arial" panose="020B0604020202020204" pitchFamily="34" charset="0"/>
              <a:buChar char="•"/>
            </a:pPr>
            <a:r>
              <a:rPr lang="en-US" sz="1900" dirty="0" smtClean="0"/>
              <a:t>Environmental intelligence</a:t>
            </a:r>
            <a:endParaRPr lang="en-US" sz="1900" dirty="0"/>
          </a:p>
          <a:p>
            <a:pPr marL="1085850" lvl="1" indent="-342900">
              <a:buFont typeface="Arial" panose="020B0604020202020204" pitchFamily="34" charset="0"/>
              <a:buChar char="•"/>
            </a:pPr>
            <a:r>
              <a:rPr lang="en-US" sz="1800" dirty="0"/>
              <a:t>In close collaboration with partners</a:t>
            </a:r>
          </a:p>
          <a:p>
            <a:pPr lvl="1" indent="0">
              <a:buNone/>
            </a:pPr>
            <a:endParaRPr lang="en-US" sz="1800" dirty="0">
              <a:solidFill>
                <a:schemeClr val="tx2"/>
              </a:solidFill>
            </a:endParaRPr>
          </a:p>
          <a:p>
            <a:pPr marL="342900" indent="-342900" algn="l">
              <a:buFont typeface="Arial" panose="020B0604020202020204" pitchFamily="34" charset="0"/>
              <a:buChar char="•"/>
            </a:pPr>
            <a:endParaRPr lang="en-US" dirty="0">
              <a:solidFill>
                <a:schemeClr val="tx2"/>
              </a:solidFill>
            </a:endParaRPr>
          </a:p>
        </p:txBody>
      </p:sp>
      <p:sp>
        <p:nvSpPr>
          <p:cNvPr id="5" name="Title 1"/>
          <p:cNvSpPr txBox="1">
            <a:spLocks/>
          </p:cNvSpPr>
          <p:nvPr/>
        </p:nvSpPr>
        <p:spPr>
          <a:xfrm>
            <a:off x="0" y="348512"/>
            <a:ext cx="9143999" cy="524764"/>
          </a:xfrm>
          <a:prstGeom prst="rect">
            <a:avLst/>
          </a:prstGeom>
          <a:noFill/>
        </p:spPr>
        <p:txBody>
          <a:bodyPr vert="horz" lIns="91440" tIns="45720" rIns="91440" bIns="45720" rtlCol="0" anchor="t" anchorCtr="0">
            <a:noAutofit/>
          </a:bodyPr>
          <a:lst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a:lstStyle>
          <a:p>
            <a:pPr algn="ctr"/>
            <a:r>
              <a:rPr lang="en-US" sz="4000" dirty="0" smtClean="0">
                <a:solidFill>
                  <a:schemeClr val="tx2"/>
                </a:solidFill>
                <a:effectLst>
                  <a:outerShdw blurRad="38100" dist="38100" dir="2700000" algn="tl">
                    <a:srgbClr val="000000">
                      <a:alpha val="43137"/>
                    </a:srgbClr>
                  </a:outerShdw>
                </a:effectLst>
              </a:rPr>
              <a:t>NOAA Fisheries Primary Arctic Roles</a:t>
            </a:r>
            <a:endParaRPr lang="en-US" sz="4000" dirty="0">
              <a:solidFill>
                <a:schemeClr val="tx2"/>
              </a:solidFill>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176" y="3559451"/>
            <a:ext cx="2794380" cy="2235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547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14</a:t>
            </a:fld>
            <a:endParaRPr lang="en-US" dirty="0">
              <a:solidFill>
                <a:prstClr val="white"/>
              </a:solidFill>
            </a:endParaRPr>
          </a:p>
        </p:txBody>
      </p:sp>
      <p:sp>
        <p:nvSpPr>
          <p:cNvPr id="3" name="Title 1"/>
          <p:cNvSpPr>
            <a:spLocks noGrp="1"/>
          </p:cNvSpPr>
          <p:nvPr>
            <p:ph type="title"/>
          </p:nvPr>
        </p:nvSpPr>
        <p:spPr>
          <a:xfrm>
            <a:off x="1" y="86130"/>
            <a:ext cx="9143999" cy="524764"/>
          </a:xfrm>
          <a:noFill/>
        </p:spPr>
        <p:txBody>
          <a:bodyPr>
            <a:noAutofit/>
          </a:bodyPr>
          <a:lstStyle/>
          <a:p>
            <a:pPr algn="ctr"/>
            <a:r>
              <a:rPr lang="en-US" sz="4000" dirty="0" smtClean="0">
                <a:solidFill>
                  <a:schemeClr val="tx2"/>
                </a:solidFill>
                <a:effectLst>
                  <a:outerShdw blurRad="38100" dist="38100" dir="2700000" algn="tl">
                    <a:srgbClr val="000000">
                      <a:alpha val="43137"/>
                    </a:srgbClr>
                  </a:outerShdw>
                </a:effectLst>
              </a:rPr>
              <a:t>Current Arctic Ecosystem Research</a:t>
            </a:r>
            <a:endParaRPr lang="en-US" sz="4000" dirty="0">
              <a:solidFill>
                <a:schemeClr val="tx2"/>
              </a:solidFill>
              <a:effectLst>
                <a:outerShdw blurRad="38100" dist="38100" dir="2700000" algn="tl">
                  <a:srgbClr val="000000">
                    <a:alpha val="43137"/>
                  </a:srgbClr>
                </a:outerShdw>
              </a:effectLst>
            </a:endParaRPr>
          </a:p>
        </p:txBody>
      </p:sp>
      <p:sp>
        <p:nvSpPr>
          <p:cNvPr id="5" name="Text Placeholder 2"/>
          <p:cNvSpPr>
            <a:spLocks noGrp="1"/>
          </p:cNvSpPr>
          <p:nvPr>
            <p:ph type="body" sz="quarter" idx="4294967295"/>
          </p:nvPr>
        </p:nvSpPr>
        <p:spPr>
          <a:xfrm>
            <a:off x="2291559" y="888225"/>
            <a:ext cx="6627258" cy="5447354"/>
          </a:xfrm>
          <a:prstGeom prst="rect">
            <a:avLst/>
          </a:prstGeom>
        </p:spPr>
        <p:txBody>
          <a:bodyPr>
            <a:noAutofit/>
          </a:bodyPr>
          <a:lstStyle/>
          <a:p>
            <a:pPr marL="342900" indent="-342900" algn="l">
              <a:buFont typeface="Arial" panose="020B0604020202020204" pitchFamily="34" charset="0"/>
              <a:buChar char="•"/>
            </a:pPr>
            <a:r>
              <a:rPr lang="en-US" sz="1600" b="1" dirty="0">
                <a:solidFill>
                  <a:schemeClr val="tx2"/>
                </a:solidFill>
              </a:rPr>
              <a:t>Chukchi Acoustic, Oceanographic, and Zooplankton Study (CHAOZ) </a:t>
            </a:r>
            <a:r>
              <a:rPr lang="en-US" sz="1600" b="1" dirty="0">
                <a:solidFill>
                  <a:srgbClr val="FF3300"/>
                </a:solidFill>
              </a:rPr>
              <a:t>*</a:t>
            </a:r>
            <a:endParaRPr lang="en-US" sz="1600" b="1" dirty="0">
              <a:solidFill>
                <a:schemeClr val="accent1"/>
              </a:solidFill>
            </a:endParaRPr>
          </a:p>
          <a:p>
            <a:pPr marL="342900" indent="-342900" algn="l">
              <a:buFont typeface="Arial" panose="020B0604020202020204" pitchFamily="34" charset="0"/>
              <a:buChar char="•"/>
            </a:pPr>
            <a:r>
              <a:rPr lang="en-US" sz="1600" b="1" dirty="0">
                <a:solidFill>
                  <a:schemeClr val="tx2"/>
                </a:solidFill>
              </a:rPr>
              <a:t>Arctic Whale Ecology Study (ARCWEST) </a:t>
            </a:r>
            <a:r>
              <a:rPr lang="en-US" sz="1600" b="1" dirty="0">
                <a:solidFill>
                  <a:srgbClr val="FF3300"/>
                </a:solidFill>
              </a:rPr>
              <a:t>*</a:t>
            </a:r>
          </a:p>
          <a:p>
            <a:pPr marL="342900" indent="-342900" algn="l">
              <a:buFont typeface="Arial" panose="020B0604020202020204" pitchFamily="34" charset="0"/>
              <a:buChar char="•"/>
            </a:pPr>
            <a:r>
              <a:rPr lang="en-US" sz="1600" b="1" dirty="0">
                <a:solidFill>
                  <a:schemeClr val="tx2"/>
                </a:solidFill>
              </a:rPr>
              <a:t>Ecology of Ice-Associated Seals</a:t>
            </a:r>
          </a:p>
          <a:p>
            <a:pPr marL="342900" indent="-342900" algn="l">
              <a:buFont typeface="Arial" panose="020B0604020202020204" pitchFamily="34" charset="0"/>
              <a:buChar char="•"/>
            </a:pPr>
            <a:r>
              <a:rPr lang="en-US" sz="1600" b="1" dirty="0">
                <a:solidFill>
                  <a:schemeClr val="tx2"/>
                </a:solidFill>
              </a:rPr>
              <a:t>Synthesis of Arctic Research (SOAR) </a:t>
            </a:r>
            <a:r>
              <a:rPr lang="en-US" sz="1600" b="1" dirty="0">
                <a:solidFill>
                  <a:srgbClr val="FF3300"/>
                </a:solidFill>
              </a:rPr>
              <a:t>*</a:t>
            </a:r>
            <a:r>
              <a:rPr lang="en-US" sz="1600" b="1" dirty="0">
                <a:solidFill>
                  <a:schemeClr val="accent1"/>
                </a:solidFill>
              </a:rPr>
              <a:t> </a:t>
            </a:r>
            <a:r>
              <a:rPr lang="en-US" sz="1600" b="1" dirty="0">
                <a:solidFill>
                  <a:srgbClr val="7030A0"/>
                </a:solidFill>
              </a:rPr>
              <a:t>*</a:t>
            </a:r>
          </a:p>
          <a:p>
            <a:pPr marL="342900" indent="-342900" algn="l">
              <a:buFont typeface="Arial" panose="020B0604020202020204" pitchFamily="34" charset="0"/>
              <a:buChar char="•"/>
            </a:pPr>
            <a:r>
              <a:rPr lang="en-US" sz="1600" b="1" dirty="0">
                <a:solidFill>
                  <a:schemeClr val="tx2"/>
                </a:solidFill>
              </a:rPr>
              <a:t>Pacific Marine Arctic Regional Synthesis (</a:t>
            </a:r>
            <a:r>
              <a:rPr lang="en-US" sz="1600" b="1" dirty="0" err="1">
                <a:solidFill>
                  <a:schemeClr val="tx2"/>
                </a:solidFill>
              </a:rPr>
              <a:t>PacMARS</a:t>
            </a:r>
            <a:r>
              <a:rPr lang="en-US" sz="1600" b="1" dirty="0">
                <a:solidFill>
                  <a:schemeClr val="tx2"/>
                </a:solidFill>
              </a:rPr>
              <a:t>)</a:t>
            </a:r>
          </a:p>
          <a:p>
            <a:pPr marL="342900" indent="-342900" algn="l">
              <a:buFont typeface="Arial" panose="020B0604020202020204" pitchFamily="34" charset="0"/>
              <a:buChar char="•"/>
            </a:pPr>
            <a:r>
              <a:rPr lang="en-US" sz="1600" b="1" dirty="0">
                <a:solidFill>
                  <a:schemeClr val="tx2"/>
                </a:solidFill>
              </a:rPr>
              <a:t>Pacific-Arctic Gateway Ecosystem Study (PAGES) </a:t>
            </a:r>
            <a:r>
              <a:rPr lang="en-US" sz="1600" b="1" dirty="0">
                <a:solidFill>
                  <a:srgbClr val="7030A0"/>
                </a:solidFill>
              </a:rPr>
              <a:t>*</a:t>
            </a:r>
          </a:p>
          <a:p>
            <a:pPr marL="342900" indent="-342900" algn="l">
              <a:buFont typeface="Arial" panose="020B0604020202020204" pitchFamily="34" charset="0"/>
              <a:buChar char="•"/>
            </a:pPr>
            <a:r>
              <a:rPr lang="en-US" sz="1600" b="1" dirty="0">
                <a:solidFill>
                  <a:schemeClr val="tx2"/>
                </a:solidFill>
              </a:rPr>
              <a:t>Arctic Ecosystem Integrated Survey (Arctic </a:t>
            </a:r>
            <a:r>
              <a:rPr lang="en-US" sz="1600" b="1" dirty="0" err="1" smtClean="0">
                <a:solidFill>
                  <a:schemeClr val="tx2"/>
                </a:solidFill>
              </a:rPr>
              <a:t>Eis</a:t>
            </a:r>
            <a:r>
              <a:rPr lang="en-US" sz="1600" b="1" dirty="0" smtClean="0">
                <a:solidFill>
                  <a:schemeClr val="tx2"/>
                </a:solidFill>
              </a:rPr>
              <a:t>) </a:t>
            </a:r>
            <a:r>
              <a:rPr lang="en-US" sz="1600" b="1" dirty="0">
                <a:solidFill>
                  <a:srgbClr val="FF3300"/>
                </a:solidFill>
              </a:rPr>
              <a:t>*</a:t>
            </a:r>
            <a:r>
              <a:rPr lang="en-US" sz="1600" b="1" dirty="0">
                <a:solidFill>
                  <a:schemeClr val="accent1"/>
                </a:solidFill>
              </a:rPr>
              <a:t> </a:t>
            </a:r>
            <a:r>
              <a:rPr lang="en-US" sz="1600" b="1" dirty="0">
                <a:solidFill>
                  <a:srgbClr val="7030A0"/>
                </a:solidFill>
              </a:rPr>
              <a:t>*</a:t>
            </a:r>
            <a:endParaRPr lang="en-US" sz="1600" b="1" dirty="0">
              <a:solidFill>
                <a:schemeClr val="accent1"/>
              </a:solidFill>
            </a:endParaRPr>
          </a:p>
          <a:p>
            <a:pPr marL="342900" indent="-342900" algn="l">
              <a:buFont typeface="Arial" panose="020B0604020202020204" pitchFamily="34" charset="0"/>
              <a:buChar char="•"/>
            </a:pPr>
            <a:r>
              <a:rPr lang="en-US" sz="1600" b="1" dirty="0">
                <a:solidFill>
                  <a:schemeClr val="tx2"/>
                </a:solidFill>
              </a:rPr>
              <a:t>Aerial Survey of Marine Mammals (ASAMM) </a:t>
            </a:r>
            <a:r>
              <a:rPr lang="en-US" sz="1600" b="1" dirty="0">
                <a:solidFill>
                  <a:srgbClr val="FF3300"/>
                </a:solidFill>
              </a:rPr>
              <a:t>*</a:t>
            </a:r>
            <a:r>
              <a:rPr lang="en-US" sz="1600" b="1" dirty="0">
                <a:solidFill>
                  <a:schemeClr val="accent1"/>
                </a:solidFill>
              </a:rPr>
              <a:t> </a:t>
            </a:r>
          </a:p>
          <a:p>
            <a:pPr marL="342900" indent="-342900" algn="l">
              <a:buFont typeface="Arial" panose="020B0604020202020204" pitchFamily="34" charset="0"/>
              <a:buChar char="•"/>
            </a:pPr>
            <a:r>
              <a:rPr lang="en-US" sz="1600" b="1" dirty="0">
                <a:solidFill>
                  <a:schemeClr val="tx2"/>
                </a:solidFill>
              </a:rPr>
              <a:t>ShoreZone Coastal Mapping Program </a:t>
            </a:r>
            <a:r>
              <a:rPr lang="en-US" sz="1600" b="1" dirty="0">
                <a:solidFill>
                  <a:srgbClr val="7030A0"/>
                </a:solidFill>
              </a:rPr>
              <a:t>*</a:t>
            </a:r>
            <a:endParaRPr lang="en-US" sz="1600" b="1" dirty="0">
              <a:solidFill>
                <a:schemeClr val="accent1"/>
              </a:solidFill>
            </a:endParaRPr>
          </a:p>
          <a:p>
            <a:pPr marL="342900" indent="-342900" algn="l">
              <a:buFont typeface="Arial" panose="020B0604020202020204" pitchFamily="34" charset="0"/>
              <a:buChar char="•"/>
            </a:pPr>
            <a:r>
              <a:rPr lang="en-US" sz="1600" b="1" dirty="0">
                <a:solidFill>
                  <a:schemeClr val="tx2"/>
                </a:solidFill>
              </a:rPr>
              <a:t>Arctic Coastal Ecosystem Survey (ACES) </a:t>
            </a:r>
            <a:r>
              <a:rPr lang="en-US" sz="1600" b="1" dirty="0">
                <a:solidFill>
                  <a:srgbClr val="FF3300"/>
                </a:solidFill>
              </a:rPr>
              <a:t>*</a:t>
            </a:r>
            <a:r>
              <a:rPr lang="en-US" sz="1600" b="1" dirty="0">
                <a:solidFill>
                  <a:schemeClr val="accent1"/>
                </a:solidFill>
              </a:rPr>
              <a:t> </a:t>
            </a:r>
          </a:p>
          <a:p>
            <a:pPr marL="342900" indent="-342900" algn="l">
              <a:buFont typeface="Arial" panose="020B0604020202020204" pitchFamily="34" charset="0"/>
              <a:buChar char="•"/>
            </a:pPr>
            <a:r>
              <a:rPr lang="en-US" sz="1600" b="1" dirty="0">
                <a:solidFill>
                  <a:schemeClr val="tx2"/>
                </a:solidFill>
              </a:rPr>
              <a:t>Loss of Sea Ice-Ice Seal Surveys (LOSI) </a:t>
            </a:r>
            <a:r>
              <a:rPr lang="en-US" sz="1600" b="1" dirty="0">
                <a:solidFill>
                  <a:srgbClr val="FF3300"/>
                </a:solidFill>
              </a:rPr>
              <a:t>*</a:t>
            </a:r>
            <a:endParaRPr lang="en-US" sz="1600" b="1" dirty="0">
              <a:solidFill>
                <a:schemeClr val="accent1"/>
              </a:solidFill>
            </a:endParaRPr>
          </a:p>
          <a:p>
            <a:pPr marL="342900" indent="-342900" algn="l">
              <a:buFont typeface="Arial" panose="020B0604020202020204" pitchFamily="34" charset="0"/>
              <a:buChar char="•"/>
            </a:pPr>
            <a:r>
              <a:rPr lang="en-US" sz="1600" b="1" dirty="0">
                <a:solidFill>
                  <a:schemeClr val="tx2"/>
                </a:solidFill>
              </a:rPr>
              <a:t>Chukchi Sea Environmental Studies Program (CSESP)</a:t>
            </a:r>
          </a:p>
          <a:p>
            <a:pPr marL="342900" indent="-342900" algn="l">
              <a:buFont typeface="Arial" panose="020B0604020202020204" pitchFamily="34" charset="0"/>
              <a:buChar char="•"/>
            </a:pPr>
            <a:r>
              <a:rPr lang="en-US" sz="1600" b="1" dirty="0">
                <a:solidFill>
                  <a:schemeClr val="tx2"/>
                </a:solidFill>
              </a:rPr>
              <a:t>Hanna Shoal Ecosystem Survey </a:t>
            </a:r>
            <a:r>
              <a:rPr lang="en-US" sz="1600" b="1" dirty="0">
                <a:solidFill>
                  <a:srgbClr val="FF3300"/>
                </a:solidFill>
              </a:rPr>
              <a:t>*</a:t>
            </a:r>
            <a:endParaRPr lang="en-US" sz="1600" b="1" dirty="0">
              <a:solidFill>
                <a:schemeClr val="accent1"/>
              </a:solidFill>
            </a:endParaRPr>
          </a:p>
          <a:p>
            <a:pPr marL="342900" indent="-342900" algn="l">
              <a:buFont typeface="Arial" panose="020B0604020202020204" pitchFamily="34" charset="0"/>
              <a:buChar char="•"/>
            </a:pPr>
            <a:r>
              <a:rPr lang="en-US" sz="1600" b="1" dirty="0">
                <a:solidFill>
                  <a:schemeClr val="tx2"/>
                </a:solidFill>
              </a:rPr>
              <a:t>Marine Arctic Ecosystem Surveys (MARES)</a:t>
            </a:r>
          </a:p>
          <a:p>
            <a:pPr marL="342900" indent="-342900" algn="l">
              <a:buFont typeface="Arial" panose="020B0604020202020204" pitchFamily="34" charset="0"/>
              <a:buChar char="•"/>
            </a:pPr>
            <a:r>
              <a:rPr lang="en-US" sz="1600" b="1" dirty="0">
                <a:solidFill>
                  <a:schemeClr val="tx2"/>
                </a:solidFill>
              </a:rPr>
              <a:t>Bering Aleutian Salmon International Survey (BASIS)</a:t>
            </a:r>
          </a:p>
          <a:p>
            <a:pPr marL="342900" indent="-342900" algn="l">
              <a:buFont typeface="Arial" panose="020B0604020202020204" pitchFamily="34" charset="0"/>
              <a:buChar char="•"/>
            </a:pPr>
            <a:r>
              <a:rPr lang="en-US" sz="1600" b="1" dirty="0">
                <a:solidFill>
                  <a:schemeClr val="tx2"/>
                </a:solidFill>
              </a:rPr>
              <a:t>Russian-American Long Term Census of the Arctic (RUSALCA)</a:t>
            </a:r>
          </a:p>
          <a:p>
            <a:pPr marL="342900" indent="-342900" algn="l">
              <a:buFont typeface="Arial" panose="020B0604020202020204" pitchFamily="34" charset="0"/>
              <a:buChar char="•"/>
            </a:pPr>
            <a:r>
              <a:rPr lang="en-US" sz="1600" b="1" dirty="0">
                <a:solidFill>
                  <a:schemeClr val="tx2"/>
                </a:solidFill>
              </a:rPr>
              <a:t>Distributed Biological Observatory (DBO)</a:t>
            </a:r>
          </a:p>
          <a:p>
            <a:pPr marL="342900" indent="-342900" algn="l">
              <a:buFont typeface="Arial" panose="020B0604020202020204" pitchFamily="34" charset="0"/>
              <a:buChar char="•"/>
            </a:pPr>
            <a:r>
              <a:rPr lang="en-US" sz="1600" b="1" dirty="0">
                <a:solidFill>
                  <a:schemeClr val="tx2"/>
                </a:solidFill>
              </a:rPr>
              <a:t>U.S. Canada Transboundary Fish Survey</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929" y="4846597"/>
            <a:ext cx="1821337" cy="125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5226" y="2397587"/>
            <a:ext cx="1769610" cy="1200329"/>
          </a:xfrm>
          <a:prstGeom prst="rect">
            <a:avLst/>
          </a:prstGeom>
          <a:noFill/>
        </p:spPr>
        <p:txBody>
          <a:bodyPr wrap="square" rtlCol="0">
            <a:spAutoFit/>
          </a:bodyPr>
          <a:lstStyle/>
          <a:p>
            <a:r>
              <a:rPr lang="en-US" b="1" dirty="0" smtClean="0">
                <a:solidFill>
                  <a:srgbClr val="FF3300"/>
                </a:solidFill>
              </a:rPr>
              <a:t>*</a:t>
            </a:r>
            <a:r>
              <a:rPr lang="en-US" b="1" dirty="0" smtClean="0"/>
              <a:t> </a:t>
            </a:r>
            <a:r>
              <a:rPr lang="en-US" b="1" dirty="0" smtClean="0">
                <a:solidFill>
                  <a:schemeClr val="accent1"/>
                </a:solidFill>
              </a:rPr>
              <a:t>BOEM funding</a:t>
            </a:r>
          </a:p>
          <a:p>
            <a:endParaRPr lang="en-US" b="1" dirty="0" smtClean="0"/>
          </a:p>
          <a:p>
            <a:r>
              <a:rPr lang="en-US" b="1" dirty="0" smtClean="0">
                <a:solidFill>
                  <a:srgbClr val="7030A0"/>
                </a:solidFill>
              </a:rPr>
              <a:t>*</a:t>
            </a:r>
            <a:r>
              <a:rPr lang="en-US" b="1" dirty="0" smtClean="0"/>
              <a:t> </a:t>
            </a:r>
            <a:r>
              <a:rPr lang="en-US" b="1" dirty="0" smtClean="0">
                <a:solidFill>
                  <a:schemeClr val="accent1"/>
                </a:solidFill>
              </a:rPr>
              <a:t>State of Alaska      collaboration</a:t>
            </a:r>
            <a:endParaRPr lang="en-US" b="1" dirty="0">
              <a:solidFill>
                <a:schemeClr val="accent1"/>
              </a:solidFill>
            </a:endParaRPr>
          </a:p>
        </p:txBody>
      </p:sp>
    </p:spTree>
    <p:extLst>
      <p:ext uri="{BB962C8B-B14F-4D97-AF65-F5344CB8AC3E}">
        <p14:creationId xmlns:p14="http://schemas.microsoft.com/office/powerpoint/2010/main" val="1402547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15</a:t>
            </a:fld>
            <a:endParaRPr lang="en-US" dirty="0">
              <a:solidFill>
                <a:prstClr val="white"/>
              </a:solidFill>
            </a:endParaRPr>
          </a:p>
        </p:txBody>
      </p:sp>
      <p:sp>
        <p:nvSpPr>
          <p:cNvPr id="3" name="Title 1"/>
          <p:cNvSpPr>
            <a:spLocks noGrp="1"/>
          </p:cNvSpPr>
          <p:nvPr>
            <p:ph type="title"/>
          </p:nvPr>
        </p:nvSpPr>
        <p:spPr>
          <a:xfrm>
            <a:off x="0" y="304800"/>
            <a:ext cx="9144000" cy="1003453"/>
          </a:xfrm>
        </p:spPr>
        <p:txBody>
          <a:bodyPr rtlCol="0">
            <a:normAutofit/>
          </a:bodyPr>
          <a:lstStyle/>
          <a:p>
            <a:pPr algn="ctr" eaLnBrk="1" fontAlgn="auto" hangingPunct="1">
              <a:spcAft>
                <a:spcPts val="0"/>
              </a:spcAft>
              <a:defRPr/>
            </a:pPr>
            <a:r>
              <a:rPr lang="en-US" dirty="0">
                <a:solidFill>
                  <a:schemeClr val="tx2"/>
                </a:solidFill>
                <a:effectLst>
                  <a:outerShdw blurRad="38100" dist="38100" dir="2700000" algn="tl">
                    <a:srgbClr val="000000">
                      <a:alpha val="43137"/>
                    </a:srgbClr>
                  </a:outerShdw>
                </a:effectLst>
                <a:ea typeface="+mj-ea"/>
                <a:cs typeface="+mj-cs"/>
              </a:rPr>
              <a:t>Marine </a:t>
            </a:r>
            <a:r>
              <a:rPr lang="en-US" dirty="0" smtClean="0">
                <a:solidFill>
                  <a:schemeClr val="tx2"/>
                </a:solidFill>
                <a:effectLst>
                  <a:outerShdw blurRad="38100" dist="38100" dir="2700000" algn="tl">
                    <a:srgbClr val="000000">
                      <a:alpha val="43137"/>
                    </a:srgbClr>
                  </a:outerShdw>
                </a:effectLst>
                <a:ea typeface="+mj-ea"/>
                <a:cs typeface="+mj-cs"/>
              </a:rPr>
              <a:t>Mammal Surveys</a:t>
            </a:r>
            <a:endParaRPr lang="en-US" dirty="0">
              <a:solidFill>
                <a:schemeClr val="tx2"/>
              </a:solidFill>
              <a:effectLst>
                <a:outerShdw blurRad="38100" dist="38100" dir="2700000" algn="tl">
                  <a:srgbClr val="000000">
                    <a:alpha val="43137"/>
                  </a:srgbClr>
                </a:outerShdw>
              </a:effectLst>
              <a:ea typeface="+mj-ea"/>
              <a:cs typeface="+mj-cs"/>
            </a:endParaRPr>
          </a:p>
        </p:txBody>
      </p:sp>
      <p:pic>
        <p:nvPicPr>
          <p:cNvPr id="5" name="Picture 2" descr="http://www.afsc.noaa.gov/Quarterly/jas2013/NMML_PEP%20images/Fig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118" y="1308253"/>
            <a:ext cx="4312682" cy="2777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3118" y="4220259"/>
            <a:ext cx="3810000" cy="307777"/>
          </a:xfrm>
          <a:prstGeom prst="rect">
            <a:avLst/>
          </a:prstGeom>
          <a:noFill/>
        </p:spPr>
        <p:txBody>
          <a:bodyPr wrap="square" rtlCol="0">
            <a:spAutoFit/>
          </a:bodyPr>
          <a:lstStyle/>
          <a:p>
            <a:pPr algn="ctr" defTabSz="914400"/>
            <a:r>
              <a:rPr lang="en-US" sz="1400" b="1" dirty="0" smtClean="0">
                <a:solidFill>
                  <a:schemeClr val="tx2"/>
                </a:solidFill>
              </a:rPr>
              <a:t>US/Russian Ice Seal Surveys—2012/13</a:t>
            </a:r>
            <a:endParaRPr lang="en-US" sz="1400" b="1" dirty="0">
              <a:solidFill>
                <a:schemeClr val="tx2"/>
              </a:solidFill>
            </a:endParaRPr>
          </a:p>
        </p:txBody>
      </p:sp>
      <p:pic>
        <p:nvPicPr>
          <p:cNvPr id="7" name="Picture 4" descr="refer to capti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32592" y="2024030"/>
            <a:ext cx="4282807" cy="2793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54695" y="5050050"/>
            <a:ext cx="4038600" cy="1169551"/>
          </a:xfrm>
          <a:prstGeom prst="rect">
            <a:avLst/>
          </a:prstGeom>
          <a:noFill/>
        </p:spPr>
        <p:txBody>
          <a:bodyPr wrap="square" rtlCol="0">
            <a:spAutoFit/>
          </a:bodyPr>
          <a:lstStyle/>
          <a:p>
            <a:pPr algn="ctr" defTabSz="914400"/>
            <a:r>
              <a:rPr lang="en-US" sz="1400" b="1" dirty="0">
                <a:solidFill>
                  <a:schemeClr val="tx2"/>
                </a:solidFill>
              </a:rPr>
              <a:t>Advanced thermal-imaging technology was used on both the U.S. and Russian survey aircraft to detect the warm bodies of seals against the background of the cold sea ice. Pictured above are two adult bearded seals detected with thermal imagery</a:t>
            </a:r>
          </a:p>
        </p:txBody>
      </p:sp>
    </p:spTree>
    <p:extLst>
      <p:ext uri="{BB962C8B-B14F-4D97-AF65-F5344CB8AC3E}">
        <p14:creationId xmlns:p14="http://schemas.microsoft.com/office/powerpoint/2010/main" val="1402547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16</a:t>
            </a:fld>
            <a:endParaRPr lang="en-US" dirty="0">
              <a:solidFill>
                <a:prstClr val="white"/>
              </a:solidFill>
            </a:endParaRPr>
          </a:p>
        </p:txBody>
      </p:sp>
      <p:sp>
        <p:nvSpPr>
          <p:cNvPr id="3" name="Title 1"/>
          <p:cNvSpPr>
            <a:spLocks noGrp="1"/>
          </p:cNvSpPr>
          <p:nvPr>
            <p:ph type="title"/>
          </p:nvPr>
        </p:nvSpPr>
        <p:spPr>
          <a:xfrm>
            <a:off x="1" y="76201"/>
            <a:ext cx="9144000" cy="838200"/>
          </a:xfrm>
        </p:spPr>
        <p:txBody>
          <a:bodyPr rtlCol="0">
            <a:normAutofit/>
          </a:bodyPr>
          <a:lstStyle/>
          <a:p>
            <a:pPr algn="ctr" eaLnBrk="1" fontAlgn="auto" hangingPunct="1">
              <a:spcAft>
                <a:spcPts val="0"/>
              </a:spcAft>
              <a:defRPr/>
            </a:pPr>
            <a:r>
              <a:rPr lang="en-US" dirty="0">
                <a:solidFill>
                  <a:schemeClr val="tx2"/>
                </a:solidFill>
                <a:effectLst>
                  <a:outerShdw blurRad="38100" dist="38100" dir="2700000" algn="tl">
                    <a:srgbClr val="000000">
                      <a:alpha val="43137"/>
                    </a:srgbClr>
                  </a:outerShdw>
                </a:effectLst>
                <a:ea typeface="+mj-ea"/>
                <a:cs typeface="+mj-cs"/>
              </a:rPr>
              <a:t>Marine </a:t>
            </a:r>
            <a:r>
              <a:rPr lang="en-US" dirty="0" smtClean="0">
                <a:solidFill>
                  <a:schemeClr val="tx2"/>
                </a:solidFill>
                <a:effectLst>
                  <a:outerShdw blurRad="38100" dist="38100" dir="2700000" algn="tl">
                    <a:srgbClr val="000000">
                      <a:alpha val="43137"/>
                    </a:srgbClr>
                  </a:outerShdw>
                </a:effectLst>
                <a:ea typeface="+mj-ea"/>
                <a:cs typeface="+mj-cs"/>
              </a:rPr>
              <a:t>Mammal Surveys</a:t>
            </a:r>
            <a:endParaRPr lang="en-US" dirty="0">
              <a:solidFill>
                <a:schemeClr val="tx2"/>
              </a:solidFill>
              <a:effectLst>
                <a:outerShdw blurRad="38100" dist="38100" dir="2700000" algn="tl">
                  <a:srgbClr val="000000">
                    <a:alpha val="43137"/>
                  </a:srgbClr>
                </a:outerShdw>
              </a:effectLst>
              <a:ea typeface="+mj-ea"/>
              <a:cs typeface="+mj-cs"/>
            </a:endParaRPr>
          </a:p>
        </p:txBody>
      </p:sp>
      <p:pic>
        <p:nvPicPr>
          <p:cNvPr id="5" name="Picture 2" descr="C:\Users\Timothy.McCune\AppData\Local\Microsoft\Windows\Temporary Internet Files\Content.Outlook\XCXBT9JV\ASAMM_jul_mid-sep_cets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879475"/>
            <a:ext cx="7315200" cy="335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4" descr="C:\Users\Timothy.McCune\AppData\Local\Microsoft\Windows\Temporary Internet Files\Content.Outlook\XCXBT9JV\C20120820_0051_stamped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0400" y="4423591"/>
            <a:ext cx="2552700" cy="1866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5" descr="C:\Users\Timothy.McCune\AppData\Local\Microsoft\Windows\Temporary Internet Files\Content.Outlook\XCXBT9JV\C20120820_0168_stamped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72199" y="4436802"/>
            <a:ext cx="2684037" cy="1853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6" descr="C:\Users\Timothy.McCune\AppData\Local\Microsoft\Windows\Temporary Internet Files\Content.Outlook\XCXBT9JV\B20121005_00010007_stamped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7650" y="4423591"/>
            <a:ext cx="2693982" cy="1853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547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17</a:t>
            </a:fld>
            <a:endParaRPr lang="en-US" dirty="0">
              <a:solidFill>
                <a:prstClr val="white"/>
              </a:solidFill>
            </a:endParaRPr>
          </a:p>
        </p:txBody>
      </p:sp>
      <p:sp>
        <p:nvSpPr>
          <p:cNvPr id="3" name="Text Placeholder 2"/>
          <p:cNvSpPr>
            <a:spLocks noGrp="1"/>
          </p:cNvSpPr>
          <p:nvPr>
            <p:ph type="body" sz="quarter" idx="4294967295"/>
          </p:nvPr>
        </p:nvSpPr>
        <p:spPr>
          <a:xfrm>
            <a:off x="283153" y="1754372"/>
            <a:ext cx="2002846" cy="3689458"/>
          </a:xfrm>
          <a:prstGeom prst="rect">
            <a:avLst/>
          </a:prstGeom>
        </p:spPr>
        <p:txBody>
          <a:bodyPr>
            <a:normAutofit/>
          </a:bodyPr>
          <a:lstStyle/>
          <a:p>
            <a:pPr marL="342900" indent="-342900" algn="l">
              <a:buFont typeface="Arial" panose="020B0604020202020204" pitchFamily="34" charset="0"/>
              <a:buChar char="•"/>
            </a:pPr>
            <a:r>
              <a:rPr lang="en-US" b="1" dirty="0" smtClean="0">
                <a:solidFill>
                  <a:schemeClr val="tx2"/>
                </a:solidFill>
              </a:rPr>
              <a:t>Approved 2009</a:t>
            </a:r>
          </a:p>
          <a:p>
            <a:pPr algn="l"/>
            <a:endParaRPr lang="en-US" b="1" dirty="0" smtClean="0">
              <a:solidFill>
                <a:schemeClr val="tx2"/>
              </a:solidFill>
            </a:endParaRPr>
          </a:p>
          <a:p>
            <a:pPr marL="342900" indent="-342900" algn="l">
              <a:buFont typeface="Arial" panose="020B0604020202020204" pitchFamily="34" charset="0"/>
              <a:buChar char="•"/>
            </a:pPr>
            <a:r>
              <a:rPr lang="en-US" b="1" dirty="0" smtClean="0">
                <a:solidFill>
                  <a:schemeClr val="tx2"/>
                </a:solidFill>
              </a:rPr>
              <a:t>Closure of 150,000 </a:t>
            </a:r>
            <a:r>
              <a:rPr lang="en-US" b="1" dirty="0" err="1" smtClean="0">
                <a:solidFill>
                  <a:schemeClr val="tx2"/>
                </a:solidFill>
              </a:rPr>
              <a:t>sq</a:t>
            </a:r>
            <a:r>
              <a:rPr lang="en-US" b="1" dirty="0" smtClean="0">
                <a:solidFill>
                  <a:schemeClr val="tx2"/>
                </a:solidFill>
              </a:rPr>
              <a:t> nautical miles</a:t>
            </a:r>
          </a:p>
          <a:p>
            <a:pPr algn="l"/>
            <a:endParaRPr lang="en-US" b="1" dirty="0" smtClean="0">
              <a:solidFill>
                <a:schemeClr val="tx2"/>
              </a:solidFill>
            </a:endParaRPr>
          </a:p>
          <a:p>
            <a:pPr marL="342900" indent="-342900" algn="l">
              <a:buFont typeface="Arial" panose="020B0604020202020204" pitchFamily="34" charset="0"/>
              <a:buChar char="•"/>
            </a:pPr>
            <a:r>
              <a:rPr lang="en-US" b="1" dirty="0" smtClean="0">
                <a:solidFill>
                  <a:schemeClr val="tx2"/>
                </a:solidFill>
              </a:rPr>
              <a:t>More information needed on fish stocks</a:t>
            </a:r>
            <a:endParaRPr lang="en-US" b="1" dirty="0">
              <a:solidFill>
                <a:schemeClr val="tx2"/>
              </a:solidFill>
            </a:endParaRPr>
          </a:p>
        </p:txBody>
      </p:sp>
      <p:sp>
        <p:nvSpPr>
          <p:cNvPr id="5" name="Title 1"/>
          <p:cNvSpPr txBox="1">
            <a:spLocks/>
          </p:cNvSpPr>
          <p:nvPr/>
        </p:nvSpPr>
        <p:spPr>
          <a:xfrm>
            <a:off x="1" y="224687"/>
            <a:ext cx="9143999" cy="524764"/>
          </a:xfrm>
          <a:prstGeom prst="rect">
            <a:avLst/>
          </a:prstGeom>
          <a:noFill/>
        </p:spPr>
        <p:txBody>
          <a:bodyPr vert="horz" lIns="91440" tIns="45720" rIns="91440" bIns="45720" rtlCol="0" anchor="t" anchorCtr="0">
            <a:noAutofit/>
          </a:bodyPr>
          <a:lst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a:lstStyle>
          <a:p>
            <a:pPr algn="ctr"/>
            <a:r>
              <a:rPr lang="en-US" sz="4000" dirty="0" smtClean="0">
                <a:solidFill>
                  <a:srgbClr val="00467F"/>
                </a:solidFill>
                <a:effectLst>
                  <a:outerShdw blurRad="38100" dist="38100" dir="2700000" algn="tl">
                    <a:srgbClr val="000000">
                      <a:alpha val="43137"/>
                    </a:srgbClr>
                  </a:outerShdw>
                </a:effectLst>
              </a:rPr>
              <a:t>Arctic Fishery Management Plan</a:t>
            </a:r>
            <a:endParaRPr lang="en-US" sz="4000" dirty="0">
              <a:solidFill>
                <a:srgbClr val="00467F"/>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55830" y="1283677"/>
            <a:ext cx="6130970" cy="4630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2547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18</a:t>
            </a:fld>
            <a:endParaRPr lang="en-US" dirty="0">
              <a:solidFill>
                <a:prstClr val="white"/>
              </a:solidFill>
            </a:endParaRPr>
          </a:p>
        </p:txBody>
      </p:sp>
      <p:sp>
        <p:nvSpPr>
          <p:cNvPr id="9" name="Title 1"/>
          <p:cNvSpPr txBox="1">
            <a:spLocks/>
          </p:cNvSpPr>
          <p:nvPr/>
        </p:nvSpPr>
        <p:spPr>
          <a:xfrm>
            <a:off x="0" y="110387"/>
            <a:ext cx="9143999" cy="524764"/>
          </a:xfrm>
          <a:prstGeom prst="rect">
            <a:avLst/>
          </a:prstGeom>
          <a:noFill/>
        </p:spPr>
        <p:txBody>
          <a:bodyPr vert="horz" lIns="91440" tIns="45720" rIns="91440" bIns="45720" rtlCol="0" anchor="t" anchorCtr="0">
            <a:noAutofit/>
          </a:bodyPr>
          <a:lst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a:lstStyle>
          <a:p>
            <a:pPr algn="ctr"/>
            <a:r>
              <a:rPr lang="en-US" sz="4000" dirty="0" smtClean="0">
                <a:solidFill>
                  <a:srgbClr val="00467F"/>
                </a:solidFill>
                <a:effectLst>
                  <a:outerShdw blurRad="38100" dist="38100" dir="2700000" algn="tl">
                    <a:srgbClr val="000000">
                      <a:alpha val="43137"/>
                    </a:srgbClr>
                  </a:outerShdw>
                </a:effectLst>
              </a:rPr>
              <a:t>Arctic Challenges</a:t>
            </a:r>
            <a:endParaRPr lang="en-US" sz="4000" dirty="0">
              <a:solidFill>
                <a:srgbClr val="00467F"/>
              </a:solidFill>
              <a:effectLst>
                <a:outerShdw blurRad="38100" dist="38100" dir="2700000" algn="tl">
                  <a:srgbClr val="000000">
                    <a:alpha val="43137"/>
                  </a:srgbClr>
                </a:outerShdw>
              </a:effectLst>
            </a:endParaRPr>
          </a:p>
        </p:txBody>
      </p:sp>
      <p:sp>
        <p:nvSpPr>
          <p:cNvPr id="10" name="Text Placeholder 2"/>
          <p:cNvSpPr txBox="1">
            <a:spLocks/>
          </p:cNvSpPr>
          <p:nvPr/>
        </p:nvSpPr>
        <p:spPr>
          <a:xfrm>
            <a:off x="418359" y="1110826"/>
            <a:ext cx="4153640" cy="4703119"/>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bodyPr>
          <a:lst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571500" indent="-365760" algn="l">
              <a:buFont typeface="Arial" panose="020B0604020202020204" pitchFamily="34" charset="0"/>
              <a:buChar char="•"/>
            </a:pPr>
            <a:r>
              <a:rPr lang="en-US" sz="2400" b="1" dirty="0" smtClean="0">
                <a:solidFill>
                  <a:schemeClr val="tx2"/>
                </a:solidFill>
              </a:rPr>
              <a:t>Arctic knowledge gaps</a:t>
            </a:r>
          </a:p>
          <a:p>
            <a:pPr marL="571500" indent="-365760" algn="l">
              <a:buFont typeface="Arial" panose="020B0604020202020204" pitchFamily="34" charset="0"/>
              <a:buChar char="•"/>
            </a:pPr>
            <a:endParaRPr lang="en-US" sz="1000" b="1" dirty="0" smtClean="0">
              <a:solidFill>
                <a:schemeClr val="tx2"/>
              </a:solidFill>
            </a:endParaRPr>
          </a:p>
          <a:p>
            <a:pPr marL="571500" indent="-365760" algn="l">
              <a:buFont typeface="Arial" panose="020B0604020202020204" pitchFamily="34" charset="0"/>
              <a:buChar char="•"/>
            </a:pPr>
            <a:r>
              <a:rPr lang="en-US" sz="2400" b="1" dirty="0" smtClean="0">
                <a:solidFill>
                  <a:schemeClr val="tx2"/>
                </a:solidFill>
              </a:rPr>
              <a:t>Ice diminished, not ice–free</a:t>
            </a:r>
          </a:p>
          <a:p>
            <a:pPr marL="571500" indent="-365760" algn="l">
              <a:buFont typeface="Arial" panose="020B0604020202020204" pitchFamily="34" charset="0"/>
              <a:buChar char="•"/>
            </a:pPr>
            <a:endParaRPr lang="en-US" sz="1000" b="1" dirty="0" smtClean="0">
              <a:solidFill>
                <a:schemeClr val="tx2"/>
              </a:solidFill>
            </a:endParaRPr>
          </a:p>
          <a:p>
            <a:pPr marL="571500" indent="-365760" algn="l">
              <a:buFont typeface="Arial" panose="020B0604020202020204" pitchFamily="34" charset="0"/>
              <a:buChar char="•"/>
            </a:pPr>
            <a:r>
              <a:rPr lang="en-US" sz="2400" b="1" dirty="0" smtClean="0">
                <a:solidFill>
                  <a:schemeClr val="tx2"/>
                </a:solidFill>
              </a:rPr>
              <a:t>Limited Arctic base resources</a:t>
            </a:r>
          </a:p>
          <a:p>
            <a:pPr marL="571500" indent="-365760" algn="l">
              <a:buFont typeface="Arial" panose="020B0604020202020204" pitchFamily="34" charset="0"/>
              <a:buChar char="•"/>
            </a:pPr>
            <a:endParaRPr lang="en-US" sz="1000" b="1" dirty="0" smtClean="0">
              <a:solidFill>
                <a:schemeClr val="tx2"/>
              </a:solidFill>
            </a:endParaRPr>
          </a:p>
          <a:p>
            <a:pPr marL="571500" indent="-365760" algn="l">
              <a:buFont typeface="Arial" panose="020B0604020202020204" pitchFamily="34" charset="0"/>
              <a:buChar char="•"/>
            </a:pPr>
            <a:r>
              <a:rPr lang="en-US" sz="2400" b="1" dirty="0" smtClean="0">
                <a:solidFill>
                  <a:schemeClr val="tx2"/>
                </a:solidFill>
              </a:rPr>
              <a:t>Limited U.S. survey capacity</a:t>
            </a:r>
          </a:p>
          <a:p>
            <a:pPr marL="571500" indent="-365760" algn="l">
              <a:buFont typeface="Arial" panose="020B0604020202020204" pitchFamily="34" charset="0"/>
              <a:buChar char="•"/>
            </a:pPr>
            <a:endParaRPr lang="en-US" sz="1000" b="1" dirty="0" smtClean="0">
              <a:solidFill>
                <a:schemeClr val="tx2"/>
              </a:solidFill>
            </a:endParaRPr>
          </a:p>
          <a:p>
            <a:pPr marL="571500" indent="-365760" algn="l">
              <a:buFont typeface="Arial" panose="020B0604020202020204" pitchFamily="34" charset="0"/>
              <a:buChar char="•"/>
            </a:pPr>
            <a:r>
              <a:rPr lang="en-US" sz="2400" b="1" dirty="0" smtClean="0">
                <a:solidFill>
                  <a:schemeClr val="tx2"/>
                </a:solidFill>
              </a:rPr>
              <a:t>Collaboration / partnerships</a:t>
            </a:r>
          </a:p>
          <a:p>
            <a:pPr marL="571500" indent="-365760" algn="l">
              <a:buFont typeface="Arial" panose="020B0604020202020204" pitchFamily="34" charset="0"/>
              <a:buChar char="•"/>
            </a:pPr>
            <a:endParaRPr lang="en-US" sz="1000" b="1" dirty="0" smtClean="0">
              <a:solidFill>
                <a:schemeClr val="tx2"/>
              </a:solidFill>
            </a:endParaRPr>
          </a:p>
          <a:p>
            <a:pPr marL="571500" indent="-365760" algn="l">
              <a:buFont typeface="Arial" panose="020B0604020202020204" pitchFamily="34" charset="0"/>
              <a:buChar char="•"/>
            </a:pPr>
            <a:r>
              <a:rPr lang="en-US" sz="2400" b="1" dirty="0" smtClean="0">
                <a:solidFill>
                  <a:schemeClr val="tx2"/>
                </a:solidFill>
              </a:rPr>
              <a:t>NOAA has capability, lacks resources</a:t>
            </a:r>
          </a:p>
          <a:p>
            <a:pPr marL="571500" indent="-365760" algn="l">
              <a:buFont typeface="Arial" panose="020B0604020202020204" pitchFamily="34" charset="0"/>
              <a:buChar char="•"/>
            </a:pPr>
            <a:endParaRPr lang="en-US" sz="1800" dirty="0" smtClean="0">
              <a:solidFill>
                <a:srgbClr val="00467F"/>
              </a:solidFill>
            </a:endParaRPr>
          </a:p>
          <a:p>
            <a:pPr marL="571500" indent="-365760" algn="l">
              <a:buFont typeface="Arial" panose="020B0604020202020204" pitchFamily="34" charset="0"/>
              <a:buChar char="•"/>
            </a:pPr>
            <a:endParaRPr lang="en-US" sz="1800" dirty="0" smtClean="0">
              <a:solidFill>
                <a:srgbClr val="00467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390" y="1420355"/>
            <a:ext cx="3801409" cy="3167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9011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19</a:t>
            </a:fld>
            <a:endParaRPr lang="en-US" dirty="0">
              <a:solidFill>
                <a:prstClr val="white"/>
              </a:solidFill>
            </a:endParaRPr>
          </a:p>
        </p:txBody>
      </p:sp>
      <p:sp>
        <p:nvSpPr>
          <p:cNvPr id="11" name="Title 1"/>
          <p:cNvSpPr>
            <a:spLocks noGrp="1"/>
          </p:cNvSpPr>
          <p:nvPr>
            <p:ph type="title"/>
          </p:nvPr>
        </p:nvSpPr>
        <p:spPr>
          <a:xfrm>
            <a:off x="457199" y="303341"/>
            <a:ext cx="8229600" cy="772250"/>
          </a:xfrm>
        </p:spPr>
        <p:txBody>
          <a:bodyPr/>
          <a:lstStyle/>
          <a:p>
            <a:pPr algn="ctr"/>
            <a:r>
              <a:rPr lang="en-US" dirty="0" smtClean="0">
                <a:solidFill>
                  <a:schemeClr val="tx2"/>
                </a:solidFill>
                <a:effectLst>
                  <a:outerShdw blurRad="38100" dist="38100" dir="2700000" algn="tl">
                    <a:srgbClr val="000000">
                      <a:alpha val="43137"/>
                    </a:srgbClr>
                  </a:outerShdw>
                </a:effectLst>
              </a:rPr>
              <a:t>Questions?</a:t>
            </a:r>
            <a:endParaRPr lang="en-US" dirty="0">
              <a:solidFill>
                <a:schemeClr val="tx2"/>
              </a:solidFill>
              <a:effectLst>
                <a:outerShdw blurRad="38100" dist="38100" dir="2700000" algn="tl">
                  <a:srgbClr val="000000">
                    <a:alpha val="43137"/>
                  </a:srgbClr>
                </a:outerShdw>
              </a:effectLst>
            </a:endParaRPr>
          </a:p>
        </p:txBody>
      </p:sp>
      <p:sp>
        <p:nvSpPr>
          <p:cNvPr id="12" name="Text Placeholder 2"/>
          <p:cNvSpPr>
            <a:spLocks noGrp="1"/>
          </p:cNvSpPr>
          <p:nvPr>
            <p:ph type="body" idx="1"/>
          </p:nvPr>
        </p:nvSpPr>
        <p:spPr>
          <a:xfrm>
            <a:off x="643071" y="5174166"/>
            <a:ext cx="7789494" cy="1032657"/>
          </a:xfrm>
        </p:spPr>
        <p:txBody>
          <a:bodyPr>
            <a:normAutofit fontScale="92500"/>
          </a:bodyPr>
          <a:lstStyle/>
          <a:p>
            <a:pPr algn="l"/>
            <a:r>
              <a:rPr lang="en-US" sz="2600" b="1" i="1" dirty="0" smtClean="0">
                <a:solidFill>
                  <a:schemeClr val="tx2"/>
                </a:solidFill>
              </a:rPr>
              <a:t>More info: </a:t>
            </a:r>
          </a:p>
          <a:p>
            <a:pPr algn="l"/>
            <a:r>
              <a:rPr lang="en-US" sz="2600" b="1" dirty="0">
                <a:solidFill>
                  <a:schemeClr val="tx2"/>
                </a:solidFill>
              </a:rPr>
              <a:t>http://alaskafisheries.noaa.gov/  </a:t>
            </a:r>
            <a:r>
              <a:rPr lang="en-US" sz="2600" b="1" i="1" dirty="0">
                <a:solidFill>
                  <a:schemeClr val="tx2"/>
                </a:solidFill>
              </a:rPr>
              <a:t>or</a:t>
            </a:r>
            <a:r>
              <a:rPr lang="en-US" sz="2600" b="1" dirty="0">
                <a:solidFill>
                  <a:schemeClr val="tx2"/>
                </a:solidFill>
              </a:rPr>
              <a:t>  http://www.afsc.noaa.gov</a:t>
            </a:r>
            <a:r>
              <a:rPr lang="en-US" sz="2600" b="1" dirty="0" smtClean="0">
                <a:solidFill>
                  <a:schemeClr val="tx2"/>
                </a:solidFill>
              </a:rPr>
              <a:t>/</a:t>
            </a:r>
          </a:p>
          <a:p>
            <a:pPr algn="l"/>
            <a:endParaRPr lang="en-US" dirty="0" smtClean="0">
              <a:solidFill>
                <a:schemeClr val="tx2">
                  <a:lumMod val="20000"/>
                  <a:lumOff val="80000"/>
                </a:schemeClr>
              </a:solidFill>
            </a:endParaRPr>
          </a:p>
          <a:p>
            <a:endParaRPr lang="en-US" dirty="0" smtClean="0">
              <a:solidFill>
                <a:schemeClr val="tx2">
                  <a:lumMod val="20000"/>
                  <a:lumOff val="80000"/>
                </a:schemeClr>
              </a:solidFill>
            </a:endParaRPr>
          </a:p>
          <a:p>
            <a:endParaRPr lang="en-US" dirty="0">
              <a:solidFill>
                <a:schemeClr val="tx2">
                  <a:lumMod val="20000"/>
                  <a:lumOff val="80000"/>
                </a:schemeClr>
              </a:solidFill>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7070" b="12359"/>
          <a:stretch/>
        </p:blipFill>
        <p:spPr>
          <a:xfrm>
            <a:off x="1230596" y="1264778"/>
            <a:ext cx="6614444" cy="3785787"/>
          </a:xfrm>
          <a:prstGeom prst="rect">
            <a:avLst/>
          </a:prstGeom>
          <a:ln>
            <a:noFill/>
          </a:ln>
          <a:effectLst>
            <a:softEdge rad="112500"/>
          </a:effectLst>
        </p:spPr>
      </p:pic>
    </p:spTree>
    <p:extLst>
      <p:ext uri="{BB962C8B-B14F-4D97-AF65-F5344CB8AC3E}">
        <p14:creationId xmlns:p14="http://schemas.microsoft.com/office/powerpoint/2010/main" val="530086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2</a:t>
            </a:fld>
            <a:endParaRPr lang="en-US" dirty="0">
              <a:solidFill>
                <a:prstClr val="white"/>
              </a:solidFill>
            </a:endParaRPr>
          </a:p>
        </p:txBody>
      </p:sp>
      <p:sp>
        <p:nvSpPr>
          <p:cNvPr id="12" name="Title 2"/>
          <p:cNvSpPr>
            <a:spLocks noGrp="1"/>
          </p:cNvSpPr>
          <p:nvPr>
            <p:ph type="title"/>
          </p:nvPr>
        </p:nvSpPr>
        <p:spPr>
          <a:xfrm>
            <a:off x="0" y="60031"/>
            <a:ext cx="9143999" cy="614872"/>
          </a:xfrm>
        </p:spPr>
        <p:txBody>
          <a:bodyPr>
            <a:normAutofit fontScale="90000"/>
          </a:bodyPr>
          <a:lstStyle/>
          <a:p>
            <a:pPr algn="ctr"/>
            <a:r>
              <a:rPr lang="en-US" dirty="0" smtClean="0">
                <a:solidFill>
                  <a:schemeClr val="tx2"/>
                </a:solidFill>
              </a:rPr>
              <a:t>Alaska makes U.S. an Arctic Nation</a:t>
            </a:r>
            <a:endParaRPr lang="en-US" dirty="0">
              <a:solidFill>
                <a:schemeClr val="tx2"/>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44" y="649302"/>
            <a:ext cx="8238056" cy="5294298"/>
          </a:xfrm>
          <a:prstGeom prst="rect">
            <a:avLst/>
          </a:prstGeom>
        </p:spPr>
      </p:pic>
      <p:sp>
        <p:nvSpPr>
          <p:cNvPr id="15" name="Text Box 2"/>
          <p:cNvSpPr txBox="1">
            <a:spLocks noChangeArrowheads="1"/>
          </p:cNvSpPr>
          <p:nvPr/>
        </p:nvSpPr>
        <p:spPr bwMode="auto">
          <a:xfrm>
            <a:off x="0" y="4741350"/>
            <a:ext cx="3072213" cy="1490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20000"/>
              </a:spcBef>
              <a:spcAft>
                <a:spcPct val="0"/>
              </a:spcAft>
            </a:pPr>
            <a:r>
              <a:rPr lang="en-US" altLang="en-US" sz="1600" b="1" u="sng" dirty="0" smtClean="0">
                <a:solidFill>
                  <a:srgbClr val="008998"/>
                </a:solidFill>
                <a:effectLst>
                  <a:outerShdw blurRad="38100" dist="38100" dir="2700000" algn="tl">
                    <a:srgbClr val="000000">
                      <a:alpha val="43137"/>
                    </a:srgbClr>
                  </a:outerShdw>
                </a:effectLst>
              </a:rPr>
              <a:t>Alaska’s Physical </a:t>
            </a:r>
            <a:r>
              <a:rPr lang="en-US" altLang="en-US" sz="1600" b="1" u="sng" dirty="0">
                <a:solidFill>
                  <a:srgbClr val="008998"/>
                </a:solidFill>
                <a:effectLst>
                  <a:outerShdw blurRad="38100" dist="38100" dir="2700000" algn="tl">
                    <a:srgbClr val="000000">
                      <a:alpha val="43137"/>
                    </a:srgbClr>
                  </a:outerShdw>
                </a:effectLst>
              </a:rPr>
              <a:t>Environment:</a:t>
            </a:r>
          </a:p>
          <a:p>
            <a:pPr lvl="1" fontAlgn="base">
              <a:spcBef>
                <a:spcPct val="20000"/>
              </a:spcBef>
              <a:spcAft>
                <a:spcPct val="0"/>
              </a:spcAft>
            </a:pPr>
            <a:r>
              <a:rPr lang="en-US" altLang="en-US" sz="1600" b="1" dirty="0">
                <a:solidFill>
                  <a:srgbClr val="008998"/>
                </a:solidFill>
                <a:effectLst>
                  <a:outerShdw blurRad="38100" dist="38100" dir="2700000" algn="tl">
                    <a:srgbClr val="000000">
                      <a:alpha val="43137"/>
                    </a:srgbClr>
                  </a:outerShdw>
                </a:effectLst>
              </a:rPr>
              <a:t>• 70% of </a:t>
            </a:r>
            <a:r>
              <a:rPr lang="en-US" altLang="en-US" sz="1600" b="1" dirty="0" smtClean="0">
                <a:solidFill>
                  <a:srgbClr val="008998"/>
                </a:solidFill>
                <a:effectLst>
                  <a:outerShdw blurRad="38100" dist="38100" dir="2700000" algn="tl">
                    <a:srgbClr val="000000">
                      <a:alpha val="43137"/>
                    </a:srgbClr>
                  </a:outerShdw>
                </a:effectLst>
              </a:rPr>
              <a:t>U.S</a:t>
            </a:r>
            <a:r>
              <a:rPr lang="en-US" altLang="en-US" sz="1600" b="1" dirty="0">
                <a:solidFill>
                  <a:srgbClr val="008998"/>
                </a:solidFill>
                <a:effectLst>
                  <a:outerShdw blurRad="38100" dist="38100" dir="2700000" algn="tl">
                    <a:srgbClr val="000000">
                      <a:alpha val="43137"/>
                    </a:srgbClr>
                  </a:outerShdw>
                </a:effectLst>
              </a:rPr>
              <a:t>. Continental Shelf</a:t>
            </a:r>
          </a:p>
          <a:p>
            <a:pPr lvl="1" fontAlgn="base">
              <a:spcBef>
                <a:spcPct val="20000"/>
              </a:spcBef>
              <a:spcAft>
                <a:spcPct val="0"/>
              </a:spcAft>
            </a:pPr>
            <a:r>
              <a:rPr lang="en-US" altLang="en-US" sz="1600" b="1" dirty="0">
                <a:solidFill>
                  <a:srgbClr val="008998"/>
                </a:solidFill>
                <a:effectLst>
                  <a:outerShdw blurRad="38100" dist="38100" dir="2700000" algn="tl">
                    <a:srgbClr val="000000">
                      <a:alpha val="43137"/>
                    </a:srgbClr>
                  </a:outerShdw>
                </a:effectLst>
              </a:rPr>
              <a:t>• 47,300 Miles of Tidal Shoreline</a:t>
            </a:r>
          </a:p>
          <a:p>
            <a:pPr lvl="1" fontAlgn="base">
              <a:spcBef>
                <a:spcPct val="20000"/>
              </a:spcBef>
              <a:spcAft>
                <a:spcPct val="0"/>
              </a:spcAft>
            </a:pPr>
            <a:r>
              <a:rPr lang="en-US" altLang="en-US" sz="1600" b="1" dirty="0">
                <a:solidFill>
                  <a:srgbClr val="008998"/>
                </a:solidFill>
                <a:effectLst>
                  <a:outerShdw blurRad="38100" dist="38100" dir="2700000" algn="tl">
                    <a:srgbClr val="000000">
                      <a:alpha val="43137"/>
                    </a:srgbClr>
                  </a:outerShdw>
                </a:effectLst>
              </a:rPr>
              <a:t>• 28% of </a:t>
            </a:r>
            <a:r>
              <a:rPr lang="en-US" altLang="en-US" sz="1600" b="1" dirty="0" smtClean="0">
                <a:solidFill>
                  <a:srgbClr val="008998"/>
                </a:solidFill>
                <a:effectLst>
                  <a:outerShdw blurRad="38100" dist="38100" dir="2700000" algn="tl">
                    <a:srgbClr val="000000">
                      <a:alpha val="43137"/>
                    </a:srgbClr>
                  </a:outerShdw>
                </a:effectLst>
              </a:rPr>
              <a:t>U.S</a:t>
            </a:r>
            <a:r>
              <a:rPr lang="en-US" altLang="en-US" sz="1600" b="1" dirty="0">
                <a:solidFill>
                  <a:srgbClr val="008998"/>
                </a:solidFill>
                <a:effectLst>
                  <a:outerShdw blurRad="38100" dist="38100" dir="2700000" algn="tl">
                    <a:srgbClr val="000000">
                      <a:alpha val="43137"/>
                    </a:srgbClr>
                  </a:outerShdw>
                </a:effectLst>
              </a:rPr>
              <a:t>. EEZ</a:t>
            </a:r>
          </a:p>
          <a:p>
            <a:pPr lvl="1" fontAlgn="base">
              <a:spcBef>
                <a:spcPct val="20000"/>
              </a:spcBef>
              <a:spcAft>
                <a:spcPct val="0"/>
              </a:spcAft>
            </a:pPr>
            <a:r>
              <a:rPr lang="en-US" altLang="en-US" sz="1600" b="1" dirty="0">
                <a:solidFill>
                  <a:srgbClr val="008998"/>
                </a:solidFill>
                <a:effectLst>
                  <a:outerShdw blurRad="38100" dist="38100" dir="2700000" algn="tl">
                    <a:srgbClr val="000000">
                      <a:alpha val="43137"/>
                    </a:srgbClr>
                  </a:outerShdw>
                </a:effectLst>
              </a:rPr>
              <a:t>• 698,000 Residents</a:t>
            </a:r>
          </a:p>
        </p:txBody>
      </p:sp>
    </p:spTree>
    <p:extLst>
      <p:ext uri="{BB962C8B-B14F-4D97-AF65-F5344CB8AC3E}">
        <p14:creationId xmlns:p14="http://schemas.microsoft.com/office/powerpoint/2010/main" val="1430683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24690" y="183589"/>
            <a:ext cx="8621931" cy="1279805"/>
          </a:xfrm>
        </p:spPr>
        <p:txBody>
          <a:bodyPr>
            <a:noAutofit/>
          </a:bodyPr>
          <a:lstStyle/>
          <a:p>
            <a:pPr algn="ctr"/>
            <a:r>
              <a:rPr lang="en-US" dirty="0" smtClean="0">
                <a:solidFill>
                  <a:schemeClr val="tx2"/>
                </a:solidFill>
              </a:rPr>
              <a:t>The Arctic: Big Picture</a:t>
            </a:r>
            <a:endParaRPr lang="en-US" dirty="0">
              <a:solidFill>
                <a:schemeClr val="tx2"/>
              </a:solidFill>
            </a:endParaRPr>
          </a:p>
        </p:txBody>
      </p:sp>
      <p:sp>
        <p:nvSpPr>
          <p:cNvPr id="10" name="Text Placeholder 2"/>
          <p:cNvSpPr>
            <a:spLocks noGrp="1"/>
          </p:cNvSpPr>
          <p:nvPr>
            <p:ph type="body" idx="1"/>
          </p:nvPr>
        </p:nvSpPr>
        <p:spPr>
          <a:xfrm>
            <a:off x="424723" y="2577177"/>
            <a:ext cx="3632927" cy="3374291"/>
          </a:xfrm>
        </p:spPr>
        <p:txBody>
          <a:bodyPr>
            <a:noAutofit/>
          </a:bodyPr>
          <a:lstStyle/>
          <a:p>
            <a:pPr algn="l">
              <a:spcBef>
                <a:spcPts val="0"/>
              </a:spcBef>
            </a:pPr>
            <a:r>
              <a:rPr lang="en-US" sz="1800" b="1" u="sng" dirty="0" smtClean="0">
                <a:solidFill>
                  <a:schemeClr val="tx2"/>
                </a:solidFill>
              </a:rPr>
              <a:t>Arctic Region</a:t>
            </a:r>
          </a:p>
          <a:p>
            <a:pPr marL="274320" indent="-274320" algn="l">
              <a:spcBef>
                <a:spcPts val="0"/>
              </a:spcBef>
              <a:buFont typeface="Arial" panose="020B0604020202020204" pitchFamily="34" charset="0"/>
              <a:buChar char="•"/>
            </a:pPr>
            <a:r>
              <a:rPr lang="en-US" sz="1800" b="1" dirty="0" smtClean="0">
                <a:solidFill>
                  <a:schemeClr val="tx2"/>
                </a:solidFill>
              </a:rPr>
              <a:t>5.5 million square miles</a:t>
            </a:r>
          </a:p>
          <a:p>
            <a:pPr marL="274320" indent="-274320" algn="l">
              <a:spcBef>
                <a:spcPts val="0"/>
              </a:spcBef>
              <a:buFont typeface="Arial" panose="020B0604020202020204" pitchFamily="34" charset="0"/>
              <a:buChar char="•"/>
            </a:pPr>
            <a:r>
              <a:rPr lang="en-US" sz="1800" b="1" dirty="0" smtClean="0">
                <a:solidFill>
                  <a:schemeClr val="tx2"/>
                </a:solidFill>
              </a:rPr>
              <a:t>Eight countries</a:t>
            </a:r>
          </a:p>
          <a:p>
            <a:pPr marL="731520" lvl="1" indent="-274320">
              <a:spcBef>
                <a:spcPts val="0"/>
              </a:spcBef>
              <a:buFont typeface="Arial" panose="020B0604020202020204" pitchFamily="34" charset="0"/>
              <a:buChar char="•"/>
            </a:pPr>
            <a:r>
              <a:rPr lang="en-US" sz="1600" b="1" dirty="0" smtClean="0">
                <a:solidFill>
                  <a:schemeClr val="tx2"/>
                </a:solidFill>
              </a:rPr>
              <a:t>U.S.</a:t>
            </a:r>
          </a:p>
          <a:p>
            <a:pPr marL="731520" lvl="1" indent="-274320">
              <a:spcBef>
                <a:spcPts val="0"/>
              </a:spcBef>
              <a:buFont typeface="Arial" panose="020B0604020202020204" pitchFamily="34" charset="0"/>
              <a:buChar char="•"/>
            </a:pPr>
            <a:r>
              <a:rPr lang="en-US" sz="1600" b="1" dirty="0" smtClean="0">
                <a:solidFill>
                  <a:schemeClr val="tx2"/>
                </a:solidFill>
              </a:rPr>
              <a:t>Russia</a:t>
            </a:r>
          </a:p>
          <a:p>
            <a:pPr marL="731520" lvl="1" indent="-274320">
              <a:spcBef>
                <a:spcPts val="0"/>
              </a:spcBef>
              <a:buFont typeface="Arial" panose="020B0604020202020204" pitchFamily="34" charset="0"/>
              <a:buChar char="•"/>
            </a:pPr>
            <a:r>
              <a:rPr lang="en-US" sz="1600" b="1" dirty="0" smtClean="0">
                <a:solidFill>
                  <a:schemeClr val="tx2"/>
                </a:solidFill>
              </a:rPr>
              <a:t>Norway</a:t>
            </a:r>
          </a:p>
          <a:p>
            <a:pPr marL="731520" lvl="1" indent="-274320">
              <a:spcBef>
                <a:spcPts val="0"/>
              </a:spcBef>
              <a:buFont typeface="Arial" panose="020B0604020202020204" pitchFamily="34" charset="0"/>
              <a:buChar char="•"/>
            </a:pPr>
            <a:r>
              <a:rPr lang="en-US" sz="1600" b="1" dirty="0" smtClean="0">
                <a:solidFill>
                  <a:schemeClr val="tx2"/>
                </a:solidFill>
              </a:rPr>
              <a:t>Denmark (Greenland)</a:t>
            </a:r>
          </a:p>
          <a:p>
            <a:pPr marL="731520" lvl="1" indent="-274320">
              <a:spcBef>
                <a:spcPts val="0"/>
              </a:spcBef>
              <a:buFont typeface="Arial" panose="020B0604020202020204" pitchFamily="34" charset="0"/>
              <a:buChar char="•"/>
            </a:pPr>
            <a:r>
              <a:rPr lang="en-US" sz="1600" b="1" dirty="0" smtClean="0">
                <a:solidFill>
                  <a:schemeClr val="tx2"/>
                </a:solidFill>
              </a:rPr>
              <a:t>Canada</a:t>
            </a:r>
          </a:p>
          <a:p>
            <a:pPr marL="731520" lvl="1" indent="-274320">
              <a:spcBef>
                <a:spcPts val="0"/>
              </a:spcBef>
              <a:buFont typeface="Arial" panose="020B0604020202020204" pitchFamily="34" charset="0"/>
              <a:buChar char="•"/>
            </a:pPr>
            <a:r>
              <a:rPr lang="en-US" sz="1600" b="1" dirty="0" smtClean="0">
                <a:solidFill>
                  <a:schemeClr val="tx2"/>
                </a:solidFill>
              </a:rPr>
              <a:t>Sweden</a:t>
            </a:r>
          </a:p>
          <a:p>
            <a:pPr marL="731520" lvl="1" indent="-274320">
              <a:spcBef>
                <a:spcPts val="0"/>
              </a:spcBef>
              <a:buFont typeface="Arial" panose="020B0604020202020204" pitchFamily="34" charset="0"/>
              <a:buChar char="•"/>
            </a:pPr>
            <a:r>
              <a:rPr lang="en-US" sz="1600" b="1" dirty="0" smtClean="0">
                <a:solidFill>
                  <a:schemeClr val="tx2"/>
                </a:solidFill>
              </a:rPr>
              <a:t>Finland</a:t>
            </a:r>
          </a:p>
          <a:p>
            <a:pPr marL="731520" lvl="1" indent="-274320">
              <a:spcBef>
                <a:spcPts val="0"/>
              </a:spcBef>
              <a:buFont typeface="Arial" panose="020B0604020202020204" pitchFamily="34" charset="0"/>
              <a:buChar char="•"/>
            </a:pPr>
            <a:r>
              <a:rPr lang="en-US" sz="1600" b="1" dirty="0" smtClean="0">
                <a:solidFill>
                  <a:schemeClr val="tx2"/>
                </a:solidFill>
              </a:rPr>
              <a:t>Iceland</a:t>
            </a:r>
          </a:p>
          <a:p>
            <a:pPr marL="274320" indent="-274320" algn="l">
              <a:spcBef>
                <a:spcPts val="0"/>
              </a:spcBef>
              <a:buFont typeface="Arial" panose="020B0604020202020204" pitchFamily="34" charset="0"/>
              <a:buChar char="•"/>
            </a:pPr>
            <a:r>
              <a:rPr lang="en-US" sz="1800" b="1" dirty="0" smtClean="0">
                <a:solidFill>
                  <a:schemeClr val="tx2"/>
                </a:solidFill>
              </a:rPr>
              <a:t>Internat’l </a:t>
            </a:r>
            <a:r>
              <a:rPr lang="en-US" sz="1800" b="1" dirty="0">
                <a:solidFill>
                  <a:schemeClr val="tx2"/>
                </a:solidFill>
              </a:rPr>
              <a:t>jurisdictions challenge coordinated </a:t>
            </a:r>
            <a:r>
              <a:rPr lang="en-US" sz="1800" b="1" dirty="0" smtClean="0">
                <a:solidFill>
                  <a:schemeClr val="tx2"/>
                </a:solidFill>
              </a:rPr>
              <a:t>action</a:t>
            </a:r>
            <a:endParaRPr lang="en-US" sz="1800" dirty="0" smtClean="0">
              <a:solidFill>
                <a:schemeClr val="tx2"/>
              </a:solidFill>
            </a:endParaRPr>
          </a:p>
          <a:p>
            <a:pPr marL="571500" indent="-365760" algn="l">
              <a:buFont typeface="Arial" panose="020B0604020202020204" pitchFamily="34" charset="0"/>
              <a:buChar char="•"/>
            </a:pPr>
            <a:endParaRPr lang="en-US" sz="1800" dirty="0" smtClean="0">
              <a:solidFill>
                <a:schemeClr val="tx2"/>
              </a:solidFill>
            </a:endParaRPr>
          </a:p>
        </p:txBody>
      </p:sp>
      <p:sp>
        <p:nvSpPr>
          <p:cNvPr id="4" name="Slide Number Placeholder 3"/>
          <p:cNvSpPr>
            <a:spLocks noGrp="1"/>
          </p:cNvSpPr>
          <p:nvPr>
            <p:ph type="sldNum" sz="quarter" idx="14"/>
          </p:nvPr>
        </p:nvSpPr>
        <p:spPr/>
        <p:txBody>
          <a:bodyPr/>
          <a:lstStyle/>
          <a:p>
            <a:r>
              <a:rPr lang="en-US" smtClean="0"/>
              <a:t>U.S. Department of Commerce | National Oceanic and Atmospheric Administration | NOAA Fisheries | Page </a:t>
            </a:r>
            <a:fld id="{632D3AEB-7CBE-3049-91AC-335C6B4F5BF6}" type="slidenum">
              <a:rPr lang="en-US" smtClean="0"/>
              <a:pPr/>
              <a:t>3</a:t>
            </a:fld>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5147" t="5200" r="6575" b="32323"/>
          <a:stretch/>
        </p:blipFill>
        <p:spPr>
          <a:xfrm>
            <a:off x="3891774" y="866445"/>
            <a:ext cx="5214236" cy="5085023"/>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93484" y="1042769"/>
            <a:ext cx="2385030" cy="15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668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4</a:t>
            </a:fld>
            <a:endParaRPr lang="en-US" dirty="0">
              <a:solidFill>
                <a:prstClr val="white"/>
              </a:solidFill>
            </a:endParaRPr>
          </a:p>
        </p:txBody>
      </p:sp>
      <p:sp>
        <p:nvSpPr>
          <p:cNvPr id="8" name="Title 1"/>
          <p:cNvSpPr txBox="1">
            <a:spLocks/>
          </p:cNvSpPr>
          <p:nvPr/>
        </p:nvSpPr>
        <p:spPr>
          <a:xfrm>
            <a:off x="457200" y="319849"/>
            <a:ext cx="8229600" cy="937452"/>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algn="l" defTabSz="457200" rtl="0" eaLnBrk="1" latinLnBrk="0" hangingPunct="1">
              <a:spcBef>
                <a:spcPct val="0"/>
              </a:spcBef>
              <a:buNone/>
              <a:defRPr sz="4000" b="1" i="0" kern="1200" cap="none">
                <a:solidFill>
                  <a:srgbClr val="FFFFFF"/>
                </a:solidFill>
                <a:latin typeface="+mj-lt"/>
                <a:ea typeface="+mj-ea"/>
                <a:cs typeface="Arial Narrow Bold"/>
              </a:defRPr>
            </a:lvl1pPr>
          </a:lstStyle>
          <a:p>
            <a:r>
              <a:rPr lang="en-US" dirty="0" smtClean="0">
                <a:solidFill>
                  <a:schemeClr val="tx2"/>
                </a:solidFill>
              </a:rPr>
              <a:t>Loss of Sea Ice</a:t>
            </a:r>
            <a:endParaRPr lang="en-US" dirty="0">
              <a:solidFill>
                <a:schemeClr val="tx2"/>
              </a:solidFill>
            </a:endParaRPr>
          </a:p>
        </p:txBody>
      </p:sp>
      <p:pic>
        <p:nvPicPr>
          <p:cNvPr id="11"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0749" y="1720024"/>
            <a:ext cx="4375300" cy="2460117"/>
          </a:xfrm>
          <a:prstGeom prst="rect">
            <a:avLst/>
          </a:prstGeom>
          <a:ln>
            <a:noFill/>
          </a:ln>
          <a:effectLst>
            <a:outerShdw blurRad="292100" dist="139700" dir="2700000" algn="tl" rotWithShape="0">
              <a:srgbClr val="333333">
                <a:alpha val="65000"/>
              </a:srgbClr>
            </a:outerShdw>
          </a:effectLst>
        </p:spPr>
      </p:pic>
      <p:pic>
        <p:nvPicPr>
          <p:cNvPr id="12" name="Content Placeholder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72025" y="1049351"/>
            <a:ext cx="4119756" cy="4909846"/>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09599" y="4180141"/>
            <a:ext cx="3809999" cy="2246769"/>
          </a:xfrm>
          <a:prstGeom prst="rect">
            <a:avLst/>
          </a:prstGeom>
          <a:noFill/>
        </p:spPr>
        <p:txBody>
          <a:bodyPr wrap="square" rtlCol="0">
            <a:spAutoFit/>
          </a:bodyPr>
          <a:lstStyle/>
          <a:p>
            <a:pPr algn="ctr" defTabSz="914400"/>
            <a:r>
              <a:rPr lang="en-US" sz="800" b="1" dirty="0" smtClean="0">
                <a:solidFill>
                  <a:schemeClr val="tx2"/>
                </a:solidFill>
              </a:rPr>
              <a:t>Image</a:t>
            </a:r>
            <a:r>
              <a:rPr lang="en-US" sz="800" b="1" dirty="0">
                <a:solidFill>
                  <a:schemeClr val="tx2"/>
                </a:solidFill>
              </a:rPr>
              <a:t>: Managing for the Future in a Rapidly Changing Arctic: A Report to the President</a:t>
            </a:r>
          </a:p>
          <a:p>
            <a:pPr algn="ctr" defTabSz="914400"/>
            <a:endParaRPr lang="en-US" sz="1000" b="1" dirty="0">
              <a:solidFill>
                <a:schemeClr val="tx2"/>
              </a:solidFill>
            </a:endParaRPr>
          </a:p>
          <a:p>
            <a:pPr algn="ctr" defTabSz="914400"/>
            <a:r>
              <a:rPr lang="en-US" sz="2400" b="1" dirty="0" smtClean="0">
                <a:solidFill>
                  <a:schemeClr val="tx2"/>
                </a:solidFill>
              </a:rPr>
              <a:t>September 2012: </a:t>
            </a:r>
          </a:p>
          <a:p>
            <a:pPr algn="ctr" defTabSz="914400"/>
            <a:r>
              <a:rPr lang="en-US" sz="2400" b="1" dirty="0" smtClean="0">
                <a:solidFill>
                  <a:schemeClr val="tx2"/>
                </a:solidFill>
              </a:rPr>
              <a:t>Record low sea ice</a:t>
            </a:r>
          </a:p>
          <a:p>
            <a:pPr algn="ctr" defTabSz="914400"/>
            <a:endParaRPr lang="en-US" sz="1000" b="1" dirty="0">
              <a:solidFill>
                <a:schemeClr val="tx2"/>
              </a:solidFill>
            </a:endParaRPr>
          </a:p>
          <a:p>
            <a:pPr algn="ctr" defTabSz="914400"/>
            <a:r>
              <a:rPr lang="en-US" sz="2400" b="1" dirty="0" smtClean="0">
                <a:solidFill>
                  <a:schemeClr val="tx2"/>
                </a:solidFill>
              </a:rPr>
              <a:t>“Ice free” in the coming decades</a:t>
            </a:r>
          </a:p>
          <a:p>
            <a:pPr algn="ctr" defTabSz="914400"/>
            <a:endParaRPr lang="en-US" sz="1600" b="1" dirty="0">
              <a:solidFill>
                <a:schemeClr val="tx2"/>
              </a:solidFill>
            </a:endParaRPr>
          </a:p>
        </p:txBody>
      </p:sp>
    </p:spTree>
    <p:extLst>
      <p:ext uri="{BB962C8B-B14F-4D97-AF65-F5344CB8AC3E}">
        <p14:creationId xmlns:p14="http://schemas.microsoft.com/office/powerpoint/2010/main" val="639938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5</a:t>
            </a:fld>
            <a:endParaRPr lang="en-US" dirty="0">
              <a:solidFill>
                <a:prstClr val="white"/>
              </a:solidFill>
            </a:endParaRPr>
          </a:p>
        </p:txBody>
      </p:sp>
      <p:pic>
        <p:nvPicPr>
          <p:cNvPr id="7" name="Content Placeholder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3068" y="1410240"/>
            <a:ext cx="3984438" cy="2651546"/>
          </a:xfrm>
          <a:prstGeom prst="rect">
            <a:avLst/>
          </a:prstGeom>
          <a:ln>
            <a:noFill/>
          </a:ln>
          <a:effectLst>
            <a:outerShdw blurRad="292100" dist="139700" dir="2700000" algn="tl" rotWithShape="0">
              <a:srgbClr val="333333">
                <a:alpha val="65000"/>
              </a:srgbClr>
            </a:outerShdw>
          </a:effectLst>
        </p:spPr>
      </p:pic>
      <p:pic>
        <p:nvPicPr>
          <p:cNvPr id="9" name="Content Placeholder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2000" y="3494593"/>
            <a:ext cx="4423958" cy="264795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000829" y="5269874"/>
            <a:ext cx="2667000" cy="215444"/>
          </a:xfrm>
          <a:prstGeom prst="rect">
            <a:avLst/>
          </a:prstGeom>
          <a:noFill/>
        </p:spPr>
        <p:txBody>
          <a:bodyPr wrap="square" rtlCol="0">
            <a:spAutoFit/>
          </a:bodyPr>
          <a:lstStyle/>
          <a:p>
            <a:pPr algn="ctr" defTabSz="914400"/>
            <a:r>
              <a:rPr lang="en-US" sz="800" dirty="0" smtClean="0">
                <a:solidFill>
                  <a:prstClr val="white"/>
                </a:solidFill>
              </a:rPr>
              <a:t>Image: US Coast Guard</a:t>
            </a:r>
            <a:endParaRPr lang="en-US" sz="800" dirty="0">
              <a:solidFill>
                <a:prstClr val="white"/>
              </a:solidFill>
            </a:endParaRPr>
          </a:p>
        </p:txBody>
      </p:sp>
      <p:sp>
        <p:nvSpPr>
          <p:cNvPr id="11" name="Title 1"/>
          <p:cNvSpPr txBox="1">
            <a:spLocks/>
          </p:cNvSpPr>
          <p:nvPr/>
        </p:nvSpPr>
        <p:spPr>
          <a:xfrm>
            <a:off x="0" y="319849"/>
            <a:ext cx="9144000" cy="937452"/>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algn="l" defTabSz="457200" rtl="0" eaLnBrk="1" latinLnBrk="0" hangingPunct="1">
              <a:spcBef>
                <a:spcPct val="0"/>
              </a:spcBef>
              <a:buNone/>
              <a:defRPr sz="4000" b="1" i="0" kern="1200" cap="none">
                <a:solidFill>
                  <a:srgbClr val="FFFFFF"/>
                </a:solidFill>
                <a:latin typeface="+mj-lt"/>
                <a:ea typeface="+mj-ea"/>
                <a:cs typeface="Arial Narrow Bold"/>
              </a:defRPr>
            </a:lvl1pPr>
          </a:lstStyle>
          <a:p>
            <a:pPr algn="ctr"/>
            <a:r>
              <a:rPr lang="en-US" dirty="0" smtClean="0">
                <a:solidFill>
                  <a:schemeClr val="tx2"/>
                </a:solidFill>
              </a:rPr>
              <a:t>Loss of Sea Ice = Increased Access</a:t>
            </a:r>
            <a:endParaRPr lang="en-US" dirty="0">
              <a:solidFill>
                <a:schemeClr val="tx2"/>
              </a:solidFill>
            </a:endParaRPr>
          </a:p>
        </p:txBody>
      </p:sp>
      <p:sp>
        <p:nvSpPr>
          <p:cNvPr id="5" name="Title 1"/>
          <p:cNvSpPr txBox="1">
            <a:spLocks/>
          </p:cNvSpPr>
          <p:nvPr/>
        </p:nvSpPr>
        <p:spPr>
          <a:xfrm>
            <a:off x="4762500" y="1572165"/>
            <a:ext cx="4076700" cy="1666335"/>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fontScale="85000" lnSpcReduction="10000"/>
          </a:bodyPr>
          <a:lstStyle>
            <a:lvl1pPr algn="l" defTabSz="457200" rtl="0" eaLnBrk="1" latinLnBrk="0" hangingPunct="1">
              <a:spcBef>
                <a:spcPct val="0"/>
              </a:spcBef>
              <a:buNone/>
              <a:defRPr sz="4000" b="1" i="0" kern="1200" cap="none">
                <a:solidFill>
                  <a:srgbClr val="FFFFFF"/>
                </a:solidFill>
                <a:latin typeface="+mj-lt"/>
                <a:ea typeface="+mj-ea"/>
                <a:cs typeface="Arial Narrow Bold"/>
              </a:defRPr>
            </a:lvl1pPr>
          </a:lstStyle>
          <a:p>
            <a:r>
              <a:rPr lang="en-US" sz="2600" dirty="0" smtClean="0">
                <a:solidFill>
                  <a:schemeClr val="tx2"/>
                </a:solidFill>
              </a:rPr>
              <a:t>Oil and gas development</a:t>
            </a:r>
          </a:p>
          <a:p>
            <a:pPr marL="342900" indent="-342900">
              <a:buFont typeface="Arial" panose="020B0604020202020204" pitchFamily="34" charset="0"/>
              <a:buChar char="•"/>
            </a:pPr>
            <a:r>
              <a:rPr lang="en-US" sz="2000" dirty="0" smtClean="0">
                <a:solidFill>
                  <a:schemeClr val="tx2"/>
                </a:solidFill>
              </a:rPr>
              <a:t>90 billion barrels of oil</a:t>
            </a:r>
          </a:p>
          <a:p>
            <a:pPr marL="342900" indent="-342900">
              <a:buFont typeface="Arial" panose="020B0604020202020204" pitchFamily="34" charset="0"/>
              <a:buChar char="•"/>
            </a:pPr>
            <a:r>
              <a:rPr lang="en-US" sz="2000" dirty="0" smtClean="0">
                <a:solidFill>
                  <a:schemeClr val="tx2"/>
                </a:solidFill>
              </a:rPr>
              <a:t>13% of world’s undiscovered reserves</a:t>
            </a:r>
          </a:p>
          <a:p>
            <a:pPr marL="342900" indent="-342900">
              <a:buFont typeface="Arial" panose="020B0604020202020204" pitchFamily="34" charset="0"/>
              <a:buChar char="•"/>
            </a:pPr>
            <a:r>
              <a:rPr lang="en-US" sz="2000" dirty="0" smtClean="0">
                <a:solidFill>
                  <a:schemeClr val="tx2"/>
                </a:solidFill>
              </a:rPr>
              <a:t>30% of world’s undiscovered natural gas</a:t>
            </a:r>
          </a:p>
          <a:p>
            <a:pPr marL="342900" indent="-342900">
              <a:buFont typeface="Arial" panose="020B0604020202020204" pitchFamily="34" charset="0"/>
              <a:buChar char="•"/>
            </a:pPr>
            <a:r>
              <a:rPr lang="en-US" sz="2000" dirty="0" smtClean="0">
                <a:solidFill>
                  <a:schemeClr val="tx2"/>
                </a:solidFill>
              </a:rPr>
              <a:t>Primary driver for increase in shipping</a:t>
            </a:r>
          </a:p>
        </p:txBody>
      </p:sp>
      <p:sp>
        <p:nvSpPr>
          <p:cNvPr id="12" name="Title 1"/>
          <p:cNvSpPr txBox="1">
            <a:spLocks/>
          </p:cNvSpPr>
          <p:nvPr/>
        </p:nvSpPr>
        <p:spPr>
          <a:xfrm>
            <a:off x="295979" y="4284306"/>
            <a:ext cx="4076700" cy="1971135"/>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algn="l" defTabSz="457200" rtl="0" eaLnBrk="1" latinLnBrk="0" hangingPunct="1">
              <a:spcBef>
                <a:spcPct val="0"/>
              </a:spcBef>
              <a:buNone/>
              <a:defRPr sz="4000" b="1" i="0" kern="1200" cap="none">
                <a:solidFill>
                  <a:srgbClr val="FFFFFF"/>
                </a:solidFill>
                <a:latin typeface="+mj-lt"/>
                <a:ea typeface="+mj-ea"/>
                <a:cs typeface="Arial Narrow Bold"/>
              </a:defRPr>
            </a:lvl1pPr>
          </a:lstStyle>
          <a:p>
            <a:r>
              <a:rPr lang="en-US" sz="2200" dirty="0" smtClean="0">
                <a:solidFill>
                  <a:schemeClr val="tx2"/>
                </a:solidFill>
              </a:rPr>
              <a:t>Shipping</a:t>
            </a:r>
          </a:p>
          <a:p>
            <a:pPr marL="342900" indent="-342900">
              <a:buFont typeface="Arial" panose="020B0604020202020204" pitchFamily="34" charset="0"/>
              <a:buChar char="•"/>
            </a:pPr>
            <a:r>
              <a:rPr lang="en-US" sz="1700" dirty="0" smtClean="0">
                <a:solidFill>
                  <a:schemeClr val="tx2"/>
                </a:solidFill>
              </a:rPr>
              <a:t>Time / $ saving routes</a:t>
            </a:r>
          </a:p>
          <a:p>
            <a:pPr marL="342900" indent="-342900">
              <a:buFont typeface="Arial" panose="020B0604020202020204" pitchFamily="34" charset="0"/>
              <a:buChar char="•"/>
            </a:pPr>
            <a:r>
              <a:rPr lang="en-US" sz="1700" dirty="0" smtClean="0">
                <a:solidFill>
                  <a:schemeClr val="tx2"/>
                </a:solidFill>
              </a:rPr>
              <a:t>118% increase in maritime transit through the Bering Strait from 2008-2012</a:t>
            </a:r>
          </a:p>
          <a:p>
            <a:pPr marL="342900" indent="-342900">
              <a:buFont typeface="Arial" panose="020B0604020202020204" pitchFamily="34" charset="0"/>
              <a:buChar char="•"/>
            </a:pPr>
            <a:r>
              <a:rPr lang="en-US" sz="1700" dirty="0" smtClean="0">
                <a:solidFill>
                  <a:schemeClr val="tx2"/>
                </a:solidFill>
              </a:rPr>
              <a:t>1 million tons of cargo in 2012</a:t>
            </a:r>
          </a:p>
        </p:txBody>
      </p:sp>
    </p:spTree>
    <p:extLst>
      <p:ext uri="{BB962C8B-B14F-4D97-AF65-F5344CB8AC3E}">
        <p14:creationId xmlns:p14="http://schemas.microsoft.com/office/powerpoint/2010/main" val="1344339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6</a:t>
            </a:fld>
            <a:endParaRPr lang="en-US" dirty="0">
              <a:solidFill>
                <a:prstClr val="white"/>
              </a:solidFill>
            </a:endParaRPr>
          </a:p>
        </p:txBody>
      </p:sp>
      <p:sp>
        <p:nvSpPr>
          <p:cNvPr id="5" name="Title 1"/>
          <p:cNvSpPr>
            <a:spLocks noGrp="1"/>
          </p:cNvSpPr>
          <p:nvPr>
            <p:ph type="title"/>
          </p:nvPr>
        </p:nvSpPr>
        <p:spPr>
          <a:xfrm>
            <a:off x="643262" y="168067"/>
            <a:ext cx="8163192" cy="772250"/>
          </a:xfrm>
        </p:spPr>
        <p:txBody>
          <a:bodyPr>
            <a:noAutofit/>
          </a:bodyPr>
          <a:lstStyle/>
          <a:p>
            <a:r>
              <a:rPr lang="en-US" sz="2800" dirty="0" smtClean="0">
                <a:solidFill>
                  <a:schemeClr val="tx2"/>
                </a:solidFill>
              </a:rPr>
              <a:t>  </a:t>
            </a:r>
            <a:r>
              <a:rPr lang="en-US" sz="3200" dirty="0" smtClean="0">
                <a:solidFill>
                  <a:schemeClr val="tx2"/>
                </a:solidFill>
              </a:rPr>
              <a:t>Undiscovered, Untapped resources in the Arctic</a:t>
            </a:r>
            <a:endParaRPr lang="en-US" sz="3200" dirty="0">
              <a:solidFill>
                <a:schemeClr val="tx2"/>
              </a:solidFill>
            </a:endParaRPr>
          </a:p>
        </p:txBody>
      </p:sp>
      <p:pic>
        <p:nvPicPr>
          <p:cNvPr id="2050" name="Picture 2" descr="http://res.heraldm.com/content/image/2013/05/21/20130521000624_0.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3439" b="38329"/>
          <a:stretch/>
        </p:blipFill>
        <p:spPr bwMode="auto">
          <a:xfrm>
            <a:off x="204468" y="940317"/>
            <a:ext cx="6310631" cy="51789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idx="1"/>
          </p:nvPr>
        </p:nvSpPr>
        <p:spPr>
          <a:xfrm>
            <a:off x="6629400" y="1081777"/>
            <a:ext cx="2384902" cy="4896061"/>
          </a:xfrm>
        </p:spPr>
        <p:txBody>
          <a:bodyPr>
            <a:normAutofit fontScale="85000" lnSpcReduction="10000"/>
          </a:bodyPr>
          <a:lstStyle/>
          <a:p>
            <a:pPr algn="l"/>
            <a:r>
              <a:rPr lang="en-US" sz="2800" b="1" dirty="0">
                <a:solidFill>
                  <a:schemeClr val="tx2"/>
                </a:solidFill>
              </a:rPr>
              <a:t>Also:</a:t>
            </a:r>
          </a:p>
          <a:p>
            <a:pPr marL="342900" indent="-342900" algn="l">
              <a:buFont typeface="Arial" panose="020B0604020202020204" pitchFamily="34" charset="0"/>
              <a:buChar char="•"/>
            </a:pPr>
            <a:r>
              <a:rPr lang="en-US" sz="2800" b="1" dirty="0">
                <a:solidFill>
                  <a:schemeClr val="tx2"/>
                </a:solidFill>
              </a:rPr>
              <a:t>Fisheries</a:t>
            </a:r>
          </a:p>
          <a:p>
            <a:pPr marL="342900" indent="-342900" algn="l">
              <a:buFont typeface="Arial" panose="020B0604020202020204" pitchFamily="34" charset="0"/>
              <a:buChar char="•"/>
            </a:pPr>
            <a:r>
              <a:rPr lang="en-US" sz="2800" b="1" dirty="0">
                <a:solidFill>
                  <a:schemeClr val="tx2"/>
                </a:solidFill>
              </a:rPr>
              <a:t>Tourism</a:t>
            </a:r>
          </a:p>
          <a:p>
            <a:pPr marL="342900" indent="-342900" algn="l">
              <a:buFont typeface="Arial" panose="020B0604020202020204" pitchFamily="34" charset="0"/>
              <a:buChar char="•"/>
            </a:pPr>
            <a:r>
              <a:rPr lang="en-US" sz="2800" b="1" dirty="0" smtClean="0">
                <a:solidFill>
                  <a:schemeClr val="tx2"/>
                </a:solidFill>
              </a:rPr>
              <a:t>Others?</a:t>
            </a:r>
            <a:endParaRPr lang="en-US" sz="2800" b="1" dirty="0">
              <a:solidFill>
                <a:schemeClr val="tx2"/>
              </a:solidFill>
            </a:endParaRPr>
          </a:p>
          <a:p>
            <a:pPr algn="ctr"/>
            <a:endParaRPr lang="en-US" sz="1200" dirty="0" smtClean="0">
              <a:solidFill>
                <a:schemeClr val="accent1"/>
              </a:solidFill>
            </a:endParaRPr>
          </a:p>
          <a:p>
            <a:pPr algn="ctr"/>
            <a:r>
              <a:rPr lang="en-US" sz="2800" b="1" dirty="0" smtClean="0">
                <a:solidFill>
                  <a:schemeClr val="accent1"/>
                </a:solidFill>
              </a:rPr>
              <a:t>Global competition for influence, economic opportunities extends far beyond the nations that border the Arctic.</a:t>
            </a:r>
          </a:p>
          <a:p>
            <a:pPr algn="ctr"/>
            <a:endParaRPr lang="en-US" sz="2800" b="1" dirty="0" smtClean="0">
              <a:solidFill>
                <a:schemeClr val="accent1"/>
              </a:solidFill>
            </a:endParaRPr>
          </a:p>
        </p:txBody>
      </p:sp>
    </p:spTree>
    <p:extLst>
      <p:ext uri="{BB962C8B-B14F-4D97-AF65-F5344CB8AC3E}">
        <p14:creationId xmlns:p14="http://schemas.microsoft.com/office/powerpoint/2010/main" val="3907356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7</a:t>
            </a:fld>
            <a:endParaRPr lang="en-US" dirty="0">
              <a:solidFill>
                <a:prstClr val="white"/>
              </a:solidFill>
            </a:endParaRPr>
          </a:p>
        </p:txBody>
      </p:sp>
      <p:pic>
        <p:nvPicPr>
          <p:cNvPr id="1026" name="Picture 2" descr="http://res.heraldm.com/content/image/2013/05/21/20130521000624_0.jpg"/>
          <p:cNvPicPr>
            <a:picLocks noChangeAspect="1" noChangeArrowheads="1"/>
          </p:cNvPicPr>
          <p:nvPr/>
        </p:nvPicPr>
        <p:blipFill rotWithShape="1">
          <a:blip r:embed="rId3">
            <a:extLst>
              <a:ext uri="{28A0092B-C50C-407E-A947-70E740481C1C}">
                <a14:useLocalDpi xmlns:a14="http://schemas.microsoft.com/office/drawing/2010/main" val="0"/>
              </a:ext>
            </a:extLst>
          </a:blip>
          <a:srcRect t="66963" b="4839"/>
          <a:stretch/>
        </p:blipFill>
        <p:spPr bwMode="auto">
          <a:xfrm>
            <a:off x="282289" y="1184125"/>
            <a:ext cx="8650976" cy="4150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637305" y="238762"/>
            <a:ext cx="7661568" cy="772250"/>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Autofit/>
          </a:bodyPr>
          <a:lstStyle>
            <a:lvl1pPr algn="l" defTabSz="457200" rtl="0" eaLnBrk="1" latinLnBrk="0" hangingPunct="1">
              <a:spcBef>
                <a:spcPct val="0"/>
              </a:spcBef>
              <a:buNone/>
              <a:defRPr sz="4000" b="1" i="0" kern="1200" cap="none">
                <a:solidFill>
                  <a:srgbClr val="FFFFFF"/>
                </a:solidFill>
                <a:latin typeface="+mj-lt"/>
                <a:ea typeface="+mj-ea"/>
                <a:cs typeface="Arial Narrow Bold"/>
              </a:defRPr>
            </a:lvl1pPr>
          </a:lstStyle>
          <a:p>
            <a:pPr algn="ctr"/>
            <a:r>
              <a:rPr lang="en-US" dirty="0" smtClean="0">
                <a:solidFill>
                  <a:srgbClr val="00467F"/>
                </a:solidFill>
              </a:rPr>
              <a:t>Arctic Council</a:t>
            </a:r>
            <a:endParaRPr lang="en-US" dirty="0">
              <a:solidFill>
                <a:srgbClr val="00467F"/>
              </a:solidFill>
            </a:endParaRPr>
          </a:p>
        </p:txBody>
      </p:sp>
      <p:sp>
        <p:nvSpPr>
          <p:cNvPr id="6" name="Text Placeholder 2"/>
          <p:cNvSpPr>
            <a:spLocks noGrp="1"/>
          </p:cNvSpPr>
          <p:nvPr>
            <p:ph type="body" idx="1"/>
          </p:nvPr>
        </p:nvSpPr>
        <p:spPr>
          <a:xfrm>
            <a:off x="282290" y="5561314"/>
            <a:ext cx="8650975" cy="469111"/>
          </a:xfrm>
        </p:spPr>
        <p:txBody>
          <a:bodyPr>
            <a:normAutofit fontScale="70000" lnSpcReduction="20000"/>
          </a:bodyPr>
          <a:lstStyle/>
          <a:p>
            <a:pPr algn="ctr"/>
            <a:r>
              <a:rPr lang="en-US" sz="4000" i="1" u="sng" dirty="0" smtClean="0">
                <a:solidFill>
                  <a:schemeClr val="tx2"/>
                </a:solidFill>
              </a:rPr>
              <a:t>Chairmanship: </a:t>
            </a:r>
            <a:r>
              <a:rPr lang="en-US" sz="4000" dirty="0" smtClean="0">
                <a:solidFill>
                  <a:schemeClr val="tx2"/>
                </a:solidFill>
              </a:rPr>
              <a:t>Canada 2013-2015 • </a:t>
            </a:r>
            <a:r>
              <a:rPr lang="en-US" sz="4000" b="1" dirty="0" smtClean="0">
                <a:solidFill>
                  <a:schemeClr val="tx2"/>
                </a:solidFill>
              </a:rPr>
              <a:t>United States 2015-2017</a:t>
            </a:r>
            <a:endParaRPr lang="en-US" sz="4000" b="1" dirty="0">
              <a:solidFill>
                <a:schemeClr val="tx2"/>
              </a:solidFill>
            </a:endParaRPr>
          </a:p>
        </p:txBody>
      </p:sp>
      <p:sp>
        <p:nvSpPr>
          <p:cNvPr id="3" name="TextBox 2"/>
          <p:cNvSpPr txBox="1"/>
          <p:nvPr/>
        </p:nvSpPr>
        <p:spPr>
          <a:xfrm>
            <a:off x="5982052" y="3365916"/>
            <a:ext cx="1734797" cy="415498"/>
          </a:xfrm>
          <a:prstGeom prst="rect">
            <a:avLst/>
          </a:prstGeom>
          <a:solidFill>
            <a:srgbClr val="001B32"/>
          </a:solidFill>
        </p:spPr>
        <p:txBody>
          <a:bodyPr wrap="square" rtlCol="0">
            <a:spAutoFit/>
          </a:bodyPr>
          <a:lstStyle/>
          <a:p>
            <a:r>
              <a:rPr lang="en-US" sz="2100" b="1" dirty="0" smtClean="0">
                <a:solidFill>
                  <a:prstClr val="white"/>
                </a:solidFill>
              </a:rPr>
              <a:t>May 2013</a:t>
            </a:r>
            <a:endParaRPr lang="en-US" sz="2100" b="1" dirty="0">
              <a:solidFill>
                <a:prstClr val="white"/>
              </a:solidFill>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588" b="17398"/>
          <a:stretch/>
        </p:blipFill>
        <p:spPr bwMode="auto">
          <a:xfrm>
            <a:off x="1304631" y="173796"/>
            <a:ext cx="1519754" cy="90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293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8</a:t>
            </a:fld>
            <a:endParaRPr lang="en-US" dirty="0">
              <a:solidFill>
                <a:prstClr val="white"/>
              </a:solidFill>
            </a:endParaRPr>
          </a:p>
        </p:txBody>
      </p:sp>
      <p:sp>
        <p:nvSpPr>
          <p:cNvPr id="5" name="Text Placeholder 2"/>
          <p:cNvSpPr txBox="1">
            <a:spLocks/>
          </p:cNvSpPr>
          <p:nvPr/>
        </p:nvSpPr>
        <p:spPr>
          <a:xfrm>
            <a:off x="4863270" y="4783801"/>
            <a:ext cx="4213134" cy="1089687"/>
          </a:xfrm>
          <a:prstGeom prst="rect">
            <a:avLst/>
          </a:prstGeom>
        </p:spPr>
        <p:txBody>
          <a:bodyPr vert="horz" lIns="91440" tIns="45720" rIns="91440" bIns="45720" rtlCol="0" anchor="t" anchorCtr="0">
            <a:noAutofit/>
          </a:bodyPr>
          <a:lst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285750" indent="-285750" algn="l">
              <a:spcBef>
                <a:spcPts val="0"/>
              </a:spcBef>
              <a:buFont typeface="Arial" panose="020B0604020202020204" pitchFamily="34" charset="0"/>
              <a:buChar char="•"/>
            </a:pPr>
            <a:r>
              <a:rPr lang="en-US" b="1" dirty="0" smtClean="0">
                <a:solidFill>
                  <a:schemeClr val="tx2"/>
                </a:solidFill>
              </a:rPr>
              <a:t>Term generally refers to areas north of the Bering Sea and Aleutian Islands, and includes the Chukchi and Beaufort Seas</a:t>
            </a:r>
          </a:p>
          <a:p>
            <a:pPr marL="571500" indent="-365760" algn="l">
              <a:buFont typeface="Arial" panose="020B0604020202020204" pitchFamily="34" charset="0"/>
              <a:buChar char="•"/>
            </a:pPr>
            <a:endParaRPr lang="en-US" sz="1800" dirty="0" smtClean="0">
              <a:solidFill>
                <a:schemeClr val="tx2"/>
              </a:solidFill>
            </a:endParaRPr>
          </a:p>
        </p:txBody>
      </p:sp>
      <p:sp>
        <p:nvSpPr>
          <p:cNvPr id="6" name="Title 1"/>
          <p:cNvSpPr txBox="1">
            <a:spLocks/>
          </p:cNvSpPr>
          <p:nvPr/>
        </p:nvSpPr>
        <p:spPr>
          <a:xfrm>
            <a:off x="155585" y="284326"/>
            <a:ext cx="8621931" cy="615064"/>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i="0" kern="1200" cap="none">
                <a:solidFill>
                  <a:srgbClr val="FFFFFF"/>
                </a:solidFill>
                <a:latin typeface="+mj-lt"/>
                <a:ea typeface="+mj-ea"/>
                <a:cs typeface="Arial Narrow Bold"/>
              </a:defRPr>
            </a:lvl1pPr>
          </a:lstStyle>
          <a:p>
            <a:pPr algn="ctr"/>
            <a:r>
              <a:rPr lang="en-US" dirty="0" smtClean="0">
                <a:solidFill>
                  <a:schemeClr val="tx2"/>
                </a:solidFill>
                <a:effectLst>
                  <a:outerShdw blurRad="38100" dist="38100" dir="2700000" algn="tl">
                    <a:srgbClr val="000000">
                      <a:alpha val="43137"/>
                    </a:srgbClr>
                  </a:outerShdw>
                </a:effectLst>
              </a:rPr>
              <a:t>U.S. Arctic </a:t>
            </a:r>
            <a:r>
              <a:rPr lang="en-US" dirty="0">
                <a:solidFill>
                  <a:schemeClr val="tx2"/>
                </a:solidFill>
                <a:effectLst>
                  <a:outerShdw blurRad="38100" dist="38100" dir="2700000" algn="tl">
                    <a:srgbClr val="000000">
                      <a:alpha val="43137"/>
                    </a:srgbClr>
                  </a:outerShdw>
                </a:effectLst>
              </a:rPr>
              <a:t>Defined</a:t>
            </a:r>
          </a:p>
        </p:txBody>
      </p:sp>
      <p:sp>
        <p:nvSpPr>
          <p:cNvPr id="7" name="Text Box 2"/>
          <p:cNvSpPr txBox="1">
            <a:spLocks noChangeArrowheads="1"/>
          </p:cNvSpPr>
          <p:nvPr/>
        </p:nvSpPr>
        <p:spPr bwMode="auto">
          <a:xfrm>
            <a:off x="155585" y="4783801"/>
            <a:ext cx="4640090" cy="1381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285750" indent="-285750" fontAlgn="base">
              <a:spcBef>
                <a:spcPct val="20000"/>
              </a:spcBef>
              <a:spcAft>
                <a:spcPct val="0"/>
              </a:spcAft>
              <a:buFont typeface="Arial" panose="020B0604020202020204" pitchFamily="34" charset="0"/>
              <a:buChar char="•"/>
            </a:pPr>
            <a:r>
              <a:rPr lang="en-US" altLang="en-US" sz="2000" b="1" dirty="0" smtClean="0">
                <a:solidFill>
                  <a:schemeClr val="tx2"/>
                </a:solidFill>
              </a:rPr>
              <a:t>Defined by Arctic Research and Policy Act (ARPA)</a:t>
            </a:r>
          </a:p>
          <a:p>
            <a:pPr marL="285750" indent="-285750" fontAlgn="base">
              <a:spcBef>
                <a:spcPct val="20000"/>
              </a:spcBef>
              <a:spcAft>
                <a:spcPct val="0"/>
              </a:spcAft>
              <a:buFont typeface="Arial" panose="020B0604020202020204" pitchFamily="34" charset="0"/>
              <a:buChar char="•"/>
            </a:pPr>
            <a:r>
              <a:rPr lang="en-US" altLang="en-US" sz="2000" b="1" dirty="0" smtClean="0">
                <a:solidFill>
                  <a:schemeClr val="tx2"/>
                </a:solidFill>
              </a:rPr>
              <a:t>Encompasses Bering Sea &amp; Aleutian Islands</a:t>
            </a:r>
            <a:endParaRPr lang="en-US" altLang="en-US" sz="2000" b="1" dirty="0">
              <a:solidFill>
                <a:schemeClr val="tx2"/>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04692" y="1727449"/>
            <a:ext cx="3930291" cy="2905037"/>
          </a:xfrm>
          <a:prstGeom prst="rect">
            <a:avLst/>
          </a:prstGeom>
          <a:noFill/>
          <a:ln>
            <a:noFill/>
          </a:ln>
        </p:spPr>
      </p:pic>
      <p:pic>
        <p:nvPicPr>
          <p:cNvPr id="9" name="Content Placeholder 6"/>
          <p:cNvPicPr>
            <a:picLocks noChangeAspect="1"/>
          </p:cNvPicPr>
          <p:nvPr/>
        </p:nvPicPr>
        <p:blipFill rotWithShape="1">
          <a:blip r:embed="rId4" cstate="email">
            <a:extLst>
              <a:ext uri="{28A0092B-C50C-407E-A947-70E740481C1C}">
                <a14:useLocalDpi xmlns:a14="http://schemas.microsoft.com/office/drawing/2010/main" val="0"/>
              </a:ext>
            </a:extLst>
          </a:blip>
          <a:srcRect t="10063" b="9182"/>
          <a:stretch/>
        </p:blipFill>
        <p:spPr>
          <a:xfrm>
            <a:off x="155585" y="1736974"/>
            <a:ext cx="4640090" cy="2895512"/>
          </a:xfrm>
          <a:prstGeom prst="rect">
            <a:avLst/>
          </a:prstGeom>
          <a:noFill/>
          <a:ln>
            <a:noFill/>
          </a:ln>
        </p:spPr>
      </p:pic>
      <p:sp>
        <p:nvSpPr>
          <p:cNvPr id="10" name="Rectangle 9"/>
          <p:cNvSpPr/>
          <p:nvPr/>
        </p:nvSpPr>
        <p:spPr>
          <a:xfrm>
            <a:off x="1089695" y="1265828"/>
            <a:ext cx="2771869" cy="461665"/>
          </a:xfrm>
          <a:prstGeom prst="rect">
            <a:avLst/>
          </a:prstGeom>
        </p:spPr>
        <p:txBody>
          <a:bodyPr wrap="square">
            <a:spAutoFit/>
          </a:bodyPr>
          <a:lstStyle/>
          <a:p>
            <a:pPr algn="ctr"/>
            <a:r>
              <a:rPr lang="en-US" sz="2400" b="1" dirty="0" smtClean="0">
                <a:solidFill>
                  <a:schemeClr val="tx2"/>
                </a:solidFill>
              </a:rPr>
              <a:t>U.S. Arctic</a:t>
            </a:r>
            <a:endParaRPr lang="en-US" sz="2400" b="1" dirty="0">
              <a:solidFill>
                <a:schemeClr val="tx2"/>
              </a:solidFill>
            </a:endParaRPr>
          </a:p>
        </p:txBody>
      </p:sp>
      <p:sp>
        <p:nvSpPr>
          <p:cNvPr id="11" name="Rectangle 10"/>
          <p:cNvSpPr/>
          <p:nvPr/>
        </p:nvSpPr>
        <p:spPr>
          <a:xfrm>
            <a:off x="6139989" y="1247533"/>
            <a:ext cx="2086277" cy="461665"/>
          </a:xfrm>
          <a:prstGeom prst="rect">
            <a:avLst/>
          </a:prstGeom>
        </p:spPr>
        <p:txBody>
          <a:bodyPr wrap="none">
            <a:spAutoFit/>
          </a:bodyPr>
          <a:lstStyle/>
          <a:p>
            <a:r>
              <a:rPr lang="en-US" sz="2400" b="1" dirty="0" smtClean="0">
                <a:solidFill>
                  <a:schemeClr val="tx2"/>
                </a:solidFill>
              </a:rPr>
              <a:t>U.S. High Arctic</a:t>
            </a:r>
            <a:endParaRPr lang="en-US" sz="2400" b="1" dirty="0">
              <a:solidFill>
                <a:schemeClr val="tx2"/>
              </a:solidFill>
            </a:endParaRPr>
          </a:p>
        </p:txBody>
      </p:sp>
    </p:spTree>
    <p:extLst>
      <p:ext uri="{BB962C8B-B14F-4D97-AF65-F5344CB8AC3E}">
        <p14:creationId xmlns:p14="http://schemas.microsoft.com/office/powerpoint/2010/main" val="1302317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r>
              <a:rPr lang="en-US"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9</a:t>
            </a:fld>
            <a:endParaRPr lang="en-US" dirty="0">
              <a:solidFill>
                <a:prstClr val="white"/>
              </a:solidFill>
            </a:endParaRPr>
          </a:p>
        </p:txBody>
      </p:sp>
      <p:sp>
        <p:nvSpPr>
          <p:cNvPr id="5" name="Title 1"/>
          <p:cNvSpPr>
            <a:spLocks noGrp="1"/>
          </p:cNvSpPr>
          <p:nvPr>
            <p:ph type="title"/>
          </p:nvPr>
        </p:nvSpPr>
        <p:spPr>
          <a:xfrm>
            <a:off x="466930" y="166681"/>
            <a:ext cx="8229600" cy="772250"/>
          </a:xfrm>
        </p:spPr>
        <p:txBody>
          <a:bodyPr/>
          <a:lstStyle/>
          <a:p>
            <a:pPr algn="ctr"/>
            <a:r>
              <a:rPr lang="en-US" dirty="0" smtClean="0">
                <a:solidFill>
                  <a:schemeClr val="tx2"/>
                </a:solidFill>
              </a:rPr>
              <a:t>U.S. Arctic Initiatives</a:t>
            </a:r>
            <a:endParaRPr lang="en-US" dirty="0">
              <a:solidFill>
                <a:schemeClr val="tx2"/>
              </a:solidFill>
            </a:endParaRPr>
          </a:p>
        </p:txBody>
      </p:sp>
      <p:sp>
        <p:nvSpPr>
          <p:cNvPr id="6" name="Text Placeholder 2"/>
          <p:cNvSpPr txBox="1">
            <a:spLocks/>
          </p:cNvSpPr>
          <p:nvPr/>
        </p:nvSpPr>
        <p:spPr>
          <a:xfrm>
            <a:off x="400460" y="972129"/>
            <a:ext cx="8362539" cy="4755744"/>
          </a:xfrm>
          <a:prstGeom prst="rect">
            <a:avLst/>
          </a:prstGeom>
        </p:spPr>
        <p:txBody>
          <a:bodyPr vert="horz" lIns="91440" tIns="45720" rIns="91440" bIns="45720" rtlCol="0" anchor="t" anchorCtr="0">
            <a:noAutofit/>
          </a:bodyPr>
          <a:lst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571500" indent="-571500" algn="l">
              <a:buFont typeface="Arial" panose="020B0604020202020204" pitchFamily="34" charset="0"/>
              <a:buChar char="•"/>
            </a:pPr>
            <a:r>
              <a:rPr lang="en-US" b="1" dirty="0" smtClean="0">
                <a:solidFill>
                  <a:schemeClr val="tx2"/>
                </a:solidFill>
              </a:rPr>
              <a:t>Arctic Research Commission and Interagency Arctic Research Policy Committee (1984)</a:t>
            </a:r>
          </a:p>
          <a:p>
            <a:pPr marL="571500" indent="-571500" algn="l">
              <a:buFont typeface="Arial" panose="020B0604020202020204" pitchFamily="34" charset="0"/>
              <a:buChar char="•"/>
            </a:pPr>
            <a:r>
              <a:rPr lang="en-US" b="1" dirty="0" smtClean="0">
                <a:solidFill>
                  <a:schemeClr val="tx2"/>
                </a:solidFill>
              </a:rPr>
              <a:t>National Ocean Policy (2010)</a:t>
            </a:r>
            <a:r>
              <a:rPr lang="en-US" b="1" dirty="0">
                <a:solidFill>
                  <a:schemeClr val="tx2"/>
                </a:solidFill>
              </a:rPr>
              <a:t> </a:t>
            </a:r>
            <a:r>
              <a:rPr lang="en-US" b="1" dirty="0" smtClean="0">
                <a:solidFill>
                  <a:schemeClr val="tx2"/>
                </a:solidFill>
              </a:rPr>
              <a:t>*</a:t>
            </a:r>
          </a:p>
          <a:p>
            <a:pPr marL="571500" indent="-571500" algn="l">
              <a:buFont typeface="Arial" panose="020B0604020202020204" pitchFamily="34" charset="0"/>
              <a:buChar char="•"/>
            </a:pPr>
            <a:r>
              <a:rPr lang="en-US" b="1" dirty="0" smtClean="0">
                <a:solidFill>
                  <a:schemeClr val="accent1"/>
                </a:solidFill>
              </a:rPr>
              <a:t>NOAA’s Arctic Vision and Strategy (2011)</a:t>
            </a:r>
            <a:r>
              <a:rPr lang="en-US" b="1" dirty="0">
                <a:solidFill>
                  <a:schemeClr val="accent1"/>
                </a:solidFill>
              </a:rPr>
              <a:t> </a:t>
            </a:r>
            <a:r>
              <a:rPr lang="en-US" b="1" dirty="0" smtClean="0">
                <a:solidFill>
                  <a:schemeClr val="tx2"/>
                </a:solidFill>
              </a:rPr>
              <a:t>*</a:t>
            </a:r>
          </a:p>
          <a:p>
            <a:pPr marL="571500" indent="-571500" algn="l">
              <a:buFont typeface="Arial" panose="020B0604020202020204" pitchFamily="34" charset="0"/>
              <a:buChar char="•"/>
            </a:pPr>
            <a:r>
              <a:rPr lang="en-US" b="1" dirty="0" smtClean="0">
                <a:solidFill>
                  <a:schemeClr val="tx2"/>
                </a:solidFill>
              </a:rPr>
              <a:t>Interagency Working Group on Domestic Energy Development and Permitting in Alaska (2011)*</a:t>
            </a:r>
          </a:p>
          <a:p>
            <a:pPr marL="571500" indent="-571500" algn="l">
              <a:buFont typeface="Arial" panose="020B0604020202020204" pitchFamily="34" charset="0"/>
              <a:buChar char="•"/>
            </a:pPr>
            <a:r>
              <a:rPr lang="en-US" b="1" dirty="0" smtClean="0">
                <a:solidFill>
                  <a:schemeClr val="tx2"/>
                </a:solidFill>
              </a:rPr>
              <a:t>Interagency Arctic Research Policy Committee 5 Year Research Plan (2013) *</a:t>
            </a:r>
          </a:p>
          <a:p>
            <a:pPr marL="571500" indent="-571500" algn="l">
              <a:buFont typeface="Arial" panose="020B0604020202020204" pitchFamily="34" charset="0"/>
              <a:buChar char="•"/>
            </a:pPr>
            <a:r>
              <a:rPr lang="en-US" b="1" dirty="0" smtClean="0">
                <a:solidFill>
                  <a:schemeClr val="accent1"/>
                </a:solidFill>
              </a:rPr>
              <a:t>Integrated Arctic Management report (2013)</a:t>
            </a:r>
            <a:r>
              <a:rPr lang="en-US" b="1" dirty="0">
                <a:solidFill>
                  <a:schemeClr val="tx2"/>
                </a:solidFill>
              </a:rPr>
              <a:t> </a:t>
            </a:r>
            <a:r>
              <a:rPr lang="en-US" b="1" dirty="0" smtClean="0">
                <a:solidFill>
                  <a:schemeClr val="tx2"/>
                </a:solidFill>
              </a:rPr>
              <a:t>*</a:t>
            </a:r>
          </a:p>
          <a:p>
            <a:pPr marL="571500" indent="-571500" algn="l">
              <a:buFont typeface="Arial" panose="020B0604020202020204" pitchFamily="34" charset="0"/>
              <a:buChar char="•"/>
            </a:pPr>
            <a:r>
              <a:rPr lang="en-US" b="1" dirty="0" smtClean="0">
                <a:solidFill>
                  <a:schemeClr val="tx2"/>
                </a:solidFill>
              </a:rPr>
              <a:t>USCG Arctic Strategy (2013)</a:t>
            </a:r>
          </a:p>
          <a:p>
            <a:pPr marL="571500" indent="-571500" algn="l">
              <a:buFont typeface="Arial" panose="020B0604020202020204" pitchFamily="34" charset="0"/>
              <a:buChar char="•"/>
            </a:pPr>
            <a:r>
              <a:rPr lang="en-US" b="1" dirty="0" smtClean="0">
                <a:solidFill>
                  <a:schemeClr val="tx2"/>
                </a:solidFill>
              </a:rPr>
              <a:t>CMTS Arctic Marine Transportation System report (in development)</a:t>
            </a:r>
            <a:r>
              <a:rPr lang="en-US" b="1" dirty="0">
                <a:solidFill>
                  <a:schemeClr val="tx2"/>
                </a:solidFill>
              </a:rPr>
              <a:t> </a:t>
            </a:r>
            <a:r>
              <a:rPr lang="en-US" b="1" dirty="0" smtClean="0">
                <a:solidFill>
                  <a:schemeClr val="tx2"/>
                </a:solidFill>
              </a:rPr>
              <a:t>*</a:t>
            </a:r>
          </a:p>
        </p:txBody>
      </p:sp>
      <p:sp>
        <p:nvSpPr>
          <p:cNvPr id="7" name="TextBox 6"/>
          <p:cNvSpPr txBox="1"/>
          <p:nvPr/>
        </p:nvSpPr>
        <p:spPr>
          <a:xfrm>
            <a:off x="7249572" y="4848038"/>
            <a:ext cx="1713430" cy="307777"/>
          </a:xfrm>
          <a:prstGeom prst="rect">
            <a:avLst/>
          </a:prstGeom>
          <a:noFill/>
        </p:spPr>
        <p:txBody>
          <a:bodyPr wrap="square" rtlCol="0">
            <a:spAutoFit/>
          </a:bodyPr>
          <a:lstStyle/>
          <a:p>
            <a:r>
              <a:rPr lang="en-US" sz="1400" dirty="0" smtClean="0">
                <a:solidFill>
                  <a:schemeClr val="tx2"/>
                </a:solidFill>
              </a:rPr>
              <a:t>*</a:t>
            </a:r>
            <a:r>
              <a:rPr lang="en-US" sz="1400" dirty="0" smtClean="0">
                <a:solidFill>
                  <a:srgbClr val="FFFF00"/>
                </a:solidFill>
              </a:rPr>
              <a:t> </a:t>
            </a:r>
            <a:r>
              <a:rPr lang="en-US" sz="1400" b="1" i="1" dirty="0" smtClean="0">
                <a:solidFill>
                  <a:schemeClr val="tx2"/>
                </a:solidFill>
              </a:rPr>
              <a:t>NOAA involvement</a:t>
            </a:r>
            <a:endParaRPr lang="en-US" sz="1400" b="1" i="1" dirty="0">
              <a:solidFill>
                <a:schemeClr val="tx2"/>
              </a:solidFill>
            </a:endParaRPr>
          </a:p>
        </p:txBody>
      </p:sp>
      <p:sp>
        <p:nvSpPr>
          <p:cNvPr id="16" name="Rectangle 15"/>
          <p:cNvSpPr/>
          <p:nvPr/>
        </p:nvSpPr>
        <p:spPr>
          <a:xfrm>
            <a:off x="0" y="5301288"/>
            <a:ext cx="9144000" cy="10642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NOAA_logo_color_small.jpg"/>
          <p:cNvPicPr/>
          <p:nvPr/>
        </p:nvPicPr>
        <p:blipFill>
          <a:blip r:embed="rId3" cstate="print"/>
          <a:stretch>
            <a:fillRect/>
          </a:stretch>
        </p:blipFill>
        <p:spPr>
          <a:xfrm>
            <a:off x="8069710" y="5301614"/>
            <a:ext cx="1062097" cy="1019929"/>
          </a:xfrm>
          <a:prstGeom prst="rect">
            <a:avLst/>
          </a:prstGeom>
        </p:spPr>
      </p:pic>
      <p:pic>
        <p:nvPicPr>
          <p:cNvPr id="10" name="Picture 9" descr="boem_logo.bmp"/>
          <p:cNvPicPr/>
          <p:nvPr/>
        </p:nvPicPr>
        <p:blipFill>
          <a:blip r:embed="rId4" cstate="print"/>
          <a:stretch>
            <a:fillRect/>
          </a:stretch>
        </p:blipFill>
        <p:spPr>
          <a:xfrm>
            <a:off x="5254752" y="5498299"/>
            <a:ext cx="1662803" cy="626558"/>
          </a:xfrm>
          <a:prstGeom prst="rect">
            <a:avLst/>
          </a:prstGeom>
        </p:spPr>
      </p:pic>
      <p:pic>
        <p:nvPicPr>
          <p:cNvPr id="1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25581" y="5363206"/>
            <a:ext cx="919443" cy="919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96767" y="5301614"/>
            <a:ext cx="1004697" cy="100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19268" b="26766"/>
          <a:stretch/>
        </p:blipFill>
        <p:spPr bwMode="auto">
          <a:xfrm>
            <a:off x="1110269" y="5381878"/>
            <a:ext cx="1923373" cy="691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28813" y="5332663"/>
            <a:ext cx="981456" cy="981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006221" y="5301287"/>
            <a:ext cx="1100066" cy="105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317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mecum_arctic_2">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mecum_arctic_2">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mecum_arctic_2">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mecum_arctic_2</Template>
  <TotalTime>887</TotalTime>
  <Words>3248</Words>
  <Application>Microsoft Office PowerPoint</Application>
  <PresentationFormat>On-screen Show (4:3)</PresentationFormat>
  <Paragraphs>435</Paragraphs>
  <Slides>19</Slides>
  <Notes>19</Notes>
  <HiddenSlides>0</HiddenSlides>
  <MMClips>0</MMClips>
  <ScaleCrop>false</ScaleCrop>
  <HeadingPairs>
    <vt:vector size="4" baseType="variant">
      <vt:variant>
        <vt:lpstr>Theme</vt:lpstr>
      </vt:variant>
      <vt:variant>
        <vt:i4>8</vt:i4>
      </vt:variant>
      <vt:variant>
        <vt:lpstr>Slide Titles</vt:lpstr>
      </vt:variant>
      <vt:variant>
        <vt:i4>19</vt:i4>
      </vt:variant>
    </vt:vector>
  </HeadingPairs>
  <TitlesOfParts>
    <vt:vector size="27" baseType="lpstr">
      <vt:lpstr>mecum_arctic_2</vt:lpstr>
      <vt:lpstr>1_NOAA Divider Slides</vt:lpstr>
      <vt:lpstr>3_NOAA Divider Slides</vt:lpstr>
      <vt:lpstr>1_mecum_arctic_2</vt:lpstr>
      <vt:lpstr>NOAA Divider Slides</vt:lpstr>
      <vt:lpstr>2_NOAA Divider Slides</vt:lpstr>
      <vt:lpstr>4_NOAA Divider Slides</vt:lpstr>
      <vt:lpstr>2_mecum_arctic_2</vt:lpstr>
      <vt:lpstr>PowerPoint Presentation</vt:lpstr>
      <vt:lpstr>Alaska makes U.S. an Arctic Nation</vt:lpstr>
      <vt:lpstr>The Arctic: Big Picture</vt:lpstr>
      <vt:lpstr>PowerPoint Presentation</vt:lpstr>
      <vt:lpstr>PowerPoint Presentation</vt:lpstr>
      <vt:lpstr>  Undiscovered, Untapped resources in the Arctic</vt:lpstr>
      <vt:lpstr>PowerPoint Presentation</vt:lpstr>
      <vt:lpstr>PowerPoint Presentation</vt:lpstr>
      <vt:lpstr>U.S. Arctic Initiatives</vt:lpstr>
      <vt:lpstr>Integrated Arctic Management report</vt:lpstr>
      <vt:lpstr>PowerPoint Presentation</vt:lpstr>
      <vt:lpstr>NOAA’s Arctic Vision &amp; Strategy Goals</vt:lpstr>
      <vt:lpstr>PowerPoint Presentation</vt:lpstr>
      <vt:lpstr>Current Arctic Ecosystem Research</vt:lpstr>
      <vt:lpstr>Marine Mammal Surveys</vt:lpstr>
      <vt:lpstr>Marine Mammal Surveys</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Arctic and NOAA’s Role</dc:title>
  <dc:creator>jspeegle</dc:creator>
  <cp:lastModifiedBy>dmecum</cp:lastModifiedBy>
  <cp:revision>217</cp:revision>
  <cp:lastPrinted>2013-09-20T21:04:14Z</cp:lastPrinted>
  <dcterms:created xsi:type="dcterms:W3CDTF">2013-09-19T20:57:50Z</dcterms:created>
  <dcterms:modified xsi:type="dcterms:W3CDTF">2013-09-23T20:56:04Z</dcterms:modified>
</cp:coreProperties>
</file>