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 id="2147483662" r:id="rId3"/>
    <p:sldMasterId id="2147483723" r:id="rId4"/>
  </p:sldMasterIdLst>
  <p:notesMasterIdLst>
    <p:notesMasterId r:id="rId32"/>
  </p:notesMasterIdLst>
  <p:handoutMasterIdLst>
    <p:handoutMasterId r:id="rId33"/>
  </p:handoutMasterIdLst>
  <p:sldIdLst>
    <p:sldId id="265" r:id="rId5"/>
    <p:sldId id="344" r:id="rId6"/>
    <p:sldId id="348" r:id="rId7"/>
    <p:sldId id="375" r:id="rId8"/>
    <p:sldId id="391" r:id="rId9"/>
    <p:sldId id="392" r:id="rId10"/>
    <p:sldId id="327" r:id="rId11"/>
    <p:sldId id="393" r:id="rId12"/>
    <p:sldId id="394" r:id="rId13"/>
    <p:sldId id="395" r:id="rId14"/>
    <p:sldId id="396" r:id="rId15"/>
    <p:sldId id="349" r:id="rId16"/>
    <p:sldId id="397" r:id="rId17"/>
    <p:sldId id="350" r:id="rId18"/>
    <p:sldId id="373" r:id="rId19"/>
    <p:sldId id="370" r:id="rId20"/>
    <p:sldId id="371" r:id="rId21"/>
    <p:sldId id="374" r:id="rId22"/>
    <p:sldId id="359" r:id="rId23"/>
    <p:sldId id="368" r:id="rId24"/>
    <p:sldId id="381" r:id="rId25"/>
    <p:sldId id="385" r:id="rId26"/>
    <p:sldId id="386" r:id="rId27"/>
    <p:sldId id="387" r:id="rId28"/>
    <p:sldId id="388" r:id="rId29"/>
    <p:sldId id="389" r:id="rId30"/>
    <p:sldId id="390" r:id="rId31"/>
  </p:sldIdLst>
  <p:sldSz cx="9144000" cy="6858000" type="screen4x3"/>
  <p:notesSz cx="6985000" cy="92837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en_Eason" initials="K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008000"/>
    <a:srgbClr val="1E5C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218" autoAdjust="0"/>
    <p:restoredTop sz="73890" autoAdjust="0"/>
  </p:normalViewPr>
  <p:slideViewPr>
    <p:cSldViewPr snapToGrid="0" snapToObjects="1">
      <p:cViewPr varScale="1">
        <p:scale>
          <a:sx n="53" d="100"/>
          <a:sy n="53" d="100"/>
        </p:scale>
        <p:origin x="-1620" y="-102"/>
      </p:cViewPr>
      <p:guideLst>
        <p:guide orient="horz" pos="1885"/>
        <p:guide orient="horz" pos="758"/>
        <p:guide pos="286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56" d="100"/>
          <a:sy n="56" d="100"/>
        </p:scale>
        <p:origin x="-2838" y="-84"/>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7713028328355596E-2"/>
          <c:y val="3.22269943529786E-2"/>
          <c:w val="0.91225789566013005"/>
          <c:h val="0.88909886264219395"/>
        </c:manualLayout>
      </c:layout>
      <c:barChart>
        <c:barDir val="col"/>
        <c:grouping val="clustered"/>
        <c:varyColors val="0"/>
        <c:ser>
          <c:idx val="1"/>
          <c:order val="0"/>
          <c:tx>
            <c:strRef>
              <c:f>Sheet1!$B$1</c:f>
              <c:strCache>
                <c:ptCount val="1"/>
                <c:pt idx="0">
                  <c:v>President's Budget</c:v>
                </c:pt>
              </c:strCache>
            </c:strRef>
          </c:tx>
          <c:spPr>
            <a:solidFill>
              <a:srgbClr val="FFFF00"/>
            </a:solidFill>
            <a:ln>
              <a:solidFill>
                <a:schemeClr val="tx1"/>
              </a:solidFill>
            </a:ln>
            <a:effectLst/>
            <a:scene3d>
              <a:camera prst="orthographicFront"/>
              <a:lightRig rig="chilly" dir="t"/>
            </a:scene3d>
            <a:sp3d prstMaterial="plastic">
              <a:bevelT w="63500" h="25400"/>
            </a:sp3d>
          </c:spPr>
          <c:invertIfNegative val="0"/>
          <c:dLbls>
            <c:dLbl>
              <c:idx val="0"/>
              <c:layout>
                <c:manualLayout>
                  <c:x val="-3.0192668152417505E-2"/>
                  <c:y val="3.0966455602545229E-2"/>
                </c:manualLayout>
              </c:layout>
              <c:showLegendKey val="0"/>
              <c:showVal val="1"/>
              <c:showCatName val="0"/>
              <c:showSerName val="0"/>
              <c:showPercent val="0"/>
              <c:showBubbleSize val="0"/>
            </c:dLbl>
            <c:dLbl>
              <c:idx val="1"/>
              <c:layout>
                <c:manualLayout>
                  <c:x val="-1.5923706638102345E-2"/>
                  <c:y val="1.0925488913292366E-2"/>
                </c:manualLayout>
              </c:layout>
              <c:showLegendKey val="0"/>
              <c:showVal val="1"/>
              <c:showCatName val="0"/>
              <c:showSerName val="0"/>
              <c:showPercent val="0"/>
              <c:showBubbleSize val="0"/>
            </c:dLbl>
            <c:dLbl>
              <c:idx val="2"/>
              <c:layout>
                <c:manualLayout>
                  <c:x val="-1.5627684603413419E-2"/>
                  <c:y val="6.3584040125548103E-3"/>
                </c:manualLayout>
              </c:layout>
              <c:showLegendKey val="0"/>
              <c:showVal val="1"/>
              <c:showCatName val="0"/>
              <c:showSerName val="0"/>
              <c:showPercent val="0"/>
              <c:showBubbleSize val="0"/>
            </c:dLbl>
            <c:dLbl>
              <c:idx val="3"/>
              <c:layout>
                <c:manualLayout>
                  <c:x val="-1.2561532590909167E-2"/>
                  <c:y val="-7.4273542216718455E-3"/>
                </c:manualLayout>
              </c:layout>
              <c:showLegendKey val="0"/>
              <c:showVal val="1"/>
              <c:showCatName val="0"/>
              <c:showSerName val="0"/>
              <c:showPercent val="0"/>
              <c:showBubbleSize val="0"/>
            </c:dLbl>
            <c:dLbl>
              <c:idx val="4"/>
              <c:layout>
                <c:manualLayout>
                  <c:x val="-1.2818634045579948E-2"/>
                  <c:y val="3.3707952678022073E-3"/>
                </c:manualLayout>
              </c:layout>
              <c:showLegendKey val="0"/>
              <c:showVal val="1"/>
              <c:showCatName val="0"/>
              <c:showSerName val="0"/>
              <c:showPercent val="0"/>
              <c:showBubbleSize val="0"/>
            </c:dLbl>
            <c:dLbl>
              <c:idx val="5"/>
              <c:layout>
                <c:manualLayout>
                  <c:x val="-1.4176116188648669E-2"/>
                  <c:y val="8.6016417829077006E-3"/>
                </c:manualLayout>
              </c:layout>
              <c:showLegendKey val="0"/>
              <c:showVal val="1"/>
              <c:showCatName val="0"/>
              <c:showSerName val="0"/>
              <c:showPercent val="0"/>
              <c:showBubbleSize val="0"/>
            </c:dLbl>
            <c:dLbl>
              <c:idx val="6"/>
              <c:layout>
                <c:manualLayout>
                  <c:x val="-1.2720148056142655E-2"/>
                  <c:y val="4.5324267700958742E-3"/>
                </c:manualLayout>
              </c:layout>
              <c:showLegendKey val="0"/>
              <c:showVal val="1"/>
              <c:showCatName val="0"/>
              <c:showSerName val="0"/>
              <c:showPercent val="0"/>
              <c:showBubbleSize val="0"/>
            </c:dLbl>
            <c:dLbl>
              <c:idx val="7"/>
              <c:layout>
                <c:manualLayout>
                  <c:x val="-1.43683669976036E-3"/>
                  <c:y val="1.302990535274E-3"/>
                </c:manualLayout>
              </c:layout>
              <c:showLegendKey val="0"/>
              <c:showVal val="1"/>
              <c:showCatName val="0"/>
              <c:showSerName val="0"/>
              <c:showPercent val="0"/>
              <c:showBubbleSize val="0"/>
            </c:dLbl>
            <c:dLbl>
              <c:idx val="8"/>
              <c:layout>
                <c:manualLayout>
                  <c:x val="9.0460675174238196E-4"/>
                  <c:y val="8.4940440137295497E-3"/>
                </c:manualLayout>
              </c:layout>
              <c:showLegendKey val="0"/>
              <c:showVal val="1"/>
              <c:showCatName val="0"/>
              <c:showSerName val="0"/>
              <c:showPercent val="0"/>
              <c:showBubbleSize val="0"/>
            </c:dLbl>
            <c:dLbl>
              <c:idx val="9"/>
              <c:layout>
                <c:manualLayout>
                  <c:x val="-1.7753650778609024E-2"/>
                  <c:y val="6.2415788530885133E-3"/>
                </c:manualLayout>
              </c:layout>
              <c:showLegendKey val="0"/>
              <c:showVal val="1"/>
              <c:showCatName val="0"/>
              <c:showSerName val="0"/>
              <c:showPercent val="0"/>
              <c:showBubbleSize val="0"/>
            </c:dLbl>
            <c:dLbl>
              <c:idx val="10"/>
              <c:layout>
                <c:manualLayout>
                  <c:x val="4.3913695588042104E-3"/>
                  <c:y val="8.1199327087081597E-3"/>
                </c:manualLayout>
              </c:layout>
              <c:showLegendKey val="0"/>
              <c:showVal val="1"/>
              <c:showCatName val="0"/>
              <c:showSerName val="0"/>
              <c:showPercent val="0"/>
              <c:showBubbleSize val="0"/>
            </c:dLbl>
            <c:txPr>
              <a:bodyPr/>
              <a:lstStyle/>
              <a:p>
                <a:pPr algn="ctr">
                  <a:defRPr lang="en-US" sz="1050" b="0" i="0" u="none" strike="noStrike" kern="1200" baseline="0">
                    <a:solidFill>
                      <a:prstClr val="black"/>
                    </a:solidFill>
                    <a:latin typeface="+mn-lt"/>
                    <a:ea typeface="+mn-ea"/>
                    <a:cs typeface="+mn-cs"/>
                  </a:defRPr>
                </a:pPr>
                <a:endParaRPr lang="en-US"/>
              </a:p>
            </c:txPr>
            <c:showLegendKey val="0"/>
            <c:showVal val="1"/>
            <c:showCatName val="0"/>
            <c:showSerName val="0"/>
            <c:showPercent val="0"/>
            <c:showBubbleSize val="0"/>
            <c:showLeaderLines val="0"/>
          </c:dLbls>
          <c:cat>
            <c:strRef>
              <c:f>Sheet1!$A$2:$A$12</c:f>
              <c:strCache>
                <c:ptCount val="11"/>
                <c:pt idx="0">
                  <c:v>FY 2004</c:v>
                </c:pt>
                <c:pt idx="1">
                  <c:v>FY 2005</c:v>
                </c:pt>
                <c:pt idx="2">
                  <c:v>FY 2006</c:v>
                </c:pt>
                <c:pt idx="3">
                  <c:v>FY 2007</c:v>
                </c:pt>
                <c:pt idx="4">
                  <c:v>FY 2008</c:v>
                </c:pt>
                <c:pt idx="5">
                  <c:v>FY 2009</c:v>
                </c:pt>
                <c:pt idx="6">
                  <c:v>FY 2010</c:v>
                </c:pt>
                <c:pt idx="7">
                  <c:v>FY 2011</c:v>
                </c:pt>
                <c:pt idx="8">
                  <c:v>FY 2012</c:v>
                </c:pt>
                <c:pt idx="9">
                  <c:v>FY 2013</c:v>
                </c:pt>
                <c:pt idx="10">
                  <c:v>FY 2014</c:v>
                </c:pt>
              </c:strCache>
            </c:strRef>
          </c:cat>
          <c:val>
            <c:numRef>
              <c:f>Sheet1!$B$2:$B$12</c:f>
              <c:numCache>
                <c:formatCode>"$"#,##0.0</c:formatCode>
                <c:ptCount val="11"/>
                <c:pt idx="0">
                  <c:v>732.1</c:v>
                </c:pt>
                <c:pt idx="1">
                  <c:v>735.2</c:v>
                </c:pt>
                <c:pt idx="2">
                  <c:v>727.7</c:v>
                </c:pt>
                <c:pt idx="3">
                  <c:v>736.9</c:v>
                </c:pt>
                <c:pt idx="4">
                  <c:v>796</c:v>
                </c:pt>
                <c:pt idx="5">
                  <c:v>782.3</c:v>
                </c:pt>
                <c:pt idx="6">
                  <c:v>911.8</c:v>
                </c:pt>
                <c:pt idx="7">
                  <c:v>992.4</c:v>
                </c:pt>
                <c:pt idx="8">
                  <c:v>1001.1</c:v>
                </c:pt>
                <c:pt idx="9">
                  <c:v>880.3</c:v>
                </c:pt>
                <c:pt idx="10">
                  <c:v>929.3</c:v>
                </c:pt>
              </c:numCache>
            </c:numRef>
          </c:val>
        </c:ser>
        <c:ser>
          <c:idx val="2"/>
          <c:order val="1"/>
          <c:tx>
            <c:strRef>
              <c:f>Sheet1!$C$1</c:f>
              <c:strCache>
                <c:ptCount val="1"/>
                <c:pt idx="0">
                  <c:v>Enacted</c:v>
                </c:pt>
              </c:strCache>
            </c:strRef>
          </c:tx>
          <c:spPr>
            <a:solidFill>
              <a:srgbClr val="00B050"/>
            </a:solidFill>
            <a:ln>
              <a:solidFill>
                <a:schemeClr val="tx1"/>
              </a:solidFill>
            </a:ln>
            <a:effectLst/>
            <a:scene3d>
              <a:camera prst="orthographicFront"/>
              <a:lightRig rig="chilly" dir="t"/>
            </a:scene3d>
            <a:sp3d>
              <a:bevelT w="63500" h="25400"/>
            </a:sp3d>
          </c:spPr>
          <c:invertIfNegative val="0"/>
          <c:dPt>
            <c:idx val="9"/>
            <c:invertIfNegative val="0"/>
            <c:bubble3D val="0"/>
            <c:spPr>
              <a:pattFill prst="dkDnDiag">
                <a:fgClr>
                  <a:srgbClr val="00B050"/>
                </a:fgClr>
                <a:bgClr>
                  <a:sysClr val="window" lastClr="FFFFFF"/>
                </a:bgClr>
              </a:pattFill>
              <a:ln>
                <a:solidFill>
                  <a:srgbClr val="FF0000"/>
                </a:solidFill>
              </a:ln>
              <a:effectLst/>
              <a:scene3d>
                <a:camera prst="orthographicFront"/>
                <a:lightRig rig="chilly" dir="t"/>
              </a:scene3d>
              <a:sp3d>
                <a:bevelT w="63500" h="25400"/>
              </a:sp3d>
            </c:spPr>
          </c:dPt>
          <c:dPt>
            <c:idx val="10"/>
            <c:invertIfNegative val="0"/>
            <c:bubble3D val="0"/>
            <c:spPr>
              <a:solidFill>
                <a:srgbClr val="C0311A">
                  <a:lumMod val="60000"/>
                  <a:lumOff val="40000"/>
                </a:srgbClr>
              </a:solidFill>
              <a:ln>
                <a:solidFill>
                  <a:schemeClr val="tx1"/>
                </a:solidFill>
              </a:ln>
              <a:effectLst/>
              <a:scene3d>
                <a:camera prst="orthographicFront"/>
                <a:lightRig rig="chilly" dir="t"/>
              </a:scene3d>
              <a:sp3d>
                <a:bevelT w="63500" h="25400"/>
              </a:sp3d>
            </c:spPr>
          </c:dPt>
          <c:dLbls>
            <c:dLbl>
              <c:idx val="0"/>
              <c:layout>
                <c:manualLayout>
                  <c:x val="-7.171878357957651E-3"/>
                  <c:y val="-4.8609001767954078E-3"/>
                </c:manualLayout>
              </c:layout>
              <c:showLegendKey val="0"/>
              <c:showVal val="1"/>
              <c:showCatName val="0"/>
              <c:showSerName val="0"/>
              <c:showPercent val="0"/>
              <c:showBubbleSize val="0"/>
            </c:dLbl>
            <c:dLbl>
              <c:idx val="1"/>
              <c:layout>
                <c:manualLayout>
                  <c:x val="-2.8736763508010001E-3"/>
                  <c:y val="8.5810864551023394E-3"/>
                </c:manualLayout>
              </c:layout>
              <c:showLegendKey val="0"/>
              <c:showVal val="1"/>
              <c:showCatName val="0"/>
              <c:showSerName val="0"/>
              <c:showPercent val="0"/>
              <c:showBubbleSize val="0"/>
            </c:dLbl>
            <c:dLbl>
              <c:idx val="2"/>
              <c:layout>
                <c:manualLayout>
                  <c:x val="-7.1839080459770504E-3"/>
                  <c:y val="5.9492563429572104E-3"/>
                </c:manualLayout>
              </c:layout>
              <c:showLegendKey val="0"/>
              <c:showVal val="1"/>
              <c:showCatName val="0"/>
              <c:showSerName val="0"/>
              <c:showPercent val="0"/>
              <c:showBubbleSize val="0"/>
            </c:dLbl>
            <c:dLbl>
              <c:idx val="3"/>
              <c:layout>
                <c:manualLayout>
                  <c:x val="-4.3103448275861904E-3"/>
                  <c:y val="-2.5252525252525198E-3"/>
                </c:manualLayout>
              </c:layout>
              <c:showLegendKey val="0"/>
              <c:showVal val="1"/>
              <c:showCatName val="0"/>
              <c:showSerName val="0"/>
              <c:showPercent val="0"/>
              <c:showBubbleSize val="0"/>
            </c:dLbl>
            <c:dLbl>
              <c:idx val="4"/>
              <c:layout>
                <c:manualLayout>
                  <c:x val="1.4367816091953999E-3"/>
                  <c:y val="1.7304939155333E-3"/>
                </c:manualLayout>
              </c:layout>
              <c:showLegendKey val="0"/>
              <c:showVal val="1"/>
              <c:showCatName val="0"/>
              <c:showSerName val="0"/>
              <c:showPercent val="0"/>
              <c:showBubbleSize val="0"/>
            </c:dLbl>
            <c:dLbl>
              <c:idx val="5"/>
              <c:layout>
                <c:manualLayout>
                  <c:x val="1.4367816091953999E-3"/>
                  <c:y val="6.1266205360693601E-3"/>
                </c:manualLayout>
              </c:layout>
              <c:showLegendKey val="0"/>
              <c:showVal val="1"/>
              <c:showCatName val="0"/>
              <c:showSerName val="0"/>
              <c:showPercent val="0"/>
              <c:showBubbleSize val="0"/>
            </c:dLbl>
            <c:dLbl>
              <c:idx val="6"/>
              <c:layout>
                <c:manualLayout>
                  <c:x val="0"/>
                  <c:y val="4.9455984174085104E-3"/>
                </c:manualLayout>
              </c:layout>
              <c:showLegendKey val="0"/>
              <c:showVal val="1"/>
              <c:showCatName val="0"/>
              <c:showSerName val="0"/>
              <c:showPercent val="0"/>
              <c:showBubbleSize val="0"/>
            </c:dLbl>
            <c:dLbl>
              <c:idx val="7"/>
              <c:layout>
                <c:manualLayout>
                  <c:x val="1.2920165993453445E-2"/>
                  <c:y val="9.6633877738576445E-4"/>
                </c:manualLayout>
              </c:layout>
              <c:showLegendKey val="0"/>
              <c:showVal val="1"/>
              <c:showCatName val="0"/>
              <c:showSerName val="0"/>
              <c:showPercent val="0"/>
              <c:showBubbleSize val="0"/>
            </c:dLbl>
            <c:dLbl>
              <c:idx val="8"/>
              <c:layout>
                <c:manualLayout>
                  <c:x val="1.5742190077959718E-2"/>
                  <c:y val="-6.2189926555916413E-3"/>
                </c:manualLayout>
              </c:layout>
              <c:showLegendKey val="0"/>
              <c:showVal val="1"/>
              <c:showCatName val="0"/>
              <c:showSerName val="0"/>
              <c:showPercent val="0"/>
              <c:showBubbleSize val="0"/>
            </c:dLbl>
            <c:dLbl>
              <c:idx val="9"/>
              <c:layout>
                <c:manualLayout>
                  <c:x val="2.1490816153281654E-2"/>
                  <c:y val="4.945598417408506E-3"/>
                </c:manualLayout>
              </c:layout>
              <c:tx>
                <c:rich>
                  <a:bodyPr/>
                  <a:lstStyle/>
                  <a:p>
                    <a:r>
                      <a:rPr lang="en-US" b="0" dirty="0" smtClean="0">
                        <a:solidFill>
                          <a:schemeClr val="tx1"/>
                        </a:solidFill>
                      </a:rPr>
                      <a:t>$882.5</a:t>
                    </a:r>
                    <a:endParaRPr lang="en-US" b="1" dirty="0">
                      <a:solidFill>
                        <a:schemeClr val="tx1"/>
                      </a:solidFill>
                    </a:endParaRPr>
                  </a:p>
                </c:rich>
              </c:tx>
              <c:showLegendKey val="0"/>
              <c:showVal val="1"/>
              <c:showCatName val="0"/>
              <c:showSerName val="0"/>
              <c:showPercent val="0"/>
              <c:showBubbleSize val="0"/>
            </c:dLbl>
            <c:dLbl>
              <c:idx val="10"/>
              <c:tx>
                <c:rich>
                  <a:bodyPr/>
                  <a:lstStyle/>
                  <a:p>
                    <a:r>
                      <a:rPr lang="en-US" b="0" dirty="0">
                        <a:solidFill>
                          <a:srgbClr val="FF0000"/>
                        </a:solidFill>
                      </a:rPr>
                      <a:t>$838.4</a:t>
                    </a:r>
                    <a:endParaRPr lang="en-US" dirty="0">
                      <a:solidFill>
                        <a:srgbClr val="FF0000"/>
                      </a:solidFill>
                    </a:endParaRPr>
                  </a:p>
                </c:rich>
              </c:tx>
              <c:showLegendKey val="0"/>
              <c:showVal val="1"/>
              <c:showCatName val="0"/>
              <c:showSerName val="0"/>
              <c:showPercent val="0"/>
              <c:showBubbleSize val="0"/>
            </c:dLbl>
            <c:txPr>
              <a:bodyPr/>
              <a:lstStyle/>
              <a:p>
                <a:pPr algn="ctr">
                  <a:defRPr lang="en-US" sz="1050" b="0" i="0" u="none" strike="noStrike" kern="1200" baseline="0">
                    <a:solidFill>
                      <a:prstClr val="black"/>
                    </a:solidFill>
                    <a:latin typeface="+mn-lt"/>
                    <a:ea typeface="+mn-ea"/>
                    <a:cs typeface="+mn-cs"/>
                  </a:defRPr>
                </a:pPr>
                <a:endParaRPr lang="en-US"/>
              </a:p>
            </c:txPr>
            <c:showLegendKey val="0"/>
            <c:showVal val="1"/>
            <c:showCatName val="0"/>
            <c:showSerName val="0"/>
            <c:showPercent val="0"/>
            <c:showBubbleSize val="0"/>
            <c:showLeaderLines val="0"/>
          </c:dLbls>
          <c:cat>
            <c:strRef>
              <c:f>Sheet1!$A$2:$A$12</c:f>
              <c:strCache>
                <c:ptCount val="11"/>
                <c:pt idx="0">
                  <c:v>FY 2004</c:v>
                </c:pt>
                <c:pt idx="1">
                  <c:v>FY 2005</c:v>
                </c:pt>
                <c:pt idx="2">
                  <c:v>FY 2006</c:v>
                </c:pt>
                <c:pt idx="3">
                  <c:v>FY 2007</c:v>
                </c:pt>
                <c:pt idx="4">
                  <c:v>FY 2008</c:v>
                </c:pt>
                <c:pt idx="5">
                  <c:v>FY 2009</c:v>
                </c:pt>
                <c:pt idx="6">
                  <c:v>FY 2010</c:v>
                </c:pt>
                <c:pt idx="7">
                  <c:v>FY 2011</c:v>
                </c:pt>
                <c:pt idx="8">
                  <c:v>FY 2012</c:v>
                </c:pt>
                <c:pt idx="9">
                  <c:v>FY 2013</c:v>
                </c:pt>
                <c:pt idx="10">
                  <c:v>FY 2014</c:v>
                </c:pt>
              </c:strCache>
            </c:strRef>
          </c:cat>
          <c:val>
            <c:numRef>
              <c:f>Sheet1!$C$2:$C$12</c:f>
              <c:numCache>
                <c:formatCode>"$"#,##0.0</c:formatCode>
                <c:ptCount val="11"/>
                <c:pt idx="0">
                  <c:v>758.4</c:v>
                </c:pt>
                <c:pt idx="1">
                  <c:v>823.1</c:v>
                </c:pt>
                <c:pt idx="2">
                  <c:v>803.8</c:v>
                </c:pt>
                <c:pt idx="3">
                  <c:v>788.7</c:v>
                </c:pt>
                <c:pt idx="4">
                  <c:v>829.1</c:v>
                </c:pt>
                <c:pt idx="5">
                  <c:v>879.4</c:v>
                </c:pt>
                <c:pt idx="6">
                  <c:v>1008.2</c:v>
                </c:pt>
                <c:pt idx="7">
                  <c:v>967.5</c:v>
                </c:pt>
                <c:pt idx="8">
                  <c:v>895</c:v>
                </c:pt>
                <c:pt idx="9">
                  <c:v>882.5</c:v>
                </c:pt>
              </c:numCache>
            </c:numRef>
          </c:val>
        </c:ser>
        <c:ser>
          <c:idx val="0"/>
          <c:order val="2"/>
          <c:tx>
            <c:strRef>
              <c:f>Sheet1!$D$1</c:f>
              <c:strCache>
                <c:ptCount val="1"/>
                <c:pt idx="0">
                  <c:v>House Mark (FY 14)</c:v>
                </c:pt>
              </c:strCache>
            </c:strRef>
          </c:tx>
          <c:invertIfNegative val="0"/>
          <c:dLbls>
            <c:dLbl>
              <c:idx val="10"/>
              <c:layout>
                <c:manualLayout>
                  <c:x val="-8.5963715866228269E-3"/>
                  <c:y val="-7.4183976261127599E-3"/>
                </c:manualLayout>
              </c:layout>
              <c:showLegendKey val="0"/>
              <c:showVal val="1"/>
              <c:showCatName val="0"/>
              <c:showSerName val="0"/>
              <c:showPercent val="0"/>
              <c:showBubbleSize val="0"/>
            </c:dLbl>
            <c:txPr>
              <a:bodyPr/>
              <a:lstStyle/>
              <a:p>
                <a:pPr algn="ctr">
                  <a:defRPr lang="en-US" sz="1050" b="0" i="0" u="none" strike="noStrike" kern="1200" baseline="0">
                    <a:solidFill>
                      <a:prstClr val="black"/>
                    </a:solidFill>
                    <a:latin typeface="+mn-lt"/>
                    <a:ea typeface="+mn-ea"/>
                    <a:cs typeface="+mn-cs"/>
                  </a:defRPr>
                </a:pPr>
                <a:endParaRPr lang="en-US"/>
              </a:p>
            </c:txPr>
            <c:showLegendKey val="0"/>
            <c:showVal val="1"/>
            <c:showCatName val="0"/>
            <c:showSerName val="0"/>
            <c:showPercent val="0"/>
            <c:showBubbleSize val="0"/>
            <c:showLeaderLines val="0"/>
          </c:dLbls>
          <c:cat>
            <c:strRef>
              <c:f>Sheet1!$A$2:$A$12</c:f>
              <c:strCache>
                <c:ptCount val="11"/>
                <c:pt idx="0">
                  <c:v>FY 2004</c:v>
                </c:pt>
                <c:pt idx="1">
                  <c:v>FY 2005</c:v>
                </c:pt>
                <c:pt idx="2">
                  <c:v>FY 2006</c:v>
                </c:pt>
                <c:pt idx="3">
                  <c:v>FY 2007</c:v>
                </c:pt>
                <c:pt idx="4">
                  <c:v>FY 2008</c:v>
                </c:pt>
                <c:pt idx="5">
                  <c:v>FY 2009</c:v>
                </c:pt>
                <c:pt idx="6">
                  <c:v>FY 2010</c:v>
                </c:pt>
                <c:pt idx="7">
                  <c:v>FY 2011</c:v>
                </c:pt>
                <c:pt idx="8">
                  <c:v>FY 2012</c:v>
                </c:pt>
                <c:pt idx="9">
                  <c:v>FY 2013</c:v>
                </c:pt>
                <c:pt idx="10">
                  <c:v>FY 2014</c:v>
                </c:pt>
              </c:strCache>
            </c:strRef>
          </c:cat>
          <c:val>
            <c:numRef>
              <c:f>Sheet1!$D$2:$D$12</c:f>
              <c:numCache>
                <c:formatCode>General</c:formatCode>
                <c:ptCount val="11"/>
                <c:pt idx="10" formatCode="&quot;$&quot;#,##0.0">
                  <c:v>838.7</c:v>
                </c:pt>
              </c:numCache>
            </c:numRef>
          </c:val>
        </c:ser>
        <c:ser>
          <c:idx val="3"/>
          <c:order val="3"/>
          <c:tx>
            <c:strRef>
              <c:f>Sheet1!$E$1</c:f>
              <c:strCache>
                <c:ptCount val="1"/>
                <c:pt idx="0">
                  <c:v>Senate Mark (FY 14)</c:v>
                </c:pt>
              </c:strCache>
            </c:strRef>
          </c:tx>
          <c:spPr>
            <a:solidFill>
              <a:srgbClr val="7030A0"/>
            </a:solidFill>
          </c:spPr>
          <c:invertIfNegative val="0"/>
          <c:dLbls>
            <c:dLbl>
              <c:idx val="10"/>
              <c:layout>
                <c:manualLayout>
                  <c:x val="-7.1636429888523563E-3"/>
                  <c:y val="0"/>
                </c:manualLayout>
              </c:layout>
              <c:showLegendKey val="0"/>
              <c:showVal val="1"/>
              <c:showCatName val="0"/>
              <c:showSerName val="0"/>
              <c:showPercent val="0"/>
              <c:showBubbleSize val="0"/>
            </c:dLbl>
            <c:txPr>
              <a:bodyPr/>
              <a:lstStyle/>
              <a:p>
                <a:pPr algn="ctr">
                  <a:defRPr lang="en-US" sz="1050" b="0" i="0" u="none" strike="noStrike" kern="1200" baseline="0">
                    <a:solidFill>
                      <a:prstClr val="black"/>
                    </a:solidFill>
                    <a:latin typeface="+mn-lt"/>
                    <a:ea typeface="+mn-ea"/>
                    <a:cs typeface="+mn-cs"/>
                  </a:defRPr>
                </a:pPr>
                <a:endParaRPr lang="en-US"/>
              </a:p>
            </c:txPr>
            <c:showLegendKey val="0"/>
            <c:showVal val="1"/>
            <c:showCatName val="0"/>
            <c:showSerName val="0"/>
            <c:showPercent val="0"/>
            <c:showBubbleSize val="0"/>
            <c:showLeaderLines val="0"/>
          </c:dLbls>
          <c:cat>
            <c:strRef>
              <c:f>Sheet1!$A$2:$A$12</c:f>
              <c:strCache>
                <c:ptCount val="11"/>
                <c:pt idx="0">
                  <c:v>FY 2004</c:v>
                </c:pt>
                <c:pt idx="1">
                  <c:v>FY 2005</c:v>
                </c:pt>
                <c:pt idx="2">
                  <c:v>FY 2006</c:v>
                </c:pt>
                <c:pt idx="3">
                  <c:v>FY 2007</c:v>
                </c:pt>
                <c:pt idx="4">
                  <c:v>FY 2008</c:v>
                </c:pt>
                <c:pt idx="5">
                  <c:v>FY 2009</c:v>
                </c:pt>
                <c:pt idx="6">
                  <c:v>FY 2010</c:v>
                </c:pt>
                <c:pt idx="7">
                  <c:v>FY 2011</c:v>
                </c:pt>
                <c:pt idx="8">
                  <c:v>FY 2012</c:v>
                </c:pt>
                <c:pt idx="9">
                  <c:v>FY 2013</c:v>
                </c:pt>
                <c:pt idx="10">
                  <c:v>FY 2014</c:v>
                </c:pt>
              </c:strCache>
            </c:strRef>
          </c:cat>
          <c:val>
            <c:numRef>
              <c:f>Sheet1!$E$2:$E$12</c:f>
              <c:numCache>
                <c:formatCode>General</c:formatCode>
                <c:ptCount val="11"/>
                <c:pt idx="10" formatCode="&quot;$&quot;#,##0.0">
                  <c:v>1095.0999999999999</c:v>
                </c:pt>
              </c:numCache>
            </c:numRef>
          </c:val>
        </c:ser>
        <c:dLbls>
          <c:showLegendKey val="0"/>
          <c:showVal val="0"/>
          <c:showCatName val="0"/>
          <c:showSerName val="0"/>
          <c:showPercent val="0"/>
          <c:showBubbleSize val="0"/>
        </c:dLbls>
        <c:gapWidth val="32"/>
        <c:axId val="96292224"/>
        <c:axId val="96294400"/>
      </c:barChart>
      <c:lineChart>
        <c:grouping val="standard"/>
        <c:varyColors val="0"/>
        <c:ser>
          <c:idx val="4"/>
          <c:order val="4"/>
          <c:tx>
            <c:strRef>
              <c:f>Sheet1!$F$1</c:f>
              <c:strCache>
                <c:ptCount val="1"/>
                <c:pt idx="0">
                  <c:v>Enacted (in Deflated 2004 $)</c:v>
                </c:pt>
              </c:strCache>
            </c:strRef>
          </c:tx>
          <c:spPr>
            <a:ln>
              <a:solidFill>
                <a:srgbClr val="FF0000"/>
              </a:solidFill>
              <a:prstDash val="dash"/>
            </a:ln>
          </c:spPr>
          <c:marker>
            <c:symbol val="diamond"/>
            <c:size val="8"/>
            <c:spPr>
              <a:solidFill>
                <a:srgbClr val="92D050"/>
              </a:solidFill>
            </c:spPr>
          </c:marker>
          <c:cat>
            <c:strRef>
              <c:f>Sheet1!$A$2:$A$12</c:f>
              <c:strCache>
                <c:ptCount val="11"/>
                <c:pt idx="0">
                  <c:v>FY 2004</c:v>
                </c:pt>
                <c:pt idx="1">
                  <c:v>FY 2005</c:v>
                </c:pt>
                <c:pt idx="2">
                  <c:v>FY 2006</c:v>
                </c:pt>
                <c:pt idx="3">
                  <c:v>FY 2007</c:v>
                </c:pt>
                <c:pt idx="4">
                  <c:v>FY 2008</c:v>
                </c:pt>
                <c:pt idx="5">
                  <c:v>FY 2009</c:v>
                </c:pt>
                <c:pt idx="6">
                  <c:v>FY 2010</c:v>
                </c:pt>
                <c:pt idx="7">
                  <c:v>FY 2011</c:v>
                </c:pt>
                <c:pt idx="8">
                  <c:v>FY 2012</c:v>
                </c:pt>
                <c:pt idx="9">
                  <c:v>FY 2013</c:v>
                </c:pt>
                <c:pt idx="10">
                  <c:v>FY 2014</c:v>
                </c:pt>
              </c:strCache>
            </c:strRef>
          </c:cat>
          <c:val>
            <c:numRef>
              <c:f>Sheet1!$F$2:$F$12</c:f>
              <c:numCache>
                <c:formatCode>"$"#,##0.0</c:formatCode>
                <c:ptCount val="11"/>
                <c:pt idx="0">
                  <c:v>758.4</c:v>
                </c:pt>
                <c:pt idx="1">
                  <c:v>797.17235000000005</c:v>
                </c:pt>
                <c:pt idx="2">
                  <c:v>753.53818604200956</c:v>
                </c:pt>
                <c:pt idx="3">
                  <c:v>720.82282721524962</c:v>
                </c:pt>
                <c:pt idx="4">
                  <c:v>731.58104045189509</c:v>
                </c:pt>
                <c:pt idx="5">
                  <c:v>770.76823529411763</c:v>
                </c:pt>
                <c:pt idx="6">
                  <c:v>871.82294642857141</c:v>
                </c:pt>
                <c:pt idx="7">
                  <c:v>811.81015213473813</c:v>
                </c:pt>
                <c:pt idx="8">
                  <c:v>732.34834403514697</c:v>
                </c:pt>
                <c:pt idx="9">
                  <c:v>708.1</c:v>
                </c:pt>
              </c:numCache>
            </c:numRef>
          </c:val>
          <c:smooth val="0"/>
        </c:ser>
        <c:dLbls>
          <c:showLegendKey val="0"/>
          <c:showVal val="0"/>
          <c:showCatName val="0"/>
          <c:showSerName val="0"/>
          <c:showPercent val="0"/>
          <c:showBubbleSize val="0"/>
        </c:dLbls>
        <c:marker val="1"/>
        <c:smooth val="0"/>
        <c:axId val="96292224"/>
        <c:axId val="96294400"/>
      </c:lineChart>
      <c:catAx>
        <c:axId val="96292224"/>
        <c:scaling>
          <c:orientation val="minMax"/>
        </c:scaling>
        <c:delete val="0"/>
        <c:axPos val="b"/>
        <c:majorTickMark val="cross"/>
        <c:minorTickMark val="none"/>
        <c:tickLblPos val="nextTo"/>
        <c:spPr>
          <a:ln w="25400">
            <a:solidFill>
              <a:sysClr val="windowText" lastClr="000000"/>
            </a:solidFill>
          </a:ln>
        </c:spPr>
        <c:txPr>
          <a:bodyPr rot="0" vert="horz"/>
          <a:lstStyle/>
          <a:p>
            <a:pPr>
              <a:defRPr sz="1400"/>
            </a:pPr>
            <a:endParaRPr lang="en-US"/>
          </a:p>
        </c:txPr>
        <c:crossAx val="96294400"/>
        <c:crosses val="autoZero"/>
        <c:auto val="1"/>
        <c:lblAlgn val="ctr"/>
        <c:lblOffset val="10"/>
        <c:tickLblSkip val="1"/>
        <c:noMultiLvlLbl val="0"/>
      </c:catAx>
      <c:valAx>
        <c:axId val="96294400"/>
        <c:scaling>
          <c:orientation val="minMax"/>
          <c:max val="1100"/>
          <c:min val="600"/>
        </c:scaling>
        <c:delete val="0"/>
        <c:axPos val="l"/>
        <c:majorGridlines/>
        <c:numFmt formatCode="&quot;$&quot;#,##0" sourceLinked="0"/>
        <c:majorTickMark val="out"/>
        <c:minorTickMark val="none"/>
        <c:tickLblPos val="nextTo"/>
        <c:txPr>
          <a:bodyPr/>
          <a:lstStyle/>
          <a:p>
            <a:pPr>
              <a:defRPr sz="1200"/>
            </a:pPr>
            <a:endParaRPr lang="en-US"/>
          </a:p>
        </c:txPr>
        <c:crossAx val="96292224"/>
        <c:crosses val="autoZero"/>
        <c:crossBetween val="between"/>
      </c:valAx>
    </c:plotArea>
    <c:legend>
      <c:legendPos val="r"/>
      <c:layout>
        <c:manualLayout>
          <c:xMode val="edge"/>
          <c:yMode val="edge"/>
          <c:x val="8.6032644777506828E-2"/>
          <c:y val="4.6560083179513538E-2"/>
          <c:w val="0.33074675055461827"/>
          <c:h val="0.33015296307546127"/>
        </c:manualLayout>
      </c:layout>
      <c:overlay val="0"/>
      <c:spPr>
        <a:solidFill>
          <a:srgbClr val="FFFFFF"/>
        </a:solidFill>
        <a:ln>
          <a:solidFill>
            <a:srgbClr val="002950"/>
          </a:solidFill>
        </a:ln>
      </c:spPr>
      <c:txPr>
        <a:bodyPr/>
        <a:lstStyle/>
        <a:p>
          <a:pPr>
            <a:defRPr sz="1400" baseline="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'Report 1'!$C$4</c:f>
              <c:strCache>
                <c:ptCount val="1"/>
                <c:pt idx="0">
                  <c:v>FY</c:v>
                </c:pt>
              </c:strCache>
            </c:strRef>
          </c:tx>
          <c:spPr>
            <a:ln>
              <a:solidFill>
                <a:schemeClr val="tx2">
                  <a:lumMod val="60000"/>
                  <a:lumOff val="40000"/>
                </a:schemeClr>
              </a:solidFill>
            </a:ln>
          </c:spPr>
          <c:marker>
            <c:symbol val="none"/>
          </c:marker>
          <c:cat>
            <c:strRef>
              <c:f>'Report 1'!$C$5:$C$131</c:f>
              <c:strCache>
                <c:ptCount val="117"/>
                <c:pt idx="12">
                  <c:v>FY09</c:v>
                </c:pt>
                <c:pt idx="38">
                  <c:v>FY10</c:v>
                </c:pt>
                <c:pt idx="64">
                  <c:v>FY11</c:v>
                </c:pt>
                <c:pt idx="90">
                  <c:v>FY12</c:v>
                </c:pt>
                <c:pt idx="116">
                  <c:v>FY13</c:v>
                </c:pt>
              </c:strCache>
            </c:strRef>
          </c:cat>
          <c:val>
            <c:numRef>
              <c:f>'Report 1'!$C$5:$C$131</c:f>
              <c:numCache>
                <c:formatCode>General</c:formatCode>
                <c:ptCount val="127"/>
                <c:pt idx="12" formatCode="@">
                  <c:v>0</c:v>
                </c:pt>
                <c:pt idx="38" formatCode="@">
                  <c:v>0</c:v>
                </c:pt>
                <c:pt idx="64" formatCode="@">
                  <c:v>0</c:v>
                </c:pt>
                <c:pt idx="90" formatCode="@">
                  <c:v>0</c:v>
                </c:pt>
                <c:pt idx="116" formatCode="@">
                  <c:v>0</c:v>
                </c:pt>
              </c:numCache>
            </c:numRef>
          </c:val>
          <c:smooth val="0"/>
        </c:ser>
        <c:ser>
          <c:idx val="0"/>
          <c:order val="1"/>
          <c:tx>
            <c:strRef>
              <c:f>'Report 1'!$D$4</c:f>
              <c:strCache>
                <c:ptCount val="1"/>
                <c:pt idx="0">
                  <c:v>Employee Count</c:v>
                </c:pt>
              </c:strCache>
            </c:strRef>
          </c:tx>
          <c:marker>
            <c:symbol val="none"/>
          </c:marker>
          <c:cat>
            <c:strRef>
              <c:f>'Report 1'!$C$5:$C$131</c:f>
              <c:strCache>
                <c:ptCount val="117"/>
                <c:pt idx="12">
                  <c:v>FY09</c:v>
                </c:pt>
                <c:pt idx="38">
                  <c:v>FY10</c:v>
                </c:pt>
                <c:pt idx="64">
                  <c:v>FY11</c:v>
                </c:pt>
                <c:pt idx="90">
                  <c:v>FY12</c:v>
                </c:pt>
                <c:pt idx="116">
                  <c:v>FY13</c:v>
                </c:pt>
              </c:strCache>
            </c:strRef>
          </c:cat>
          <c:val>
            <c:numRef>
              <c:f>'Report 1'!$D$5:$D$131</c:f>
              <c:numCache>
                <c:formatCode>General</c:formatCode>
                <c:ptCount val="127"/>
                <c:pt idx="0">
                  <c:v>3246</c:v>
                </c:pt>
                <c:pt idx="1">
                  <c:v>3266</c:v>
                </c:pt>
                <c:pt idx="2">
                  <c:v>3267</c:v>
                </c:pt>
                <c:pt idx="3">
                  <c:v>3273</c:v>
                </c:pt>
                <c:pt idx="4">
                  <c:v>3273</c:v>
                </c:pt>
                <c:pt idx="5">
                  <c:v>3275</c:v>
                </c:pt>
                <c:pt idx="6">
                  <c:v>3268</c:v>
                </c:pt>
                <c:pt idx="7">
                  <c:v>3274</c:v>
                </c:pt>
                <c:pt idx="8">
                  <c:v>3273</c:v>
                </c:pt>
                <c:pt idx="9">
                  <c:v>3274</c:v>
                </c:pt>
                <c:pt idx="10">
                  <c:v>3273</c:v>
                </c:pt>
                <c:pt idx="11">
                  <c:v>3270</c:v>
                </c:pt>
                <c:pt idx="12">
                  <c:v>3278</c:v>
                </c:pt>
                <c:pt idx="13">
                  <c:v>3272</c:v>
                </c:pt>
                <c:pt idx="14">
                  <c:v>3270</c:v>
                </c:pt>
                <c:pt idx="15">
                  <c:v>3236</c:v>
                </c:pt>
                <c:pt idx="16">
                  <c:v>3242</c:v>
                </c:pt>
                <c:pt idx="17">
                  <c:v>3272</c:v>
                </c:pt>
                <c:pt idx="18">
                  <c:v>3290</c:v>
                </c:pt>
                <c:pt idx="19">
                  <c:v>3291</c:v>
                </c:pt>
                <c:pt idx="20">
                  <c:v>3290</c:v>
                </c:pt>
                <c:pt idx="21">
                  <c:v>3296</c:v>
                </c:pt>
                <c:pt idx="22">
                  <c:v>3310</c:v>
                </c:pt>
                <c:pt idx="23">
                  <c:v>3328</c:v>
                </c:pt>
                <c:pt idx="24">
                  <c:v>3329</c:v>
                </c:pt>
                <c:pt idx="25">
                  <c:v>3333</c:v>
                </c:pt>
                <c:pt idx="26">
                  <c:v>3335</c:v>
                </c:pt>
                <c:pt idx="27">
                  <c:v>3323</c:v>
                </c:pt>
                <c:pt idx="28">
                  <c:v>3319</c:v>
                </c:pt>
                <c:pt idx="29">
                  <c:v>3320</c:v>
                </c:pt>
                <c:pt idx="30">
                  <c:v>3312</c:v>
                </c:pt>
                <c:pt idx="31">
                  <c:v>3301</c:v>
                </c:pt>
                <c:pt idx="32">
                  <c:v>3295</c:v>
                </c:pt>
                <c:pt idx="33">
                  <c:v>3289</c:v>
                </c:pt>
                <c:pt idx="34">
                  <c:v>3290</c:v>
                </c:pt>
                <c:pt idx="35">
                  <c:v>3289</c:v>
                </c:pt>
                <c:pt idx="36">
                  <c:v>3291</c:v>
                </c:pt>
                <c:pt idx="37">
                  <c:v>3289</c:v>
                </c:pt>
                <c:pt idx="38">
                  <c:v>3294</c:v>
                </c:pt>
                <c:pt idx="39">
                  <c:v>3290</c:v>
                </c:pt>
                <c:pt idx="40">
                  <c:v>3284</c:v>
                </c:pt>
                <c:pt idx="41">
                  <c:v>3286</c:v>
                </c:pt>
                <c:pt idx="42">
                  <c:v>3283</c:v>
                </c:pt>
                <c:pt idx="43">
                  <c:v>3311</c:v>
                </c:pt>
                <c:pt idx="44">
                  <c:v>3329</c:v>
                </c:pt>
                <c:pt idx="45">
                  <c:v>3345</c:v>
                </c:pt>
                <c:pt idx="46">
                  <c:v>3366</c:v>
                </c:pt>
                <c:pt idx="47">
                  <c:v>3377</c:v>
                </c:pt>
                <c:pt idx="48">
                  <c:v>3394</c:v>
                </c:pt>
                <c:pt idx="49">
                  <c:v>3398</c:v>
                </c:pt>
                <c:pt idx="50">
                  <c:v>3394</c:v>
                </c:pt>
                <c:pt idx="51">
                  <c:v>3407</c:v>
                </c:pt>
                <c:pt idx="52">
                  <c:v>3414</c:v>
                </c:pt>
                <c:pt idx="53">
                  <c:v>3415</c:v>
                </c:pt>
                <c:pt idx="54">
                  <c:v>3422</c:v>
                </c:pt>
                <c:pt idx="55">
                  <c:v>3419</c:v>
                </c:pt>
                <c:pt idx="56">
                  <c:v>3419</c:v>
                </c:pt>
                <c:pt idx="57">
                  <c:v>3415</c:v>
                </c:pt>
                <c:pt idx="58">
                  <c:v>3404</c:v>
                </c:pt>
                <c:pt idx="59">
                  <c:v>3386</c:v>
                </c:pt>
                <c:pt idx="60">
                  <c:v>3389</c:v>
                </c:pt>
                <c:pt idx="61">
                  <c:v>3398</c:v>
                </c:pt>
                <c:pt idx="62">
                  <c:v>3393</c:v>
                </c:pt>
                <c:pt idx="63">
                  <c:v>3405</c:v>
                </c:pt>
                <c:pt idx="64">
                  <c:v>3398</c:v>
                </c:pt>
                <c:pt idx="65">
                  <c:v>3394</c:v>
                </c:pt>
                <c:pt idx="66">
                  <c:v>3398</c:v>
                </c:pt>
                <c:pt idx="67">
                  <c:v>3397</c:v>
                </c:pt>
                <c:pt idx="68">
                  <c:v>3397</c:v>
                </c:pt>
                <c:pt idx="69">
                  <c:v>3412</c:v>
                </c:pt>
                <c:pt idx="70">
                  <c:v>3454</c:v>
                </c:pt>
                <c:pt idx="71">
                  <c:v>3452</c:v>
                </c:pt>
                <c:pt idx="72">
                  <c:v>3463</c:v>
                </c:pt>
                <c:pt idx="73">
                  <c:v>3459</c:v>
                </c:pt>
                <c:pt idx="74">
                  <c:v>3460</c:v>
                </c:pt>
                <c:pt idx="75">
                  <c:v>3444</c:v>
                </c:pt>
                <c:pt idx="76">
                  <c:v>3444</c:v>
                </c:pt>
                <c:pt idx="77">
                  <c:v>3444</c:v>
                </c:pt>
                <c:pt idx="78">
                  <c:v>3438</c:v>
                </c:pt>
                <c:pt idx="79">
                  <c:v>3438</c:v>
                </c:pt>
                <c:pt idx="80">
                  <c:v>3431</c:v>
                </c:pt>
                <c:pt idx="81">
                  <c:v>3433</c:v>
                </c:pt>
                <c:pt idx="82">
                  <c:v>3431</c:v>
                </c:pt>
                <c:pt idx="83">
                  <c:v>3434</c:v>
                </c:pt>
                <c:pt idx="84">
                  <c:v>3425</c:v>
                </c:pt>
                <c:pt idx="85">
                  <c:v>3400</c:v>
                </c:pt>
                <c:pt idx="86">
                  <c:v>3398</c:v>
                </c:pt>
                <c:pt idx="87">
                  <c:v>3391</c:v>
                </c:pt>
                <c:pt idx="88">
                  <c:v>3387</c:v>
                </c:pt>
                <c:pt idx="89">
                  <c:v>3374</c:v>
                </c:pt>
                <c:pt idx="90">
                  <c:v>3369</c:v>
                </c:pt>
                <c:pt idx="91">
                  <c:v>3363</c:v>
                </c:pt>
                <c:pt idx="92">
                  <c:v>3357</c:v>
                </c:pt>
                <c:pt idx="93">
                  <c:v>3359</c:v>
                </c:pt>
                <c:pt idx="94">
                  <c:v>3365</c:v>
                </c:pt>
                <c:pt idx="95">
                  <c:v>3363</c:v>
                </c:pt>
                <c:pt idx="96">
                  <c:v>3360</c:v>
                </c:pt>
                <c:pt idx="97">
                  <c:v>3381</c:v>
                </c:pt>
                <c:pt idx="98">
                  <c:v>3375</c:v>
                </c:pt>
                <c:pt idx="99">
                  <c:v>3382</c:v>
                </c:pt>
                <c:pt idx="100">
                  <c:v>3363</c:v>
                </c:pt>
                <c:pt idx="101">
                  <c:v>3366</c:v>
                </c:pt>
                <c:pt idx="102">
                  <c:v>3355</c:v>
                </c:pt>
                <c:pt idx="103">
                  <c:v>3342</c:v>
                </c:pt>
                <c:pt idx="104">
                  <c:v>3327</c:v>
                </c:pt>
                <c:pt idx="105">
                  <c:v>3316</c:v>
                </c:pt>
                <c:pt idx="106">
                  <c:v>3307</c:v>
                </c:pt>
                <c:pt idx="107">
                  <c:v>3307</c:v>
                </c:pt>
                <c:pt idx="108">
                  <c:v>3306</c:v>
                </c:pt>
                <c:pt idx="109">
                  <c:v>3298</c:v>
                </c:pt>
                <c:pt idx="110">
                  <c:v>3282</c:v>
                </c:pt>
                <c:pt idx="111">
                  <c:v>3274</c:v>
                </c:pt>
                <c:pt idx="112">
                  <c:v>3247</c:v>
                </c:pt>
                <c:pt idx="113">
                  <c:v>3248</c:v>
                </c:pt>
                <c:pt idx="114">
                  <c:v>3247</c:v>
                </c:pt>
                <c:pt idx="115">
                  <c:v>3235</c:v>
                </c:pt>
                <c:pt idx="116">
                  <c:v>3229</c:v>
                </c:pt>
                <c:pt idx="117">
                  <c:v>3227</c:v>
                </c:pt>
                <c:pt idx="118">
                  <c:v>3228</c:v>
                </c:pt>
                <c:pt idx="119">
                  <c:v>3224</c:v>
                </c:pt>
                <c:pt idx="120">
                  <c:v>3214</c:v>
                </c:pt>
                <c:pt idx="121">
                  <c:v>3211</c:v>
                </c:pt>
                <c:pt idx="122">
                  <c:v>3203</c:v>
                </c:pt>
                <c:pt idx="123">
                  <c:v>3193</c:v>
                </c:pt>
                <c:pt idx="124">
                  <c:v>3187</c:v>
                </c:pt>
                <c:pt idx="125">
                  <c:v>3185</c:v>
                </c:pt>
                <c:pt idx="126">
                  <c:v>3179</c:v>
                </c:pt>
              </c:numCache>
            </c:numRef>
          </c:val>
          <c:smooth val="0"/>
        </c:ser>
        <c:dLbls>
          <c:showLegendKey val="0"/>
          <c:showVal val="0"/>
          <c:showCatName val="0"/>
          <c:showSerName val="0"/>
          <c:showPercent val="0"/>
          <c:showBubbleSize val="0"/>
        </c:dLbls>
        <c:marker val="1"/>
        <c:smooth val="0"/>
        <c:axId val="96370048"/>
        <c:axId val="104322176"/>
      </c:lineChart>
      <c:catAx>
        <c:axId val="96370048"/>
        <c:scaling>
          <c:orientation val="minMax"/>
        </c:scaling>
        <c:delete val="0"/>
        <c:axPos val="b"/>
        <c:majorGridlines/>
        <c:majorTickMark val="out"/>
        <c:minorTickMark val="none"/>
        <c:tickLblPos val="nextTo"/>
        <c:crossAx val="104322176"/>
        <c:crosses val="autoZero"/>
        <c:auto val="1"/>
        <c:lblAlgn val="ctr"/>
        <c:lblOffset val="100"/>
        <c:tickMarkSkip val="26"/>
        <c:noMultiLvlLbl val="0"/>
      </c:catAx>
      <c:valAx>
        <c:axId val="104322176"/>
        <c:scaling>
          <c:orientation val="minMax"/>
          <c:max val="3500"/>
          <c:min val="3150"/>
        </c:scaling>
        <c:delete val="0"/>
        <c:axPos val="l"/>
        <c:majorGridlines/>
        <c:numFmt formatCode="General" sourceLinked="1"/>
        <c:majorTickMark val="out"/>
        <c:minorTickMark val="none"/>
        <c:tickLblPos val="nextTo"/>
        <c:crossAx val="9637004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2554367222304957"/>
          <c:y val="4.2630706437502913E-2"/>
          <c:w val="0.84667851679882922"/>
          <c:h val="0.85088499397807715"/>
        </c:manualLayout>
      </c:layout>
      <c:barChart>
        <c:barDir val="col"/>
        <c:grouping val="clustered"/>
        <c:varyColors val="0"/>
        <c:ser>
          <c:idx val="1"/>
          <c:order val="1"/>
          <c:tx>
            <c:strRef>
              <c:f>Sheet1!$C$1</c:f>
              <c:strCache>
                <c:ptCount val="1"/>
                <c:pt idx="0">
                  <c:v>FY14 PB</c:v>
                </c:pt>
              </c:strCache>
            </c:strRef>
          </c:tx>
          <c:invertIfNegative val="0"/>
          <c:dLbls>
            <c:dLbl>
              <c:idx val="0"/>
              <c:layout>
                <c:manualLayout>
                  <c:x val="-1.5432098765432098E-3"/>
                  <c:y val="0.1403016330447244"/>
                </c:manualLayout>
              </c:layout>
              <c:tx>
                <c:rich>
                  <a:bodyPr/>
                  <a:lstStyle/>
                  <a:p>
                    <a:r>
                      <a:rPr lang="en-US" sz="1600" b="1" dirty="0" smtClean="0"/>
                      <a:t>FY 14 </a:t>
                    </a:r>
                    <a:r>
                      <a:rPr lang="en-US" sz="1600" b="1" dirty="0"/>
                      <a:t>PB </a:t>
                    </a:r>
                  </a:p>
                  <a:p>
                    <a:r>
                      <a:rPr lang="en-US" sz="1600" b="1" dirty="0"/>
                      <a:t>$929.3 </a:t>
                    </a:r>
                    <a:endParaRPr lang="en-US" dirty="0"/>
                  </a:p>
                </c:rich>
              </c:tx>
              <c:showLegendKey val="0"/>
              <c:showVal val="1"/>
              <c:showCatName val="0"/>
              <c:showSerName val="1"/>
              <c:showPercent val="0"/>
              <c:showBubbleSize val="0"/>
            </c:dLbl>
            <c:txPr>
              <a:bodyPr/>
              <a:lstStyle/>
              <a:p>
                <a:pPr>
                  <a:defRPr sz="1600" b="1"/>
                </a:pPr>
                <a:endParaRPr lang="en-US"/>
              </a:p>
            </c:txPr>
            <c:showLegendKey val="0"/>
            <c:showVal val="0"/>
            <c:showCatName val="0"/>
            <c:showSerName val="0"/>
            <c:showPercent val="0"/>
            <c:showBubbleSize val="0"/>
          </c:dLbls>
          <c:cat>
            <c:strRef>
              <c:f>Sheet1!$A$2:$A$10</c:f>
              <c:strCache>
                <c:ptCount val="1"/>
                <c:pt idx="0">
                  <c:v>NMFS Total Budget</c:v>
                </c:pt>
              </c:strCache>
            </c:strRef>
          </c:cat>
          <c:val>
            <c:numRef>
              <c:f>Sheet1!$C$2:$C$10</c:f>
              <c:numCache>
                <c:formatCode>"$"#,##0.0_);[Red]\("$"#,##0.0\)</c:formatCode>
                <c:ptCount val="1"/>
                <c:pt idx="0">
                  <c:v>929.3</c:v>
                </c:pt>
              </c:numCache>
            </c:numRef>
          </c:val>
        </c:ser>
        <c:ser>
          <c:idx val="2"/>
          <c:order val="2"/>
          <c:tx>
            <c:strRef>
              <c:f>Sheet1!$D$1</c:f>
              <c:strCache>
                <c:ptCount val="1"/>
                <c:pt idx="0">
                  <c:v>FY 14 Sequestration scenario</c:v>
                </c:pt>
              </c:strCache>
            </c:strRef>
          </c:tx>
          <c:invertIfNegative val="0"/>
          <c:dLbls>
            <c:dLbl>
              <c:idx val="0"/>
              <c:layout>
                <c:manualLayout>
                  <c:x val="3.111735383807789E-3"/>
                  <c:y val="0.24809537060327205"/>
                </c:manualLayout>
              </c:layout>
              <c:tx>
                <c:rich>
                  <a:bodyPr/>
                  <a:lstStyle/>
                  <a:p>
                    <a:pPr>
                      <a:defRPr sz="1600"/>
                    </a:pPr>
                    <a:r>
                      <a:rPr lang="en-US" sz="1600" b="1" dirty="0"/>
                      <a:t>FY 14 </a:t>
                    </a:r>
                    <a:r>
                      <a:rPr lang="en-US" sz="1600" b="1" dirty="0" smtClean="0"/>
                      <a:t>Sequestration</a:t>
                    </a:r>
                    <a:r>
                      <a:rPr lang="en-US" sz="1600" b="1" baseline="0" dirty="0" smtClean="0"/>
                      <a:t> Scenario</a:t>
                    </a:r>
                  </a:p>
                  <a:p>
                    <a:pPr>
                      <a:defRPr sz="1600"/>
                    </a:pPr>
                    <a:r>
                      <a:rPr lang="en-US" sz="1600" b="1" dirty="0" smtClean="0"/>
                      <a:t>$829.0 </a:t>
                    </a:r>
                    <a:endParaRPr lang="en-US" sz="1600" b="1" dirty="0"/>
                  </a:p>
                </c:rich>
              </c:tx>
              <c:spPr/>
              <c:showLegendKey val="0"/>
              <c:showVal val="1"/>
              <c:showCatName val="0"/>
              <c:showSerName val="1"/>
              <c:showPercent val="0"/>
              <c:showBubbleSize val="0"/>
            </c:dLbl>
            <c:showLegendKey val="0"/>
            <c:showVal val="0"/>
            <c:showCatName val="0"/>
            <c:showSerName val="0"/>
            <c:showPercent val="0"/>
            <c:showBubbleSize val="0"/>
          </c:dLbls>
          <c:cat>
            <c:strRef>
              <c:f>Sheet1!$A$2:$A$10</c:f>
              <c:strCache>
                <c:ptCount val="1"/>
                <c:pt idx="0">
                  <c:v>NMFS Total Budget</c:v>
                </c:pt>
              </c:strCache>
            </c:strRef>
          </c:cat>
          <c:val>
            <c:numRef>
              <c:f>Sheet1!$D$2:$D$10</c:f>
              <c:numCache>
                <c:formatCode>"$"#,##0.0_);[Red]\("$"#,##0.0\)</c:formatCode>
                <c:ptCount val="1"/>
                <c:pt idx="0">
                  <c:v>829</c:v>
                </c:pt>
              </c:numCache>
            </c:numRef>
          </c:val>
        </c:ser>
        <c:ser>
          <c:idx val="4"/>
          <c:order val="3"/>
          <c:tx>
            <c:strRef>
              <c:f>Sheet1!$F$1</c:f>
              <c:strCache>
                <c:ptCount val="1"/>
                <c:pt idx="0">
                  <c:v>FY 15 Sequestration scenario</c:v>
                </c:pt>
              </c:strCache>
            </c:strRef>
          </c:tx>
          <c:invertIfNegative val="0"/>
          <c:dLbls>
            <c:dLbl>
              <c:idx val="0"/>
              <c:layout>
                <c:manualLayout>
                  <c:x val="3.2887463345824897E-3"/>
                  <c:y val="0.22213898518866859"/>
                </c:manualLayout>
              </c:layout>
              <c:tx>
                <c:rich>
                  <a:bodyPr/>
                  <a:lstStyle/>
                  <a:p>
                    <a:r>
                      <a:rPr lang="en-US" sz="1600" b="1" dirty="0"/>
                      <a:t>FY 15 </a:t>
                    </a:r>
                    <a:r>
                      <a:rPr lang="en-US" sz="1600" b="1" dirty="0" smtClean="0"/>
                      <a:t>Sequestration</a:t>
                    </a:r>
                    <a:r>
                      <a:rPr lang="en-US" sz="1600" b="1" baseline="0" dirty="0" smtClean="0"/>
                      <a:t> Scenario</a:t>
                    </a:r>
                  </a:p>
                  <a:p>
                    <a:r>
                      <a:rPr lang="en-US" sz="1600" b="1" dirty="0" smtClean="0"/>
                      <a:t>$783.0 </a:t>
                    </a:r>
                    <a:endParaRPr lang="en-US" sz="1600" b="1" dirty="0"/>
                  </a:p>
                </c:rich>
              </c:tx>
              <c:showLegendKey val="0"/>
              <c:showVal val="1"/>
              <c:showCatName val="0"/>
              <c:showSerName val="1"/>
              <c:showPercent val="0"/>
              <c:showBubbleSize val="0"/>
            </c:dLbl>
            <c:txPr>
              <a:bodyPr/>
              <a:lstStyle/>
              <a:p>
                <a:pPr>
                  <a:defRPr sz="1600"/>
                </a:pPr>
                <a:endParaRPr lang="en-US"/>
              </a:p>
            </c:txPr>
            <c:showLegendKey val="0"/>
            <c:showVal val="0"/>
            <c:showCatName val="0"/>
            <c:showSerName val="0"/>
            <c:showPercent val="0"/>
            <c:showBubbleSize val="0"/>
          </c:dLbls>
          <c:cat>
            <c:strRef>
              <c:f>Sheet1!$A$2:$A$10</c:f>
              <c:strCache>
                <c:ptCount val="1"/>
                <c:pt idx="0">
                  <c:v>NMFS Total Budget</c:v>
                </c:pt>
              </c:strCache>
            </c:strRef>
          </c:cat>
          <c:val>
            <c:numRef>
              <c:f>Sheet1!$F$2:$F$10</c:f>
              <c:numCache>
                <c:formatCode>"$"#,##0.0_);[Red]\("$"#,##0.0\)</c:formatCode>
                <c:ptCount val="1"/>
                <c:pt idx="0">
                  <c:v>783</c:v>
                </c:pt>
              </c:numCache>
            </c:numRef>
          </c:val>
        </c:ser>
        <c:dLbls>
          <c:showLegendKey val="0"/>
          <c:showVal val="0"/>
          <c:showCatName val="0"/>
          <c:showSerName val="0"/>
          <c:showPercent val="0"/>
          <c:showBubbleSize val="0"/>
        </c:dLbls>
        <c:gapWidth val="150"/>
        <c:overlap val="-20"/>
        <c:axId val="160634752"/>
        <c:axId val="160636288"/>
      </c:barChart>
      <c:lineChart>
        <c:grouping val="standard"/>
        <c:varyColors val="0"/>
        <c:ser>
          <c:idx val="0"/>
          <c:order val="0"/>
          <c:tx>
            <c:strRef>
              <c:f>Sheet1!$B$1</c:f>
              <c:strCache>
                <c:ptCount val="1"/>
                <c:pt idx="0">
                  <c:v>FY13 Spend Plan</c:v>
                </c:pt>
              </c:strCache>
            </c:strRef>
          </c:tx>
          <c:cat>
            <c:strRef>
              <c:f>Sheet1!$A$2:$A$10</c:f>
              <c:strCache>
                <c:ptCount val="1"/>
                <c:pt idx="0">
                  <c:v>NMFS Total Budget</c:v>
                </c:pt>
              </c:strCache>
            </c:strRef>
          </c:cat>
          <c:val>
            <c:numRef>
              <c:f>Sheet1!$B$2:$B$10</c:f>
            </c:numRef>
          </c:val>
          <c:smooth val="0"/>
        </c:ser>
        <c:dLbls>
          <c:showLegendKey val="0"/>
          <c:showVal val="0"/>
          <c:showCatName val="0"/>
          <c:showSerName val="0"/>
          <c:showPercent val="0"/>
          <c:showBubbleSize val="0"/>
        </c:dLbls>
        <c:marker val="1"/>
        <c:smooth val="0"/>
        <c:axId val="160634752"/>
        <c:axId val="160636288"/>
      </c:lineChart>
      <c:catAx>
        <c:axId val="160634752"/>
        <c:scaling>
          <c:orientation val="minMax"/>
        </c:scaling>
        <c:delete val="0"/>
        <c:axPos val="b"/>
        <c:numFmt formatCode="General" sourceLinked="1"/>
        <c:majorTickMark val="none"/>
        <c:minorTickMark val="none"/>
        <c:tickLblPos val="nextTo"/>
        <c:txPr>
          <a:bodyPr/>
          <a:lstStyle/>
          <a:p>
            <a:pPr>
              <a:defRPr b="1"/>
            </a:pPr>
            <a:endParaRPr lang="en-US"/>
          </a:p>
        </c:txPr>
        <c:crossAx val="160636288"/>
        <c:crosses val="autoZero"/>
        <c:auto val="1"/>
        <c:lblAlgn val="ctr"/>
        <c:lblOffset val="100"/>
        <c:noMultiLvlLbl val="0"/>
      </c:catAx>
      <c:valAx>
        <c:axId val="160636288"/>
        <c:scaling>
          <c:orientation val="minMax"/>
        </c:scaling>
        <c:delete val="0"/>
        <c:axPos val="l"/>
        <c:majorGridlines/>
        <c:title>
          <c:tx>
            <c:rich>
              <a:bodyPr/>
              <a:lstStyle/>
              <a:p>
                <a:pPr>
                  <a:defRPr/>
                </a:pPr>
                <a:r>
                  <a:rPr lang="en-US" dirty="0"/>
                  <a:t>$ in Millions</a:t>
                </a:r>
              </a:p>
            </c:rich>
          </c:tx>
          <c:layout/>
          <c:overlay val="0"/>
        </c:title>
        <c:numFmt formatCode="&quot;$&quot;#,##0_);[Red]\(&quot;$&quot;#,##0\)" sourceLinked="0"/>
        <c:majorTickMark val="none"/>
        <c:minorTickMark val="none"/>
        <c:tickLblPos val="nextTo"/>
        <c:txPr>
          <a:bodyPr/>
          <a:lstStyle/>
          <a:p>
            <a:pPr>
              <a:defRPr sz="1600"/>
            </a:pPr>
            <a:endParaRPr lang="en-US"/>
          </a:p>
        </c:txPr>
        <c:crossAx val="16063475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0.19126</cdr:x>
      <cdr:y>0.25926</cdr:y>
    </cdr:from>
    <cdr:to>
      <cdr:x>0.89035</cdr:x>
      <cdr:y>0.25926</cdr:y>
    </cdr:to>
    <cdr:cxnSp macro="">
      <cdr:nvCxnSpPr>
        <cdr:cNvPr id="3" name="Straight Connector 2"/>
        <cdr:cNvCxnSpPr/>
      </cdr:nvCxnSpPr>
      <cdr:spPr>
        <a:xfrm xmlns:a="http://schemas.openxmlformats.org/drawingml/2006/main">
          <a:off x="1600228" y="1280146"/>
          <a:ext cx="5849076" cy="4"/>
        </a:xfrm>
        <a:prstGeom xmlns:a="http://schemas.openxmlformats.org/drawingml/2006/main" prst="line">
          <a:avLst/>
        </a:prstGeom>
        <a:ln xmlns:a="http://schemas.openxmlformats.org/drawingml/2006/main" w="57150" cap="sq"/>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lightRig rig="threePt" dir="t"/>
        </a:scene3d>
        <a:sp3d xmlns:a="http://schemas.openxmlformats.org/drawingml/2006/main">
          <a:bevelT/>
        </a:sp3d>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cxnSp>
  </cdr:relSizeAnchor>
  <cdr:relSizeAnchor xmlns:cdr="http://schemas.openxmlformats.org/drawingml/2006/chartDrawing">
    <cdr:from>
      <cdr:x>0.85555</cdr:x>
      <cdr:y>0.24244</cdr:y>
    </cdr:from>
    <cdr:to>
      <cdr:x>0.94443</cdr:x>
      <cdr:y>0.28284</cdr:y>
    </cdr:to>
    <cdr:sp macro="" textlink="">
      <cdr:nvSpPr>
        <cdr:cNvPr id="6" name="TextBox 5"/>
        <cdr:cNvSpPr txBox="1"/>
      </cdr:nvSpPr>
      <cdr:spPr>
        <a:xfrm xmlns:a="http://schemas.openxmlformats.org/drawingml/2006/main">
          <a:off x="7040803" y="1097268"/>
          <a:ext cx="731512" cy="1828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0.78142</cdr:x>
      <cdr:y>0.2037</cdr:y>
    </cdr:from>
    <cdr:to>
      <cdr:x>0.93443</cdr:x>
      <cdr:y>0.36365</cdr:y>
    </cdr:to>
    <cdr:sp macro="" textlink="">
      <cdr:nvSpPr>
        <cdr:cNvPr id="7" name="TextBox 6"/>
        <cdr:cNvSpPr txBox="1"/>
      </cdr:nvSpPr>
      <cdr:spPr>
        <a:xfrm xmlns:a="http://schemas.openxmlformats.org/drawingml/2006/main">
          <a:off x="6537934" y="1005829"/>
          <a:ext cx="1280162" cy="789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t>FY 13 Spend</a:t>
          </a:r>
        </a:p>
        <a:p xmlns:a="http://schemas.openxmlformats.org/drawingml/2006/main">
          <a:r>
            <a:rPr lang="en-US" sz="1600" b="1" dirty="0" smtClean="0"/>
            <a:t>Plan $882.5</a:t>
          </a:r>
          <a:endParaRPr lang="en-US" sz="1600" b="1" dirty="0"/>
        </a:p>
      </cdr:txBody>
    </cdr:sp>
  </cdr:relSizeAnchor>
  <cdr:relSizeAnchor xmlns:cdr="http://schemas.openxmlformats.org/drawingml/2006/chartDrawing">
    <cdr:from>
      <cdr:x>0.42077</cdr:x>
      <cdr:y>0.27778</cdr:y>
    </cdr:from>
    <cdr:to>
      <cdr:x>0.42077</cdr:x>
      <cdr:y>0.44444</cdr:y>
    </cdr:to>
    <cdr:cxnSp macro="">
      <cdr:nvCxnSpPr>
        <cdr:cNvPr id="14" name="Straight Arrow Connector 13"/>
        <cdr:cNvCxnSpPr/>
      </cdr:nvCxnSpPr>
      <cdr:spPr>
        <a:xfrm xmlns:a="http://schemas.openxmlformats.org/drawingml/2006/main">
          <a:off x="3520447" y="1371585"/>
          <a:ext cx="0" cy="822951"/>
        </a:xfrm>
        <a:prstGeom xmlns:a="http://schemas.openxmlformats.org/drawingml/2006/main" prst="straightConnector1">
          <a:avLst/>
        </a:prstGeom>
        <a:ln xmlns:a="http://schemas.openxmlformats.org/drawingml/2006/main">
          <a:headEnd type="arrow"/>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0.75956</cdr:x>
      <cdr:y>0.27778</cdr:y>
    </cdr:from>
    <cdr:to>
      <cdr:x>0.75956</cdr:x>
      <cdr:y>0.61111</cdr:y>
    </cdr:to>
    <cdr:cxnSp macro="">
      <cdr:nvCxnSpPr>
        <cdr:cNvPr id="16" name="Straight Arrow Connector 15"/>
        <cdr:cNvCxnSpPr/>
      </cdr:nvCxnSpPr>
      <cdr:spPr>
        <a:xfrm xmlns:a="http://schemas.openxmlformats.org/drawingml/2006/main">
          <a:off x="6355021" y="1371596"/>
          <a:ext cx="35" cy="1645891"/>
        </a:xfrm>
        <a:prstGeom xmlns:a="http://schemas.openxmlformats.org/drawingml/2006/main" prst="straightConnector1">
          <a:avLst/>
        </a:prstGeom>
        <a:ln xmlns:a="http://schemas.openxmlformats.org/drawingml/2006/main">
          <a:headEnd type="arrow"/>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0.42222</cdr:x>
      <cdr:y>0.32325</cdr:y>
    </cdr:from>
    <cdr:to>
      <cdr:x>0.52222</cdr:x>
      <cdr:y>0.40406</cdr:y>
    </cdr:to>
    <cdr:sp macro="" textlink="">
      <cdr:nvSpPr>
        <cdr:cNvPr id="22" name="TextBox 21"/>
        <cdr:cNvSpPr txBox="1"/>
      </cdr:nvSpPr>
      <cdr:spPr>
        <a:xfrm xmlns:a="http://schemas.openxmlformats.org/drawingml/2006/main">
          <a:off x="3474682" y="1463024"/>
          <a:ext cx="822951" cy="3657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a:t>
          </a:r>
          <a:r>
            <a:rPr lang="en-US" sz="1400" b="1" dirty="0" smtClean="0"/>
            <a:t>$43.7)</a:t>
          </a:r>
          <a:endParaRPr lang="en-US" sz="1400" b="1" dirty="0"/>
        </a:p>
      </cdr:txBody>
    </cdr:sp>
  </cdr:relSizeAnchor>
  <cdr:relSizeAnchor xmlns:cdr="http://schemas.openxmlformats.org/drawingml/2006/chartDrawing">
    <cdr:from>
      <cdr:x>0.75555</cdr:x>
      <cdr:y>0.46467</cdr:y>
    </cdr:from>
    <cdr:to>
      <cdr:x>0.85555</cdr:x>
      <cdr:y>0.54549</cdr:y>
    </cdr:to>
    <cdr:sp macro="" textlink="">
      <cdr:nvSpPr>
        <cdr:cNvPr id="23" name="TextBox 1"/>
        <cdr:cNvSpPr txBox="1"/>
      </cdr:nvSpPr>
      <cdr:spPr>
        <a:xfrm xmlns:a="http://schemas.openxmlformats.org/drawingml/2006/main">
          <a:off x="6217852" y="2103097"/>
          <a:ext cx="822951" cy="3657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t>($99.5)</a:t>
          </a:r>
          <a:endParaRPr lang="en-US"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26832" cy="464185"/>
          </a:xfrm>
          <a:prstGeom prst="rect">
            <a:avLst/>
          </a:prstGeom>
        </p:spPr>
        <p:txBody>
          <a:bodyPr vert="horz" lIns="93660" tIns="46830" rIns="93660" bIns="4683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56552" y="0"/>
            <a:ext cx="3026832" cy="464185"/>
          </a:xfrm>
          <a:prstGeom prst="rect">
            <a:avLst/>
          </a:prstGeom>
        </p:spPr>
        <p:txBody>
          <a:bodyPr vert="horz" lIns="93660" tIns="46830" rIns="93660" bIns="46830" rtlCol="0"/>
          <a:lstStyle>
            <a:lvl1pPr algn="r" fontAlgn="auto">
              <a:spcBef>
                <a:spcPts val="0"/>
              </a:spcBef>
              <a:spcAft>
                <a:spcPts val="0"/>
              </a:spcAft>
              <a:defRPr sz="1200">
                <a:latin typeface="+mn-lt"/>
              </a:defRPr>
            </a:lvl1pPr>
          </a:lstStyle>
          <a:p>
            <a:pPr>
              <a:defRPr/>
            </a:pPr>
            <a:fld id="{1B8F12EA-A25E-4174-BA81-2D2AA20C9C88}" type="datetime1">
              <a:rPr lang="en-US"/>
              <a:pPr>
                <a:defRPr/>
              </a:pPr>
              <a:t>9/20/2013</a:t>
            </a:fld>
            <a:endParaRPr lang="en-US"/>
          </a:p>
        </p:txBody>
      </p:sp>
      <p:sp>
        <p:nvSpPr>
          <p:cNvPr id="4" name="Footer Placeholder 3"/>
          <p:cNvSpPr>
            <a:spLocks noGrp="1"/>
          </p:cNvSpPr>
          <p:nvPr>
            <p:ph type="ftr" sz="quarter" idx="2"/>
          </p:nvPr>
        </p:nvSpPr>
        <p:spPr>
          <a:xfrm>
            <a:off x="3" y="8817905"/>
            <a:ext cx="3026832" cy="464185"/>
          </a:xfrm>
          <a:prstGeom prst="rect">
            <a:avLst/>
          </a:prstGeom>
        </p:spPr>
        <p:txBody>
          <a:bodyPr vert="horz" lIns="93660" tIns="46830" rIns="93660" bIns="4683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56552" y="8817905"/>
            <a:ext cx="3026832" cy="464185"/>
          </a:xfrm>
          <a:prstGeom prst="rect">
            <a:avLst/>
          </a:prstGeom>
        </p:spPr>
        <p:txBody>
          <a:bodyPr vert="horz" lIns="93660" tIns="46830" rIns="93660" bIns="46830" rtlCol="0" anchor="b"/>
          <a:lstStyle>
            <a:lvl1pPr algn="r" fontAlgn="auto">
              <a:spcBef>
                <a:spcPts val="0"/>
              </a:spcBef>
              <a:spcAft>
                <a:spcPts val="0"/>
              </a:spcAft>
              <a:defRPr sz="1200">
                <a:latin typeface="+mn-lt"/>
              </a:defRPr>
            </a:lvl1pPr>
          </a:lstStyle>
          <a:p>
            <a:pPr>
              <a:defRPr/>
            </a:pPr>
            <a:fld id="{2E239C8F-FAA4-493F-AE78-F190DBC18C58}" type="slidenum">
              <a:rPr lang="en-US"/>
              <a:pPr>
                <a:defRPr/>
              </a:pPr>
              <a:t>‹#›</a:t>
            </a:fld>
            <a:endParaRPr lang="en-US"/>
          </a:p>
        </p:txBody>
      </p:sp>
    </p:spTree>
    <p:extLst>
      <p:ext uri="{BB962C8B-B14F-4D97-AF65-F5344CB8AC3E}">
        <p14:creationId xmlns:p14="http://schemas.microsoft.com/office/powerpoint/2010/main" val="415528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26832" cy="464185"/>
          </a:xfrm>
          <a:prstGeom prst="rect">
            <a:avLst/>
          </a:prstGeom>
        </p:spPr>
        <p:txBody>
          <a:bodyPr vert="horz" lIns="93660" tIns="46830" rIns="93660" bIns="4683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56552" y="0"/>
            <a:ext cx="3026832" cy="464185"/>
          </a:xfrm>
          <a:prstGeom prst="rect">
            <a:avLst/>
          </a:prstGeom>
        </p:spPr>
        <p:txBody>
          <a:bodyPr vert="horz" lIns="93660" tIns="46830" rIns="93660" bIns="46830" rtlCol="0"/>
          <a:lstStyle>
            <a:lvl1pPr algn="r" fontAlgn="auto">
              <a:spcBef>
                <a:spcPts val="0"/>
              </a:spcBef>
              <a:spcAft>
                <a:spcPts val="0"/>
              </a:spcAft>
              <a:defRPr sz="1200">
                <a:latin typeface="+mn-lt"/>
              </a:defRPr>
            </a:lvl1pPr>
          </a:lstStyle>
          <a:p>
            <a:pPr>
              <a:defRPr/>
            </a:pPr>
            <a:fld id="{840E8D81-6D32-4801-A356-E49FF5B12B04}" type="datetime1">
              <a:rPr lang="en-US"/>
              <a:pPr>
                <a:defRPr/>
              </a:pPr>
              <a:t>9/20/2013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3660" tIns="46830" rIns="93660" bIns="46830" rtlCol="0" anchor="ctr"/>
          <a:lstStyle/>
          <a:p>
            <a:pPr lvl="0"/>
            <a:endParaRPr lang="en-US" noProof="0"/>
          </a:p>
        </p:txBody>
      </p:sp>
      <p:sp>
        <p:nvSpPr>
          <p:cNvPr id="5" name="Notes Placeholder 4"/>
          <p:cNvSpPr>
            <a:spLocks noGrp="1"/>
          </p:cNvSpPr>
          <p:nvPr>
            <p:ph type="body" sz="quarter" idx="3"/>
          </p:nvPr>
        </p:nvSpPr>
        <p:spPr>
          <a:xfrm>
            <a:off x="698500" y="4409759"/>
            <a:ext cx="5588000" cy="4177665"/>
          </a:xfrm>
          <a:prstGeom prst="rect">
            <a:avLst/>
          </a:prstGeom>
        </p:spPr>
        <p:txBody>
          <a:bodyPr vert="horz" lIns="93660" tIns="46830" rIns="93660" bIns="4683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3" y="8817905"/>
            <a:ext cx="3026832" cy="464185"/>
          </a:xfrm>
          <a:prstGeom prst="rect">
            <a:avLst/>
          </a:prstGeom>
        </p:spPr>
        <p:txBody>
          <a:bodyPr vert="horz" lIns="93660" tIns="46830" rIns="93660" bIns="4683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56552" y="8817905"/>
            <a:ext cx="3026832" cy="464185"/>
          </a:xfrm>
          <a:prstGeom prst="rect">
            <a:avLst/>
          </a:prstGeom>
        </p:spPr>
        <p:txBody>
          <a:bodyPr vert="horz" lIns="93660" tIns="46830" rIns="93660" bIns="46830" rtlCol="0" anchor="b"/>
          <a:lstStyle>
            <a:lvl1pPr algn="r" fontAlgn="auto">
              <a:spcBef>
                <a:spcPts val="0"/>
              </a:spcBef>
              <a:spcAft>
                <a:spcPts val="0"/>
              </a:spcAft>
              <a:defRPr sz="1200">
                <a:latin typeface="+mn-lt"/>
              </a:defRPr>
            </a:lvl1pPr>
          </a:lstStyle>
          <a:p>
            <a:pPr>
              <a:defRPr/>
            </a:pPr>
            <a:fld id="{7A70FA7C-A5AD-4C03-A1AF-B8DBC1088017}" type="slidenum">
              <a:rPr lang="en-US"/>
              <a:pPr>
                <a:defRPr/>
              </a:pPr>
              <a:t>‹#›</a:t>
            </a:fld>
            <a:endParaRPr lang="en-US"/>
          </a:p>
        </p:txBody>
      </p:sp>
    </p:spTree>
    <p:extLst>
      <p:ext uri="{BB962C8B-B14F-4D97-AF65-F5344CB8AC3E}">
        <p14:creationId xmlns:p14="http://schemas.microsoft.com/office/powerpoint/2010/main" val="395417084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A70FA7C-A5AD-4C03-A1AF-B8DBC1088017}" type="slidenum">
              <a:rPr lang="en-US" smtClean="0"/>
              <a:pPr>
                <a:defRPr/>
              </a:pPr>
              <a:t>1</a:t>
            </a:fld>
            <a:endParaRPr lang="en-US"/>
          </a:p>
        </p:txBody>
      </p:sp>
    </p:spTree>
    <p:extLst>
      <p:ext uri="{BB962C8B-B14F-4D97-AF65-F5344CB8AC3E}">
        <p14:creationId xmlns:p14="http://schemas.microsoft.com/office/powerpoint/2010/main" val="660064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601663" y="0"/>
            <a:ext cx="5561012" cy="4170363"/>
          </a:xfrm>
          <a:ln/>
        </p:spPr>
      </p:sp>
      <p:sp>
        <p:nvSpPr>
          <p:cNvPr id="39940" name="Rectangle 8"/>
          <p:cNvSpPr>
            <a:spLocks noGrp="1" noChangeArrowheads="1"/>
          </p:cNvSpPr>
          <p:nvPr>
            <p:ph type="sldNum" sz="quarter" idx="5"/>
          </p:nvPr>
        </p:nvSpPr>
        <p:spPr>
          <a:xfrm>
            <a:off x="6496697" y="8974562"/>
            <a:ext cx="486687" cy="307554"/>
          </a:xfrm>
          <a:noFill/>
        </p:spPr>
        <p:txBody>
          <a:bodyPr/>
          <a:lstStyle/>
          <a:p>
            <a:pPr defTabSz="935977"/>
            <a:fld id="{1A511FFE-5352-43BF-A5D7-3AF7804C2DBA}" type="slidenum">
              <a:rPr lang="en-US" smtClean="0">
                <a:solidFill>
                  <a:srgbClr val="000000"/>
                </a:solidFill>
                <a:latin typeface="Arial" pitchFamily="34" charset="0"/>
              </a:rPr>
              <a:pPr defTabSz="935977"/>
              <a:t>10</a:t>
            </a:fld>
            <a:endParaRPr lang="en-US" smtClean="0">
              <a:solidFill>
                <a:srgbClr val="000000"/>
              </a:solidFill>
              <a:latin typeface="Arial" pitchFamily="34" charset="0"/>
            </a:endParaRPr>
          </a:p>
        </p:txBody>
      </p:sp>
      <p:sp>
        <p:nvSpPr>
          <p:cNvPr id="6" name="Notes Placeholder 1"/>
          <p:cNvSpPr txBox="1">
            <a:spLocks/>
          </p:cNvSpPr>
          <p:nvPr/>
        </p:nvSpPr>
        <p:spPr>
          <a:xfrm>
            <a:off x="176949" y="4274082"/>
            <a:ext cx="6539363" cy="4872931"/>
          </a:xfrm>
          <a:prstGeom prst="rect">
            <a:avLst/>
          </a:prstGeom>
        </p:spPr>
        <p:txBody>
          <a:bodyPr vert="horz" lIns="92942" tIns="46470" rIns="92942" bIns="46470" rtlCol="0">
            <a:normAutofit lnSpcReduction="10000"/>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defTabSz="459938" eaLnBrk="0" hangingPunct="0">
              <a:spcBef>
                <a:spcPct val="30000"/>
              </a:spcBef>
              <a:spcAft>
                <a:spcPts val="604"/>
              </a:spcAft>
              <a:defRPr/>
            </a:pPr>
            <a:r>
              <a:rPr lang="en-US" b="1" dirty="0">
                <a:latin typeface="Arial" charset="0"/>
              </a:rPr>
              <a:t>House Mark Funding:</a:t>
            </a:r>
          </a:p>
          <a:p>
            <a:pPr marL="172501" indent="-172501" defTabSz="459938" eaLnBrk="0" hangingPunct="0">
              <a:spcBef>
                <a:spcPct val="30000"/>
              </a:spcBef>
              <a:buFont typeface="Arial" panose="020B0604020202020204" pitchFamily="34" charset="0"/>
              <a:buChar char="•"/>
              <a:defRPr/>
            </a:pPr>
            <a:r>
              <a:rPr lang="en-US" b="1" dirty="0">
                <a:latin typeface="Arial" charset="0"/>
              </a:rPr>
              <a:t>Habitat Management and Restoration</a:t>
            </a:r>
            <a:r>
              <a:rPr lang="en-US" dirty="0">
                <a:latin typeface="Arial" charset="0"/>
              </a:rPr>
              <a:t> reduced by $18M from the FY14 request, and $9.8M from the FY13 spend plan.  </a:t>
            </a:r>
          </a:p>
          <a:p>
            <a:pPr marL="172501" indent="-172501" defTabSz="459938" eaLnBrk="0" hangingPunct="0">
              <a:spcBef>
                <a:spcPct val="30000"/>
              </a:spcBef>
              <a:spcAft>
                <a:spcPts val="1208"/>
              </a:spcAft>
              <a:buFont typeface="Arial" panose="020B0604020202020204" pitchFamily="34" charset="0"/>
              <a:buChar char="•"/>
              <a:defRPr/>
            </a:pPr>
            <a:r>
              <a:rPr lang="en-US" dirty="0">
                <a:latin typeface="Arial" charset="0"/>
              </a:rPr>
              <a:t>The House Mark level will eliminate grant funding for competitive restoration projects, and cuts into base funding that supports NOAA’s contributions to Natural Resources Damage Assessments (NRDA) and other interagency restoration programs and activities.  </a:t>
            </a:r>
          </a:p>
          <a:p>
            <a:pPr defTabSz="459938">
              <a:spcBef>
                <a:spcPts val="0"/>
              </a:spcBef>
              <a:spcAft>
                <a:spcPts val="604"/>
              </a:spcAft>
              <a:defRPr/>
            </a:pPr>
            <a:r>
              <a:rPr lang="en-US" b="1" dirty="0">
                <a:latin typeface="Arial" charset="0"/>
              </a:rPr>
              <a:t>House Mark Language Provisions:</a:t>
            </a:r>
          </a:p>
          <a:p>
            <a:pPr marL="172501" indent="-172501" defTabSz="459938">
              <a:spcAft>
                <a:spcPts val="1208"/>
              </a:spcAft>
              <a:buFont typeface="Arial" panose="020B0604020202020204" pitchFamily="34" charset="0"/>
              <a:buChar char="•"/>
              <a:defRPr/>
            </a:pPr>
            <a:r>
              <a:rPr lang="en-US" b="1" dirty="0">
                <a:latin typeface="Arial" charset="0"/>
              </a:rPr>
              <a:t>Cooperative Research :  </a:t>
            </a:r>
            <a:r>
              <a:rPr lang="en-US" dirty="0">
                <a:latin typeface="Arial" charset="0"/>
              </a:rPr>
              <a:t>NMFS interpretation– House expects that all funding should go directly to the research recipients.  Neither realistic nor feasible.  NMFS incurs costs associated with staffing for regional coordination, oversight, grant and permitting processing, administration of the Regional Set-Aside programs, equipment and supplies. </a:t>
            </a:r>
          </a:p>
          <a:p>
            <a:pPr defTabSz="459938" eaLnBrk="0" hangingPunct="0">
              <a:spcBef>
                <a:spcPct val="30000"/>
              </a:spcBef>
              <a:defRPr/>
            </a:pPr>
            <a:r>
              <a:rPr lang="en-US" b="1" dirty="0">
                <a:latin typeface="Arial" charset="0"/>
              </a:rPr>
              <a:t>Senate Mark Language Provisions:</a:t>
            </a:r>
          </a:p>
          <a:p>
            <a:pPr marL="172501" indent="-172501">
              <a:spcBef>
                <a:spcPts val="604"/>
              </a:spcBef>
              <a:buFont typeface="Arial" panose="020B0604020202020204" pitchFamily="34" charset="0"/>
              <a:buChar char="•"/>
            </a:pPr>
            <a:r>
              <a:rPr lang="en-US" dirty="0">
                <a:latin typeface="Arial" panose="020B0604020202020204" pitchFamily="34" charset="0"/>
                <a:cs typeface="Arial" panose="020B0604020202020204" pitchFamily="34" charset="0"/>
              </a:rPr>
              <a:t>Directs NOAA to close NERO immediately – NMFS working to get report to congress cleared</a:t>
            </a:r>
          </a:p>
          <a:p>
            <a:pPr marL="172501" indent="-172501">
              <a:spcBef>
                <a:spcPts val="604"/>
              </a:spcBef>
              <a:buFont typeface="Arial" panose="020B0604020202020204" pitchFamily="34" charset="0"/>
              <a:buChar char="•"/>
            </a:pPr>
            <a:r>
              <a:rPr lang="en-US" dirty="0">
                <a:latin typeface="Arial" panose="020B0604020202020204" pitchFamily="34" charset="0"/>
                <a:cs typeface="Arial" panose="020B0604020202020204" pitchFamily="34" charset="0"/>
              </a:rPr>
              <a:t>Direction to dedicate Alaska observer fees to electronic monitoring systems would reduce observer deployment funding in Alaska by about $1M annually.</a:t>
            </a:r>
          </a:p>
          <a:p>
            <a:pPr marL="172476" indent="-172476" defTabSz="459938">
              <a:spcBef>
                <a:spcPts val="604"/>
              </a:spcBef>
              <a:buFont typeface="Arial" pitchFamily="34" charset="0"/>
              <a:buChar char="•"/>
              <a:defRPr/>
            </a:pPr>
            <a:r>
              <a:rPr lang="en-US" dirty="0">
                <a:latin typeface="Arial" panose="020B0604020202020204" pitchFamily="34" charset="0"/>
                <a:cs typeface="Arial" panose="020B0604020202020204" pitchFamily="34" charset="0"/>
              </a:rPr>
              <a:t>The reduction in funds would significantly impact NMFS’ ability to provide observer coverage in the Alaska trawl and fixed gear fisheries necessary for total catch accounting.</a:t>
            </a:r>
          </a:p>
          <a:p>
            <a:pPr marL="172476" indent="-172476" defTabSz="459938">
              <a:spcBef>
                <a:spcPts val="604"/>
              </a:spcBef>
              <a:buFont typeface="Arial" pitchFamily="34" charset="0"/>
              <a:buChar char="•"/>
              <a:defRPr/>
            </a:pPr>
            <a:r>
              <a:rPr lang="en-US" dirty="0">
                <a:latin typeface="Arial" panose="020B0604020202020204" pitchFamily="34" charset="0"/>
                <a:cs typeface="Arial" panose="020B0604020202020204" pitchFamily="34" charset="0"/>
              </a:rPr>
              <a:t>NMFS and the North Pacific Fishery Management Council may consider increasing the fee rom 1.25% up to the 2% maximum allowed under MSA section 313(b)(2)(E) to maintain coverage.</a:t>
            </a:r>
            <a:endParaRPr lang="en-US" u="sng" dirty="0">
              <a:solidFill>
                <a:prstClr val="black"/>
              </a:solidFill>
              <a:latin typeface="Arial" panose="020B0604020202020204" pitchFamily="34" charset="0"/>
              <a:cs typeface="Arial" panose="020B0604020202020204" pitchFamily="34" charset="0"/>
            </a:endParaRPr>
          </a:p>
          <a:p>
            <a:pPr defTabSz="459938" eaLnBrk="0" hangingPunct="0">
              <a:spcBef>
                <a:spcPct val="30000"/>
              </a:spcBef>
              <a:defRPr/>
            </a:pPr>
            <a:endParaRPr lang="en-US" dirty="0">
              <a:latin typeface="Arial" panose="020B0604020202020204" pitchFamily="34" charset="0"/>
              <a:cs typeface="Arial" panose="020B0604020202020204" pitchFamily="34" charset="0"/>
            </a:endParaRPr>
          </a:p>
          <a:p>
            <a:pPr defTabSz="920005" fontAlgn="auto">
              <a:spcBef>
                <a:spcPts val="0"/>
              </a:spcBef>
              <a:spcAft>
                <a:spcPts val="403"/>
              </a:spcAft>
              <a:defRPr/>
            </a:pPr>
            <a:endParaRPr lang="en-US" u="sng" dirty="0">
              <a:solidFill>
                <a:prstClr val="black"/>
              </a:solidFill>
              <a:latin typeface="Calibri"/>
            </a:endParaRPr>
          </a:p>
          <a:p>
            <a:pPr marL="286612" lvl="1" defTabSz="920005" fontAlgn="auto">
              <a:spcBef>
                <a:spcPts val="0"/>
              </a:spcBef>
              <a:spcAft>
                <a:spcPts val="403"/>
              </a:spcAft>
              <a:defRPr/>
            </a:pPr>
            <a:endParaRPr lang="en-US" dirty="0">
              <a:solidFill>
                <a:sysClr val="windowText" lastClr="000000"/>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755650" y="0"/>
            <a:ext cx="5222875" cy="3917950"/>
          </a:xfrm>
          <a:ln/>
        </p:spPr>
      </p:sp>
      <p:sp>
        <p:nvSpPr>
          <p:cNvPr id="40963" name="Rectangle 3"/>
          <p:cNvSpPr>
            <a:spLocks noGrp="1" noChangeArrowheads="1"/>
          </p:cNvSpPr>
          <p:nvPr>
            <p:ph type="body" idx="1"/>
          </p:nvPr>
        </p:nvSpPr>
        <p:spPr>
          <a:xfrm>
            <a:off x="192412" y="4109179"/>
            <a:ext cx="6677789" cy="4976356"/>
          </a:xfrm>
          <a:noFill/>
          <a:ln/>
        </p:spPr>
        <p:txBody>
          <a:bodyPr/>
          <a:lstStyle/>
          <a:p>
            <a:endParaRPr lang="en-US" dirty="0" smtClean="0">
              <a:latin typeface="Arial" pitchFamily="34" charset="0"/>
            </a:endParaRPr>
          </a:p>
        </p:txBody>
      </p:sp>
      <p:sp>
        <p:nvSpPr>
          <p:cNvPr id="40964" name="Rectangle 8"/>
          <p:cNvSpPr>
            <a:spLocks noGrp="1" noChangeArrowheads="1"/>
          </p:cNvSpPr>
          <p:nvPr>
            <p:ph type="sldNum" sz="quarter" idx="5"/>
          </p:nvPr>
        </p:nvSpPr>
        <p:spPr>
          <a:xfrm>
            <a:off x="6496697" y="8974562"/>
            <a:ext cx="486687" cy="307554"/>
          </a:xfrm>
          <a:noFill/>
        </p:spPr>
        <p:txBody>
          <a:bodyPr/>
          <a:lstStyle/>
          <a:p>
            <a:pPr defTabSz="935977"/>
            <a:fld id="{2AACC450-92EA-441D-A5F0-6894994BD7F4}" type="slidenum">
              <a:rPr lang="en-US" smtClean="0">
                <a:solidFill>
                  <a:srgbClr val="000000"/>
                </a:solidFill>
                <a:latin typeface="Arial" pitchFamily="34" charset="0"/>
              </a:rPr>
              <a:pPr defTabSz="935977"/>
              <a:t>11</a:t>
            </a:fld>
            <a:endParaRPr lang="en-US" smtClean="0">
              <a:solidFill>
                <a:srgbClr val="000000"/>
              </a:solidFill>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8202" y="4377372"/>
            <a:ext cx="6140302" cy="4884741"/>
          </a:xfrm>
        </p:spPr>
        <p:txBody>
          <a:bodyPr/>
          <a:lstStyle/>
          <a:p>
            <a:pPr marL="117180" indent="-117180" defTabSz="929579" eaLnBrk="1" hangingPunct="1">
              <a:lnSpc>
                <a:spcPct val="80000"/>
              </a:lnSpc>
              <a:spcBef>
                <a:spcPts val="610"/>
              </a:spcBef>
              <a:buFontTx/>
              <a:buChar char="•"/>
              <a:defRPr/>
            </a:pPr>
            <a:r>
              <a:rPr lang="en-US" sz="1100" dirty="0"/>
              <a:t>We are planning for a 1 year CR for the start of FY14 at roughly the same level as FY13, but Sequestration could reduce FY14 by another 5%.</a:t>
            </a:r>
          </a:p>
          <a:p>
            <a:pPr marL="117180" indent="-117180" defTabSz="929579" eaLnBrk="1" hangingPunct="1">
              <a:lnSpc>
                <a:spcPct val="80000"/>
              </a:lnSpc>
              <a:spcBef>
                <a:spcPts val="610"/>
              </a:spcBef>
              <a:buFontTx/>
              <a:buChar char="•"/>
              <a:defRPr/>
            </a:pPr>
            <a:endParaRPr lang="en-US" sz="1100" dirty="0"/>
          </a:p>
          <a:p>
            <a:pPr marL="174296" indent="-174296" defTabSz="929579" eaLnBrk="1" hangingPunct="1">
              <a:lnSpc>
                <a:spcPct val="80000"/>
              </a:lnSpc>
              <a:spcBef>
                <a:spcPts val="610"/>
              </a:spcBef>
              <a:buFont typeface="Arial" panose="020B0604020202020204" pitchFamily="34" charset="0"/>
              <a:buChar char="•"/>
              <a:defRPr/>
            </a:pPr>
            <a:r>
              <a:rPr lang="en-US" sz="1100" dirty="0"/>
              <a:t>Continuing to operate at FY 2013 funding levels means:</a:t>
            </a:r>
          </a:p>
          <a:p>
            <a:pPr marL="463176" indent="-171068" defTabSz="929579" eaLnBrk="1" hangingPunct="1">
              <a:lnSpc>
                <a:spcPct val="80000"/>
              </a:lnSpc>
              <a:spcBef>
                <a:spcPts val="610"/>
              </a:spcBef>
            </a:pPr>
            <a:r>
              <a:rPr lang="en-US" sz="1100" b="1" dirty="0"/>
              <a:t>Protected Species:  </a:t>
            </a:r>
            <a:r>
              <a:rPr lang="en-US" sz="1100" dirty="0"/>
              <a:t>$20.5M below the FY14 President’s Budget. </a:t>
            </a:r>
          </a:p>
          <a:p>
            <a:pPr marL="463176" indent="-171068" defTabSz="929579" eaLnBrk="1" hangingPunct="1">
              <a:lnSpc>
                <a:spcPct val="80000"/>
              </a:lnSpc>
              <a:spcBef>
                <a:spcPts val="610"/>
              </a:spcBef>
              <a:buFont typeface="Arial" pitchFamily="34" charset="0"/>
              <a:buChar char="•"/>
            </a:pPr>
            <a:r>
              <a:rPr lang="en-US" sz="1100" dirty="0"/>
              <a:t>Will increase  Section 7 consultations backlog; slow permitting and incidental take authorizations; and delay recovery efforts.</a:t>
            </a:r>
          </a:p>
          <a:p>
            <a:pPr marL="463176" indent="-171068" defTabSz="929579" eaLnBrk="1" hangingPunct="1">
              <a:lnSpc>
                <a:spcPct val="80000"/>
              </a:lnSpc>
              <a:spcBef>
                <a:spcPts val="610"/>
              </a:spcBef>
            </a:pPr>
            <a:r>
              <a:rPr lang="en-US" sz="1100" b="1" dirty="0"/>
              <a:t>Fisheries Research and Management:  </a:t>
            </a:r>
            <a:r>
              <a:rPr lang="en-US" sz="1100" dirty="0"/>
              <a:t>$23.7M below the FY14 President’s Budget. </a:t>
            </a:r>
          </a:p>
          <a:p>
            <a:pPr marL="463176" indent="-171068" defTabSz="929579" eaLnBrk="1" hangingPunct="1">
              <a:lnSpc>
                <a:spcPct val="80000"/>
              </a:lnSpc>
              <a:spcBef>
                <a:spcPts val="610"/>
              </a:spcBef>
              <a:buFont typeface="Arial" pitchFamily="34" charset="0"/>
              <a:buChar char="•"/>
            </a:pPr>
            <a:r>
              <a:rPr lang="en-US" sz="1100" dirty="0"/>
              <a:t>Will increase delays in drafting and implementing regulatory changes to benefit stakeholders</a:t>
            </a:r>
          </a:p>
          <a:p>
            <a:pPr marL="463176" indent="-171068" defTabSz="929579" eaLnBrk="1" hangingPunct="1">
              <a:lnSpc>
                <a:spcPct val="80000"/>
              </a:lnSpc>
              <a:spcBef>
                <a:spcPts val="610"/>
              </a:spcBef>
              <a:buFont typeface="Arial" pitchFamily="34" charset="0"/>
              <a:buChar char="•"/>
            </a:pPr>
            <a:r>
              <a:rPr lang="en-US" sz="1100" dirty="0"/>
              <a:t>Will increase uncertainty setting and monitoring ACLs.</a:t>
            </a:r>
          </a:p>
          <a:p>
            <a:pPr marL="463176" indent="-171068" defTabSz="929579" eaLnBrk="1" hangingPunct="1">
              <a:lnSpc>
                <a:spcPct val="80000"/>
              </a:lnSpc>
              <a:spcBef>
                <a:spcPts val="610"/>
              </a:spcBef>
              <a:buFont typeface="Arial" pitchFamily="34" charset="0"/>
              <a:buChar char="•"/>
            </a:pPr>
            <a:r>
              <a:rPr lang="en-US" sz="1100" dirty="0"/>
              <a:t>The low level of funding for Regional Councils will affect the Council’s ability to develop and implement Fishery Management Plans.  </a:t>
            </a:r>
          </a:p>
          <a:p>
            <a:pPr marL="463176" indent="-171068" defTabSz="929579" eaLnBrk="1" hangingPunct="1">
              <a:lnSpc>
                <a:spcPct val="80000"/>
              </a:lnSpc>
              <a:spcBef>
                <a:spcPts val="610"/>
              </a:spcBef>
              <a:buFont typeface="Arial" pitchFamily="34" charset="0"/>
              <a:buChar char="•"/>
            </a:pPr>
            <a:r>
              <a:rPr lang="en-US" sz="1100" dirty="0"/>
              <a:t>The lower funding level for Commissions will lead to gaps in data collection, enforcement, compliance and monitoring efforts.</a:t>
            </a:r>
          </a:p>
          <a:p>
            <a:pPr marL="463176" indent="-171068" defTabSz="929579" eaLnBrk="1" hangingPunct="1">
              <a:lnSpc>
                <a:spcPct val="80000"/>
              </a:lnSpc>
              <a:spcBef>
                <a:spcPts val="610"/>
              </a:spcBef>
            </a:pPr>
            <a:r>
              <a:rPr lang="en-US" sz="1100" b="1" dirty="0"/>
              <a:t>Enforcement</a:t>
            </a:r>
            <a:r>
              <a:rPr lang="en-US" sz="1100" dirty="0"/>
              <a:t>:  $5.2 M below the FY14 President’s Budget.</a:t>
            </a:r>
          </a:p>
          <a:p>
            <a:pPr marL="463176" indent="-171068" defTabSz="929579" eaLnBrk="1" hangingPunct="1">
              <a:lnSpc>
                <a:spcPct val="80000"/>
              </a:lnSpc>
              <a:spcBef>
                <a:spcPts val="610"/>
              </a:spcBef>
              <a:buFont typeface="Arial" pitchFamily="34" charset="0"/>
              <a:buChar char="•"/>
            </a:pPr>
            <a:r>
              <a:rPr lang="en-US" sz="1100" dirty="0"/>
              <a:t>Will slow the expansion of the compliance assistance program (part of IG recommendations)</a:t>
            </a:r>
          </a:p>
          <a:p>
            <a:pPr marL="463176" indent="-171068" defTabSz="929579" eaLnBrk="1" hangingPunct="1">
              <a:lnSpc>
                <a:spcPct val="80000"/>
              </a:lnSpc>
              <a:spcBef>
                <a:spcPts val="610"/>
              </a:spcBef>
            </a:pPr>
            <a:r>
              <a:rPr lang="en-US" sz="1100" b="1" dirty="0"/>
              <a:t>Observers &amp; Training:  </a:t>
            </a:r>
            <a:r>
              <a:rPr lang="en-US" sz="1100" dirty="0"/>
              <a:t>$3.4 M below the FY14 President’s Budget. </a:t>
            </a:r>
          </a:p>
          <a:p>
            <a:pPr marL="463176" indent="-171068" defTabSz="929579" eaLnBrk="1" hangingPunct="1">
              <a:lnSpc>
                <a:spcPct val="80000"/>
              </a:lnSpc>
              <a:spcBef>
                <a:spcPts val="610"/>
              </a:spcBef>
              <a:buFont typeface="Arial" pitchFamily="34" charset="0"/>
              <a:buChar char="•"/>
            </a:pPr>
            <a:r>
              <a:rPr lang="en-US" sz="1100" dirty="0"/>
              <a:t>Will require NMFS to shift funding of observers/at-sea monitors in catch share programs in the  NE and NW to Industry earlier than planned.</a:t>
            </a:r>
          </a:p>
          <a:p>
            <a:pPr marL="463176" indent="-171068" defTabSz="929579" eaLnBrk="1" hangingPunct="1">
              <a:lnSpc>
                <a:spcPct val="80000"/>
              </a:lnSpc>
              <a:spcBef>
                <a:spcPts val="610"/>
              </a:spcBef>
            </a:pPr>
            <a:r>
              <a:rPr lang="en-US" sz="1100" b="1" dirty="0"/>
              <a:t>Habitat Conservation &amp; Restoration:  </a:t>
            </a:r>
            <a:r>
              <a:rPr lang="en-US" sz="1100" dirty="0"/>
              <a:t>$8.2M or 17%  below the FY14 President’s Budget. </a:t>
            </a:r>
          </a:p>
          <a:p>
            <a:pPr marL="463176" indent="-171068" defTabSz="929579" eaLnBrk="1" hangingPunct="1">
              <a:lnSpc>
                <a:spcPct val="80000"/>
              </a:lnSpc>
              <a:spcBef>
                <a:spcPts val="610"/>
              </a:spcBef>
              <a:buFont typeface="Arial" pitchFamily="34" charset="0"/>
              <a:buChar char="•"/>
            </a:pPr>
            <a:r>
              <a:rPr lang="en-US" sz="1100" dirty="0"/>
              <a:t>Represents a 40% reduction in restoration grant funding that would have supported 122 jobs</a:t>
            </a:r>
          </a:p>
          <a:p>
            <a:pPr marL="463176" indent="-171068" defTabSz="929579" eaLnBrk="1" hangingPunct="1">
              <a:lnSpc>
                <a:spcPct val="80000"/>
              </a:lnSpc>
              <a:spcBef>
                <a:spcPts val="610"/>
              </a:spcBef>
            </a:pPr>
            <a:r>
              <a:rPr lang="en-US" sz="1100" b="1" dirty="0"/>
              <a:t>Other Activities Supporting Fisheries:  </a:t>
            </a:r>
            <a:r>
              <a:rPr lang="en-US" sz="1100" dirty="0"/>
              <a:t>$8.3M below the FY14 President’s Budget.</a:t>
            </a:r>
          </a:p>
          <a:p>
            <a:pPr marL="463176" indent="-171068" defTabSz="929579" eaLnBrk="1" hangingPunct="1">
              <a:lnSpc>
                <a:spcPct val="80000"/>
              </a:lnSpc>
              <a:spcBef>
                <a:spcPts val="610"/>
              </a:spcBef>
              <a:buFont typeface="Arial" pitchFamily="34" charset="0"/>
              <a:buChar char="•"/>
            </a:pPr>
            <a:r>
              <a:rPr lang="en-US" sz="1100" dirty="0"/>
              <a:t>Will reduce research and monitoring in the Arctic; reduce cooperative research projects, and Aquaculture projects</a:t>
            </a:r>
          </a:p>
        </p:txBody>
      </p:sp>
      <p:sp>
        <p:nvSpPr>
          <p:cNvPr id="4" name="Slide Number Placeholder 3"/>
          <p:cNvSpPr>
            <a:spLocks noGrp="1"/>
          </p:cNvSpPr>
          <p:nvPr>
            <p:ph type="sldNum" sz="quarter" idx="10"/>
          </p:nvPr>
        </p:nvSpPr>
        <p:spPr/>
        <p:txBody>
          <a:bodyPr/>
          <a:lstStyle/>
          <a:p>
            <a:pPr>
              <a:defRPr/>
            </a:pPr>
            <a:fld id="{7A70FA7C-A5AD-4C03-A1AF-B8DBC1088017}" type="slidenum">
              <a:rPr lang="en-US" smtClean="0"/>
              <a:pPr>
                <a:defRPr/>
              </a:pPr>
              <a:t>12</a:t>
            </a:fld>
            <a:endParaRPr lang="en-US"/>
          </a:p>
        </p:txBody>
      </p:sp>
    </p:spTree>
    <p:extLst>
      <p:ext uri="{BB962C8B-B14F-4D97-AF65-F5344CB8AC3E}">
        <p14:creationId xmlns:p14="http://schemas.microsoft.com/office/powerpoint/2010/main" val="884763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47D002A-E69B-42DD-9B6F-18A952E1B6F9}" type="slidenum">
              <a:rPr lang="en-US" smtClean="0"/>
              <a:pPr>
                <a:defRPr/>
              </a:pPr>
              <a:t>13</a:t>
            </a:fld>
            <a:endParaRPr lang="en-US" dirty="0"/>
          </a:p>
        </p:txBody>
      </p:sp>
    </p:spTree>
    <p:extLst>
      <p:ext uri="{BB962C8B-B14F-4D97-AF65-F5344CB8AC3E}">
        <p14:creationId xmlns:p14="http://schemas.microsoft.com/office/powerpoint/2010/main" val="3391108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A70FA7C-A5AD-4C03-A1AF-B8DBC1088017}" type="slidenum">
              <a:rPr lang="en-US" smtClean="0"/>
              <a:pPr>
                <a:defRPr/>
              </a:pPr>
              <a:t>14</a:t>
            </a:fld>
            <a:endParaRPr lang="en-US"/>
          </a:p>
        </p:txBody>
      </p:sp>
    </p:spTree>
    <p:extLst>
      <p:ext uri="{BB962C8B-B14F-4D97-AF65-F5344CB8AC3E}">
        <p14:creationId xmlns:p14="http://schemas.microsoft.com/office/powerpoint/2010/main" val="2650753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2D5C93-E099-4850-81B9-CBA4D6B81013}" type="slidenum">
              <a:rPr lang="en-US" smtClean="0">
                <a:solidFill>
                  <a:prstClr val="black"/>
                </a:solidFill>
              </a:rPr>
              <a:pPr/>
              <a:t>15</a:t>
            </a:fld>
            <a:endParaRPr lang="en-US" smtClean="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BB2E02-21FF-4D3D-AC71-92521699F8C0}" type="slidenum">
              <a:rPr lang="en-US" smtClean="0">
                <a:solidFill>
                  <a:prstClr val="black"/>
                </a:solidFill>
              </a:rPr>
              <a:pPr/>
              <a:t>16</a:t>
            </a:fld>
            <a:endParaRPr lang="en-US"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lvl="0"/>
            <a:endParaRPr lang="en-US" dirty="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BB2E02-21FF-4D3D-AC71-92521699F8C0}" type="slidenum">
              <a:rPr lang="en-US" smtClean="0">
                <a:solidFill>
                  <a:prstClr val="black"/>
                </a:solidFill>
              </a:rPr>
              <a:pPr/>
              <a:t>17</a:t>
            </a:fld>
            <a:endParaRPr lang="en-US" smtClea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BB2E02-21FF-4D3D-AC71-92521699F8C0}" type="slidenum">
              <a:rPr lang="en-US" smtClean="0">
                <a:solidFill>
                  <a:prstClr val="black"/>
                </a:solidFill>
              </a:rPr>
              <a:pPr/>
              <a:t>18</a:t>
            </a:fld>
            <a:endParaRPr lang="en-US" smtClean="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BB2E02-21FF-4D3D-AC71-92521699F8C0}" type="slidenum">
              <a:rPr lang="en-US" smtClean="0"/>
              <a:pPr fontAlgn="base">
                <a:spcBef>
                  <a:spcPct val="0"/>
                </a:spcBef>
                <a:spcAft>
                  <a:spcPct val="0"/>
                </a:spcAft>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70FA7C-A5AD-4C03-A1AF-B8DBC1088017}" type="slidenum">
              <a:rPr lang="en-US" smtClean="0"/>
              <a:pPr>
                <a:defRPr/>
              </a:pPr>
              <a:t>2</a:t>
            </a:fld>
            <a:endParaRPr lang="en-US"/>
          </a:p>
        </p:txBody>
      </p:sp>
    </p:spTree>
    <p:extLst>
      <p:ext uri="{BB962C8B-B14F-4D97-AF65-F5344CB8AC3E}">
        <p14:creationId xmlns:p14="http://schemas.microsoft.com/office/powerpoint/2010/main" val="3765986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A70FA7C-A5AD-4C03-A1AF-B8DBC1088017}" type="slidenum">
              <a:rPr lang="en-US" smtClean="0"/>
              <a:pPr>
                <a:defRPr/>
              </a:pPr>
              <a:t>20</a:t>
            </a:fld>
            <a:endParaRPr lang="en-US"/>
          </a:p>
        </p:txBody>
      </p:sp>
    </p:spTree>
    <p:extLst>
      <p:ext uri="{BB962C8B-B14F-4D97-AF65-F5344CB8AC3E}">
        <p14:creationId xmlns:p14="http://schemas.microsoft.com/office/powerpoint/2010/main" val="395637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0563" y="169863"/>
            <a:ext cx="5591175" cy="4192587"/>
          </a:xfrm>
        </p:spPr>
      </p:sp>
      <p:sp>
        <p:nvSpPr>
          <p:cNvPr id="3" name="Notes Placeholder 2"/>
          <p:cNvSpPr>
            <a:spLocks noGrp="1"/>
          </p:cNvSpPr>
          <p:nvPr>
            <p:ph type="body" idx="1"/>
          </p:nvPr>
        </p:nvSpPr>
        <p:spPr>
          <a:xfrm>
            <a:off x="698500" y="4634656"/>
            <a:ext cx="5588000" cy="4177665"/>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70FA7C-A5AD-4C03-A1AF-B8DBC1088017}"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4251612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A70FA7C-A5AD-4C03-A1AF-B8DBC1088017}" type="slidenum">
              <a:rPr lang="en-US" smtClean="0"/>
              <a:pPr>
                <a:defRPr/>
              </a:pPr>
              <a:t>22</a:t>
            </a:fld>
            <a:endParaRPr lang="en-US"/>
          </a:p>
        </p:txBody>
      </p:sp>
    </p:spTree>
    <p:extLst>
      <p:ext uri="{BB962C8B-B14F-4D97-AF65-F5344CB8AC3E}">
        <p14:creationId xmlns:p14="http://schemas.microsoft.com/office/powerpoint/2010/main" val="4085529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C3CF8B-54D7-4A79-A254-D286194561FF}" type="slidenum">
              <a:rPr lang="en-US" smtClean="0"/>
              <a:pPr fontAlgn="base">
                <a:spcBef>
                  <a:spcPct val="0"/>
                </a:spcBef>
                <a:spcAft>
                  <a:spcPct val="0"/>
                </a:spcAft>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2D5C93-E099-4850-81B9-CBA4D6B81013}" type="slidenum">
              <a:rPr lang="en-US" smtClean="0"/>
              <a:pPr fontAlgn="base">
                <a:spcBef>
                  <a:spcPct val="0"/>
                </a:spcBef>
                <a:spcAft>
                  <a:spcPct val="0"/>
                </a:spcAft>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a:p>
            <a:pPr eaLnBrk="1" hangingPunct="1">
              <a:spcBef>
                <a:spcPct val="0"/>
              </a:spcBef>
            </a:pPr>
            <a:endParaRPr lang="en-US" dirty="0"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AC3389-B854-4AA9-8897-BECE1B3A9638}" type="slidenum">
              <a:rPr lang="en-US" smtClean="0"/>
              <a:pPr fontAlgn="base">
                <a:spcBef>
                  <a:spcPct val="0"/>
                </a:spcBef>
                <a:spcAft>
                  <a:spcPct val="0"/>
                </a:spcAft>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128B10-F08A-4E2D-B249-C3E58257C8CE}" type="slidenum">
              <a:rPr lang="en-US" smtClean="0"/>
              <a:pPr fontAlgn="base">
                <a:spcBef>
                  <a:spcPct val="0"/>
                </a:spcBef>
                <a:spcAft>
                  <a:spcPct val="0"/>
                </a:spcAft>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BB2E02-21FF-4D3D-AC71-92521699F8C0}" type="slidenum">
              <a:rPr lang="en-US" smtClean="0"/>
              <a:pPr fontAlgn="base">
                <a:spcBef>
                  <a:spcPct val="0"/>
                </a:spcBef>
                <a:spcAft>
                  <a:spcPct val="0"/>
                </a:spcAft>
              </a:pPr>
              <a:t>27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27989"/>
            <a:fld id="{07650846-1585-4B93-95D1-4F75E78D4D05}" type="slidenum">
              <a:rPr lang="en-US" smtClean="0">
                <a:latin typeface="Arial" pitchFamily="34" charset="0"/>
              </a:rPr>
              <a:pPr defTabSz="927989"/>
              <a:t>3</a:t>
            </a:fld>
            <a:endParaRPr lang="en-US" dirty="0" smtClean="0">
              <a:latin typeface="Arial" pitchFamily="34" charset="0"/>
            </a:endParaRPr>
          </a:p>
        </p:txBody>
      </p:sp>
      <p:sp>
        <p:nvSpPr>
          <p:cNvPr id="37891" name="Rectangle 2"/>
          <p:cNvSpPr>
            <a:spLocks noGrp="1" noRot="1" noChangeAspect="1" noChangeArrowheads="1" noTextEdit="1"/>
          </p:cNvSpPr>
          <p:nvPr>
            <p:ph type="sldImg"/>
          </p:nvPr>
        </p:nvSpPr>
        <p:spPr>
          <a:xfrm>
            <a:off x="503238" y="0"/>
            <a:ext cx="5900737" cy="4425950"/>
          </a:xfrm>
          <a:ln/>
        </p:spPr>
      </p:sp>
      <p:sp>
        <p:nvSpPr>
          <p:cNvPr id="69636" name="Rectangle 5"/>
          <p:cNvSpPr>
            <a:spLocks noGrp="1" noChangeArrowheads="1"/>
          </p:cNvSpPr>
          <p:nvPr>
            <p:ph type="body" idx="1"/>
          </p:nvPr>
        </p:nvSpPr>
        <p:spPr>
          <a:xfrm>
            <a:off x="38380" y="4490208"/>
            <a:ext cx="6869863" cy="4748797"/>
          </a:xfrm>
          <a:ln/>
        </p:spPr>
        <p:txBody>
          <a:bodyPr>
            <a:normAutofit/>
          </a:bodyPr>
          <a:lstStyle/>
          <a:p>
            <a:pPr marL="114976" indent="-114976">
              <a:spcBef>
                <a:spcPct val="50000"/>
              </a:spcBef>
              <a:defRPr/>
            </a:pPr>
            <a:endParaRPr lang="en-US" sz="13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70FA7C-A5AD-4C03-A1AF-B8DBC1088017}" type="slidenum">
              <a:rPr lang="en-US" smtClean="0"/>
              <a:pPr>
                <a:defRPr/>
              </a:pPr>
              <a:t>4</a:t>
            </a:fld>
            <a:endParaRPr lang="en-US"/>
          </a:p>
        </p:txBody>
      </p:sp>
    </p:spTree>
    <p:extLst>
      <p:ext uri="{BB962C8B-B14F-4D97-AF65-F5344CB8AC3E}">
        <p14:creationId xmlns:p14="http://schemas.microsoft.com/office/powerpoint/2010/main" val="884763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7D002A-E69B-42DD-9B6F-18A952E1B6F9}" type="slidenum">
              <a:rPr lang="en-US" smtClean="0"/>
              <a:pPr>
                <a:defRPr/>
              </a:pPr>
              <a:t>5</a:t>
            </a:fld>
            <a:endParaRPr lang="en-US" dirty="0"/>
          </a:p>
        </p:txBody>
      </p:sp>
    </p:spTree>
    <p:extLst>
      <p:ext uri="{BB962C8B-B14F-4D97-AF65-F5344CB8AC3E}">
        <p14:creationId xmlns:p14="http://schemas.microsoft.com/office/powerpoint/2010/main" val="1361209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SF</a:t>
            </a:r>
            <a:r>
              <a:rPr lang="en-US" sz="2400" baseline="0" dirty="0" smtClean="0"/>
              <a:t> example – </a:t>
            </a:r>
            <a:r>
              <a:rPr lang="en-US" sz="2400" dirty="0" smtClean="0"/>
              <a:t>Inability to fill high priority hires </a:t>
            </a:r>
          </a:p>
          <a:p>
            <a:pPr lvl="1">
              <a:buFont typeface="Wingdings" panose="05000000000000000000" pitchFamily="2" charset="2"/>
              <a:buChar char="Ø"/>
            </a:pPr>
            <a:r>
              <a:rPr lang="en-US" sz="1800" b="1" dirty="0" smtClean="0"/>
              <a:t>Result: </a:t>
            </a:r>
            <a:r>
              <a:rPr lang="en-US" sz="1800" dirty="0" smtClean="0"/>
              <a:t>Delays in completing regulatory actions that would decrease economic burdens on stakeholders and strengthen management of fish stocks currently being considered for listing under the Endangered Species Act (i.e. dusky sharks)</a:t>
            </a:r>
          </a:p>
          <a:p>
            <a:pPr lvl="0"/>
            <a:r>
              <a:rPr lang="en-US" sz="2400" baseline="0" dirty="0" smtClean="0"/>
              <a:t> </a:t>
            </a:r>
          </a:p>
          <a:p>
            <a:pPr lvl="0"/>
            <a:endParaRPr lang="en-US" sz="2400" dirty="0" smtClean="0"/>
          </a:p>
          <a:p>
            <a:pPr lvl="0"/>
            <a:r>
              <a:rPr lang="en-US" sz="2400" dirty="0" smtClean="0"/>
              <a:t>OHC example -- Staff vacancies have not been backfilled </a:t>
            </a:r>
          </a:p>
          <a:p>
            <a:pPr lvl="1">
              <a:buFont typeface="Wingdings" panose="05000000000000000000" pitchFamily="2" charset="2"/>
              <a:buChar char="Ø"/>
            </a:pPr>
            <a:r>
              <a:rPr lang="en-US" sz="1800" b="1" dirty="0" smtClean="0"/>
              <a:t>Result: </a:t>
            </a:r>
            <a:r>
              <a:rPr lang="en-US" sz="1800" dirty="0" smtClean="0"/>
              <a:t>Lack of staff impacting our ability to fill critical staffing needs for </a:t>
            </a:r>
            <a:r>
              <a:rPr lang="en-US" sz="1800" dirty="0" err="1" smtClean="0"/>
              <a:t>Deepwater</a:t>
            </a:r>
            <a:r>
              <a:rPr lang="en-US" sz="1800" dirty="0" smtClean="0"/>
              <a:t> Horizon and RESTORE Act work; shifting work to existing staff led to burdensome workloads, staff burnout, reduced morale </a:t>
            </a:r>
          </a:p>
          <a:p>
            <a:pPr lvl="1">
              <a:buFont typeface="Wingdings" panose="05000000000000000000" pitchFamily="2" charset="2"/>
              <a:buChar char="Ø"/>
            </a:pPr>
            <a:r>
              <a:rPr lang="en-US" sz="1800" dirty="0" smtClean="0"/>
              <a:t>Result: An 18% reduction in Habitat staff at PIRO resulted in a 17% reduction in EFH consultation coverage</a:t>
            </a:r>
          </a:p>
          <a:p>
            <a:endParaRPr lang="en-US" dirty="0"/>
          </a:p>
        </p:txBody>
      </p:sp>
      <p:sp>
        <p:nvSpPr>
          <p:cNvPr id="4" name="Slide Number Placeholder 3"/>
          <p:cNvSpPr>
            <a:spLocks noGrp="1"/>
          </p:cNvSpPr>
          <p:nvPr>
            <p:ph type="sldNum" sz="quarter" idx="10"/>
          </p:nvPr>
        </p:nvSpPr>
        <p:spPr/>
        <p:txBody>
          <a:bodyPr/>
          <a:lstStyle/>
          <a:p>
            <a:pPr>
              <a:defRPr/>
            </a:pPr>
            <a:fld id="{447D002A-E69B-42DD-9B6F-18A952E1B6F9}" type="slidenum">
              <a:rPr lang="en-US" smtClean="0"/>
              <a:pPr>
                <a:defRPr/>
              </a:pPr>
              <a:t>6</a:t>
            </a:fld>
            <a:endParaRPr lang="en-US" dirty="0"/>
          </a:p>
        </p:txBody>
      </p:sp>
    </p:spTree>
    <p:extLst>
      <p:ext uri="{BB962C8B-B14F-4D97-AF65-F5344CB8AC3E}">
        <p14:creationId xmlns:p14="http://schemas.microsoft.com/office/powerpoint/2010/main" val="1871647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sldNum" sz="quarter" idx="5"/>
          </p:nvPr>
        </p:nvSpPr>
        <p:spPr>
          <a:ln/>
        </p:spPr>
        <p:txBody>
          <a:bodyPr/>
          <a:lstStyle/>
          <a:p>
            <a:fld id="{1161B63D-B37A-4084-8F9C-2A5B907AB3E8}" type="slidenum">
              <a:rPr lang="en-US">
                <a:solidFill>
                  <a:prstClr val="black"/>
                </a:solidFill>
              </a:rPr>
              <a:pPr/>
              <a:t>7</a:t>
            </a:fld>
            <a:endParaRPr lang="en-US">
              <a:solidFill>
                <a:prstClr val="black"/>
              </a:solidFill>
            </a:endParaRPr>
          </a:p>
        </p:txBody>
      </p:sp>
      <p:sp>
        <p:nvSpPr>
          <p:cNvPr id="1093634" name="Rectangle 2"/>
          <p:cNvSpPr>
            <a:spLocks noGrp="1" noRot="1" noChangeAspect="1" noChangeArrowheads="1" noTextEdit="1"/>
          </p:cNvSpPr>
          <p:nvPr>
            <p:ph type="sldImg"/>
          </p:nvPr>
        </p:nvSpPr>
        <p:spPr>
          <a:xfrm>
            <a:off x="766763" y="0"/>
            <a:ext cx="5370512" cy="4027488"/>
          </a:xfrm>
          <a:ln/>
        </p:spPr>
      </p:sp>
      <p:sp>
        <p:nvSpPr>
          <p:cNvPr id="5" name="Rectangle 4"/>
          <p:cNvSpPr>
            <a:spLocks noGrp="1" noChangeArrowheads="1"/>
          </p:cNvSpPr>
          <p:nvPr>
            <p:ph type="body" idx="1"/>
          </p:nvPr>
        </p:nvSpPr>
        <p:spPr>
          <a:xfrm>
            <a:off x="84838" y="4105515"/>
            <a:ext cx="6869863" cy="5056871"/>
          </a:xfrm>
        </p:spPr>
        <p:txBody>
          <a:bodyPr>
            <a:normAutofit/>
          </a:bodyPr>
          <a:lstStyle/>
          <a:p>
            <a:pPr>
              <a:spcBef>
                <a:spcPts val="615"/>
              </a:spcBef>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709613" y="0"/>
            <a:ext cx="5291137" cy="3968750"/>
          </a:xfrm>
          <a:ln/>
        </p:spPr>
      </p:sp>
      <p:sp>
        <p:nvSpPr>
          <p:cNvPr id="38916" name="Slide Number Placeholder 3"/>
          <p:cNvSpPr>
            <a:spLocks noGrp="1"/>
          </p:cNvSpPr>
          <p:nvPr>
            <p:ph type="sldNum" sz="quarter" idx="5"/>
          </p:nvPr>
        </p:nvSpPr>
        <p:spPr>
          <a:noFill/>
        </p:spPr>
        <p:txBody>
          <a:bodyPr/>
          <a:lstStyle/>
          <a:p>
            <a:pPr defTabSz="935977"/>
            <a:fld id="{B840528E-FE90-4DFB-9AAC-87D0CB92B4B7}" type="slidenum">
              <a:rPr lang="en-US" smtClean="0">
                <a:latin typeface="Arial" pitchFamily="34" charset="0"/>
              </a:rPr>
              <a:pPr defTabSz="935977"/>
              <a:t>8</a:t>
            </a:fld>
            <a:endParaRPr lang="en-US" smtClean="0">
              <a:latin typeface="Arial" pitchFamily="34" charset="0"/>
            </a:endParaRPr>
          </a:p>
        </p:txBody>
      </p:sp>
      <p:sp>
        <p:nvSpPr>
          <p:cNvPr id="3" name="Notes Placeholder 2"/>
          <p:cNvSpPr>
            <a:spLocks noGrp="1"/>
          </p:cNvSpPr>
          <p:nvPr>
            <p:ph type="body" idx="1"/>
          </p:nvPr>
        </p:nvSpPr>
        <p:spPr>
          <a:xfrm>
            <a:off x="176581" y="4090197"/>
            <a:ext cx="6631839" cy="4964874"/>
          </a:xfrm>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601663" y="0"/>
            <a:ext cx="5561012" cy="4170363"/>
          </a:xfrm>
          <a:ln/>
        </p:spPr>
      </p:sp>
      <p:sp>
        <p:nvSpPr>
          <p:cNvPr id="39939" name="Rectangle 3"/>
          <p:cNvSpPr>
            <a:spLocks noGrp="1" noChangeArrowheads="1"/>
          </p:cNvSpPr>
          <p:nvPr>
            <p:ph type="body" idx="1"/>
          </p:nvPr>
        </p:nvSpPr>
        <p:spPr>
          <a:xfrm>
            <a:off x="84471" y="4272469"/>
            <a:ext cx="6672548" cy="4706848"/>
          </a:xfrm>
          <a:noFill/>
          <a:ln/>
        </p:spPr>
        <p:txBody>
          <a:bodyPr/>
          <a:lstStyle/>
          <a:p>
            <a:pPr defTabSz="920005">
              <a:spcBef>
                <a:spcPts val="604"/>
              </a:spcBef>
              <a:defRPr/>
            </a:pPr>
            <a:endParaRPr lang="en-US" dirty="0">
              <a:latin typeface="Arial" pitchFamily="34" charset="0"/>
            </a:endParaRPr>
          </a:p>
          <a:p>
            <a:pPr marL="464795" indent="-233196" defTabSz="920005">
              <a:spcBef>
                <a:spcPts val="604"/>
              </a:spcBef>
              <a:buFontTx/>
              <a:buChar char="•"/>
              <a:defRPr/>
            </a:pPr>
            <a:endParaRPr lang="en-US" dirty="0">
              <a:latin typeface="Arial" charset="0"/>
            </a:endParaRPr>
          </a:p>
        </p:txBody>
      </p:sp>
      <p:sp>
        <p:nvSpPr>
          <p:cNvPr id="39940" name="Rectangle 8"/>
          <p:cNvSpPr>
            <a:spLocks noGrp="1" noChangeArrowheads="1"/>
          </p:cNvSpPr>
          <p:nvPr>
            <p:ph type="sldNum" sz="quarter" idx="5"/>
          </p:nvPr>
        </p:nvSpPr>
        <p:spPr>
          <a:xfrm>
            <a:off x="6496697" y="8974562"/>
            <a:ext cx="486687" cy="307554"/>
          </a:xfrm>
          <a:noFill/>
        </p:spPr>
        <p:txBody>
          <a:bodyPr/>
          <a:lstStyle/>
          <a:p>
            <a:pPr defTabSz="935977"/>
            <a:fld id="{1A511FFE-5352-43BF-A5D7-3AF7804C2DBA}" type="slidenum">
              <a:rPr lang="en-US" smtClean="0">
                <a:solidFill>
                  <a:srgbClr val="000000"/>
                </a:solidFill>
                <a:latin typeface="Arial" pitchFamily="34" charset="0"/>
              </a:rPr>
              <a:pPr defTabSz="935977"/>
              <a:t>9</a:t>
            </a:fld>
            <a:endParaRPr lang="en-US" smtClean="0">
              <a:solidFill>
                <a:srgbClr val="000000"/>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r>
              <a:rPr lang="en-US"/>
              <a:t>U.S. Department of Commerce | National Oceanic and Atmospheric Administration | NOAA Fisheries | Page </a:t>
            </a:r>
            <a:fld id="{0B193804-61CA-4E95-A052-9AE6DFC56FB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Dark">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p:cNvSpPr/>
          <p:nvPr userDrawn="1"/>
        </p:nvSpPr>
        <p:spPr>
          <a:xfrm>
            <a:off x="-9525" y="4416425"/>
            <a:ext cx="9170988" cy="2459038"/>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lvl1pPr>
              <a:defRPr>
                <a:solidFill>
                  <a:srgbClr val="FFFFFF"/>
                </a:solidFill>
              </a:defRPr>
            </a:lvl1pPr>
          </a:lstStyle>
          <a:p>
            <a:pPr lvl="0"/>
            <a:r>
              <a:rPr lang="en-US" dirty="0" smtClean="0"/>
              <a:t>Click to edit Master text styles</a:t>
            </a:r>
          </a:p>
        </p:txBody>
      </p:sp>
      <p:sp>
        <p:nvSpPr>
          <p:cNvPr id="6" name="Text Placeholder 5"/>
          <p:cNvSpPr>
            <a:spLocks noGrp="1"/>
          </p:cNvSpPr>
          <p:nvPr>
            <p:ph type="body" sz="quarter" idx="11"/>
          </p:nvPr>
        </p:nvSpPr>
        <p:spPr>
          <a:xfrm>
            <a:off x="463550" y="3118590"/>
            <a:ext cx="1293813" cy="752475"/>
          </a:xfrm>
        </p:spPr>
        <p:txBody>
          <a:bodyPr lIns="0" tIns="0" rIns="0" bIns="0">
            <a:normAutofit/>
          </a:bodyPr>
          <a:lstStyle>
            <a:lvl1pPr algn="l">
              <a:defRPr sz="1800" b="1">
                <a:solidFill>
                  <a:schemeClr val="bg1"/>
                </a:solidFill>
              </a:defRPr>
            </a:lvl1pPr>
          </a:lstStyle>
          <a:p>
            <a:pPr lvl="0"/>
            <a:r>
              <a:rPr lang="en-US" smtClean="0"/>
              <a:t>Click to edit Master text styles</a:t>
            </a:r>
          </a:p>
        </p:txBody>
      </p:sp>
      <p:sp>
        <p:nvSpPr>
          <p:cNvPr id="8" name="Text Placeholder 7"/>
          <p:cNvSpPr>
            <a:spLocks noGrp="1"/>
          </p:cNvSpPr>
          <p:nvPr>
            <p:ph type="body" sz="quarter" idx="12"/>
          </p:nvPr>
        </p:nvSpPr>
        <p:spPr>
          <a:xfrm>
            <a:off x="3201988" y="4282303"/>
            <a:ext cx="5484812" cy="577850"/>
          </a:xfrm>
        </p:spPr>
        <p:txBody>
          <a:bodyPr>
            <a:normAutofit/>
          </a:bodyPr>
          <a:lstStyle>
            <a:lvl1pPr>
              <a:defRPr sz="1800">
                <a:solidFill>
                  <a:srgbClr val="FFFFFF"/>
                </a:solidFill>
              </a:defRPr>
            </a:lvl1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1E5C90"/>
        </a:solidFill>
        <a:effectLst/>
      </p:bgPr>
    </p:bg>
    <p:spTree>
      <p:nvGrpSpPr>
        <p:cNvPr id="1" name=""/>
        <p:cNvGrpSpPr/>
        <p:nvPr/>
      </p:nvGrpSpPr>
      <p:grpSpPr>
        <a:xfrm>
          <a:off x="0" y="0"/>
          <a:ext cx="0" cy="0"/>
          <a:chOff x="0" y="0"/>
          <a:chExt cx="0" cy="0"/>
        </a:xfrm>
      </p:grpSpPr>
      <p:sp>
        <p:nvSpPr>
          <p:cNvPr id="4" name="Freeform 3"/>
          <p:cNvSpPr/>
          <p:nvPr userDrawn="1"/>
        </p:nvSpPr>
        <p:spPr>
          <a:xfrm flipH="1" flipV="1">
            <a:off x="0" y="-23813"/>
            <a:ext cx="9139238" cy="2514601"/>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 name="connsiteX0" fmla="*/ 2887 w 9170673"/>
              <a:gd name="connsiteY0" fmla="*/ 2375696 h 2508024"/>
              <a:gd name="connsiteX1" fmla="*/ 9170673 w 9170673"/>
              <a:gd name="connsiteY1" fmla="*/ 0 h 2508024"/>
              <a:gd name="connsiteX2" fmla="*/ 9169295 w 9170673"/>
              <a:gd name="connsiteY2" fmla="*/ 2508024 h 2508024"/>
              <a:gd name="connsiteX3" fmla="*/ 0 w 9170673"/>
              <a:gd name="connsiteY3" fmla="*/ 2457785 h 2508024"/>
              <a:gd name="connsiteX4" fmla="*/ 2887 w 9170673"/>
              <a:gd name="connsiteY4" fmla="*/ 2375696 h 2508024"/>
              <a:gd name="connsiteX0" fmla="*/ 0 w 9167786"/>
              <a:gd name="connsiteY0" fmla="*/ 2375696 h 2508024"/>
              <a:gd name="connsiteX1" fmla="*/ 9167786 w 9167786"/>
              <a:gd name="connsiteY1" fmla="*/ 0 h 2508024"/>
              <a:gd name="connsiteX2" fmla="*/ 9166408 w 9167786"/>
              <a:gd name="connsiteY2" fmla="*/ 2508024 h 2508024"/>
              <a:gd name="connsiteX3" fmla="*/ 4169 w 9167786"/>
              <a:gd name="connsiteY3" fmla="*/ 2500118 h 2508024"/>
              <a:gd name="connsiteX4" fmla="*/ 0 w 9167786"/>
              <a:gd name="connsiteY4" fmla="*/ 2375696 h 2508024"/>
              <a:gd name="connsiteX0" fmla="*/ 0 w 9166452"/>
              <a:gd name="connsiteY0" fmla="*/ 2375696 h 2508024"/>
              <a:gd name="connsiteX1" fmla="*/ 9061952 w 9166452"/>
              <a:gd name="connsiteY1" fmla="*/ 0 h 2508024"/>
              <a:gd name="connsiteX2" fmla="*/ 9166408 w 9166452"/>
              <a:gd name="connsiteY2" fmla="*/ 2508024 h 2508024"/>
              <a:gd name="connsiteX3" fmla="*/ 4169 w 9166452"/>
              <a:gd name="connsiteY3" fmla="*/ 2500118 h 2508024"/>
              <a:gd name="connsiteX4" fmla="*/ 0 w 9166452"/>
              <a:gd name="connsiteY4" fmla="*/ 2375696 h 2508024"/>
              <a:gd name="connsiteX0" fmla="*/ 0 w 9166808"/>
              <a:gd name="connsiteY0" fmla="*/ 2382751 h 2515079"/>
              <a:gd name="connsiteX1" fmla="*/ 9160729 w 9166808"/>
              <a:gd name="connsiteY1" fmla="*/ 0 h 2515079"/>
              <a:gd name="connsiteX2" fmla="*/ 9166408 w 9166808"/>
              <a:gd name="connsiteY2" fmla="*/ 2515079 h 2515079"/>
              <a:gd name="connsiteX3" fmla="*/ 4169 w 9166808"/>
              <a:gd name="connsiteY3" fmla="*/ 2507173 h 2515079"/>
              <a:gd name="connsiteX4" fmla="*/ 0 w 9166808"/>
              <a:gd name="connsiteY4" fmla="*/ 2382751 h 2515079"/>
              <a:gd name="connsiteX0" fmla="*/ 9943 w 9162640"/>
              <a:gd name="connsiteY0" fmla="*/ 2382751 h 2515079"/>
              <a:gd name="connsiteX1" fmla="*/ 9156561 w 9162640"/>
              <a:gd name="connsiteY1" fmla="*/ 0 h 2515079"/>
              <a:gd name="connsiteX2" fmla="*/ 9162240 w 9162640"/>
              <a:gd name="connsiteY2" fmla="*/ 2515079 h 2515079"/>
              <a:gd name="connsiteX3" fmla="*/ 1 w 9162640"/>
              <a:gd name="connsiteY3" fmla="*/ 2507173 h 2515079"/>
              <a:gd name="connsiteX4" fmla="*/ 9943 w 9162640"/>
              <a:gd name="connsiteY4" fmla="*/ 2382751 h 2515079"/>
              <a:gd name="connsiteX0" fmla="*/ 0 w 9152697"/>
              <a:gd name="connsiteY0" fmla="*/ 2382751 h 2515079"/>
              <a:gd name="connsiteX1" fmla="*/ 9146618 w 9152697"/>
              <a:gd name="connsiteY1" fmla="*/ 0 h 2515079"/>
              <a:gd name="connsiteX2" fmla="*/ 9152297 w 9152697"/>
              <a:gd name="connsiteY2" fmla="*/ 2515079 h 2515079"/>
              <a:gd name="connsiteX3" fmla="*/ 187614 w 9152697"/>
              <a:gd name="connsiteY3" fmla="*/ 2507173 h 2515079"/>
              <a:gd name="connsiteX4" fmla="*/ 0 w 9152697"/>
              <a:gd name="connsiteY4" fmla="*/ 2382751 h 2515079"/>
              <a:gd name="connsiteX0" fmla="*/ 0 w 9068030"/>
              <a:gd name="connsiteY0" fmla="*/ 2382751 h 2515079"/>
              <a:gd name="connsiteX1" fmla="*/ 9061951 w 9068030"/>
              <a:gd name="connsiteY1" fmla="*/ 0 h 2515079"/>
              <a:gd name="connsiteX2" fmla="*/ 9067630 w 9068030"/>
              <a:gd name="connsiteY2" fmla="*/ 2515079 h 2515079"/>
              <a:gd name="connsiteX3" fmla="*/ 102947 w 9068030"/>
              <a:gd name="connsiteY3" fmla="*/ 2507173 h 2515079"/>
              <a:gd name="connsiteX4" fmla="*/ 0 w 9068030"/>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173503 w 9138586"/>
              <a:gd name="connsiteY3" fmla="*/ 2507173 h 2515079"/>
              <a:gd name="connsiteX4" fmla="*/ 0 w 9138586"/>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4170 w 9138586"/>
              <a:gd name="connsiteY3" fmla="*/ 2507173 h 2515079"/>
              <a:gd name="connsiteX4" fmla="*/ 0 w 9138586"/>
              <a:gd name="connsiteY4" fmla="*/ 2382751 h 251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86" h="2515079">
                <a:moveTo>
                  <a:pt x="0" y="2382751"/>
                </a:moveTo>
                <a:cubicBezTo>
                  <a:pt x="20661" y="2379422"/>
                  <a:pt x="7306149" y="2502055"/>
                  <a:pt x="9132507" y="0"/>
                </a:cubicBezTo>
                <a:cubicBezTo>
                  <a:pt x="9129925" y="819774"/>
                  <a:pt x="9140768" y="1695305"/>
                  <a:pt x="9138186" y="2515079"/>
                </a:cubicBezTo>
                <a:lnTo>
                  <a:pt x="4170" y="2507173"/>
                </a:lnTo>
                <a:cubicBezTo>
                  <a:pt x="4169" y="2465011"/>
                  <a:pt x="1" y="2424913"/>
                  <a:pt x="0" y="238275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57199" y="457169"/>
            <a:ext cx="8229600" cy="772250"/>
          </a:xfrm>
        </p:spPr>
        <p:txBody>
          <a:bodyPr/>
          <a:lstStyle>
            <a:lvl1pPr algn="l">
              <a:defRPr sz="4000" b="1" cap="none">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15622"/>
            <a:ext cx="8229600" cy="1500187"/>
          </a:xfrm>
        </p:spPr>
        <p:txBody>
          <a:bodyPr/>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Slide Number Placeholder 3"/>
          <p:cNvSpPr>
            <a:spLocks noGrp="1"/>
          </p:cNvSpPr>
          <p:nvPr>
            <p:ph type="sldNum" sz="quarter" idx="10"/>
          </p:nvPr>
        </p:nvSpPr>
        <p:spPr/>
        <p:txBody>
          <a:bodyPr/>
          <a:lstStyle>
            <a:lvl1pPr>
              <a:defRPr>
                <a:solidFill>
                  <a:srgbClr val="FFFFFF"/>
                </a:solidFill>
              </a:defRPr>
            </a:lvl1pPr>
          </a:lstStyle>
          <a:p>
            <a:pPr>
              <a:defRPr/>
            </a:pPr>
            <a:r>
              <a:rPr lang="en-US"/>
              <a:t>U.S. Department of Commerce | National Oceanic and Atmospheric Administration | NOAA Fisheries | Page </a:t>
            </a:r>
            <a:fld id="{16D4622A-DA8E-49A8-AE75-9F6D1001B9E4}" type="slidenum">
              <a:rPr lang="en-US"/>
              <a:pPr>
                <a:defRPr/>
              </a:pPr>
              <a:t>‹#›</a:t>
            </a:fld>
            <a:endParaRPr lang="en-US"/>
          </a:p>
        </p:txBody>
      </p:sp>
    </p:spTree>
    <p:extLst>
      <p:ext uri="{BB962C8B-B14F-4D97-AF65-F5344CB8AC3E}">
        <p14:creationId xmlns:p14="http://schemas.microsoft.com/office/powerpoint/2010/main" val="3867078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sp>
        <p:nvSpPr>
          <p:cNvPr id="4" name="Freeform 3"/>
          <p:cNvSpPr/>
          <p:nvPr userDrawn="1"/>
        </p:nvSpPr>
        <p:spPr>
          <a:xfrm flipH="1" flipV="1">
            <a:off x="-19050" y="-30163"/>
            <a:ext cx="9170988" cy="2457451"/>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57199" y="457200"/>
            <a:ext cx="8229600" cy="772250"/>
          </a:xfrm>
          <a:effectLst>
            <a:outerShdw blurRad="50800" dist="38100" dir="2700000" algn="tl" rotWithShape="0">
              <a:prstClr val="black">
                <a:alpha val="40000"/>
              </a:prstClr>
            </a:outerShdw>
          </a:effectLst>
        </p:spPr>
        <p:txBody>
          <a:bodyPr/>
          <a:lstStyle>
            <a:lvl1pPr algn="l">
              <a:defRPr sz="4000" b="1" cap="none">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Slide Number Placeholder 3"/>
          <p:cNvSpPr>
            <a:spLocks noGrp="1"/>
          </p:cNvSpPr>
          <p:nvPr>
            <p:ph type="sldNum" sz="quarter" idx="10"/>
          </p:nvPr>
        </p:nvSpPr>
        <p:spPr/>
        <p:txBody>
          <a:bodyPr/>
          <a:lstStyle>
            <a:lvl1pPr>
              <a:defRPr>
                <a:solidFill>
                  <a:schemeClr val="bg1"/>
                </a:solidFill>
              </a:defRPr>
            </a:lvl1pPr>
          </a:lstStyle>
          <a:p>
            <a:pPr>
              <a:defRPr/>
            </a:pPr>
            <a:r>
              <a:rPr lang="en-US">
                <a:solidFill>
                  <a:prstClr val="white"/>
                </a:solidFill>
              </a:rPr>
              <a:t>U.S. Department of Commerce | National Oceanic and Atmospheric Administration | NOAA Fisheries | Page </a:t>
            </a:r>
            <a:fld id="{7F147C6C-2C1F-4DAC-86C0-5CA223F7907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783868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vider">
    <p:bg>
      <p:bgPr>
        <a:solidFill>
          <a:srgbClr val="1E5C90"/>
        </a:solidFill>
        <a:effectLst/>
      </p:bgPr>
    </p:bg>
    <p:spTree>
      <p:nvGrpSpPr>
        <p:cNvPr id="1" name=""/>
        <p:cNvGrpSpPr/>
        <p:nvPr/>
      </p:nvGrpSpPr>
      <p:grpSpPr>
        <a:xfrm>
          <a:off x="0" y="0"/>
          <a:ext cx="0" cy="0"/>
          <a:chOff x="0" y="0"/>
          <a:chExt cx="0" cy="0"/>
        </a:xfrm>
      </p:grpSpPr>
      <p:sp>
        <p:nvSpPr>
          <p:cNvPr id="4" name="Freeform 3"/>
          <p:cNvSpPr/>
          <p:nvPr userDrawn="1"/>
        </p:nvSpPr>
        <p:spPr>
          <a:xfrm flipH="1" flipV="1">
            <a:off x="0" y="-23813"/>
            <a:ext cx="9139238" cy="2514601"/>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 name="connsiteX0" fmla="*/ 2887 w 9170673"/>
              <a:gd name="connsiteY0" fmla="*/ 2375696 h 2508024"/>
              <a:gd name="connsiteX1" fmla="*/ 9170673 w 9170673"/>
              <a:gd name="connsiteY1" fmla="*/ 0 h 2508024"/>
              <a:gd name="connsiteX2" fmla="*/ 9169295 w 9170673"/>
              <a:gd name="connsiteY2" fmla="*/ 2508024 h 2508024"/>
              <a:gd name="connsiteX3" fmla="*/ 0 w 9170673"/>
              <a:gd name="connsiteY3" fmla="*/ 2457785 h 2508024"/>
              <a:gd name="connsiteX4" fmla="*/ 2887 w 9170673"/>
              <a:gd name="connsiteY4" fmla="*/ 2375696 h 2508024"/>
              <a:gd name="connsiteX0" fmla="*/ 0 w 9167786"/>
              <a:gd name="connsiteY0" fmla="*/ 2375696 h 2508024"/>
              <a:gd name="connsiteX1" fmla="*/ 9167786 w 9167786"/>
              <a:gd name="connsiteY1" fmla="*/ 0 h 2508024"/>
              <a:gd name="connsiteX2" fmla="*/ 9166408 w 9167786"/>
              <a:gd name="connsiteY2" fmla="*/ 2508024 h 2508024"/>
              <a:gd name="connsiteX3" fmla="*/ 4169 w 9167786"/>
              <a:gd name="connsiteY3" fmla="*/ 2500118 h 2508024"/>
              <a:gd name="connsiteX4" fmla="*/ 0 w 9167786"/>
              <a:gd name="connsiteY4" fmla="*/ 2375696 h 2508024"/>
              <a:gd name="connsiteX0" fmla="*/ 0 w 9166452"/>
              <a:gd name="connsiteY0" fmla="*/ 2375696 h 2508024"/>
              <a:gd name="connsiteX1" fmla="*/ 9061952 w 9166452"/>
              <a:gd name="connsiteY1" fmla="*/ 0 h 2508024"/>
              <a:gd name="connsiteX2" fmla="*/ 9166408 w 9166452"/>
              <a:gd name="connsiteY2" fmla="*/ 2508024 h 2508024"/>
              <a:gd name="connsiteX3" fmla="*/ 4169 w 9166452"/>
              <a:gd name="connsiteY3" fmla="*/ 2500118 h 2508024"/>
              <a:gd name="connsiteX4" fmla="*/ 0 w 9166452"/>
              <a:gd name="connsiteY4" fmla="*/ 2375696 h 2508024"/>
              <a:gd name="connsiteX0" fmla="*/ 0 w 9166808"/>
              <a:gd name="connsiteY0" fmla="*/ 2382751 h 2515079"/>
              <a:gd name="connsiteX1" fmla="*/ 9160729 w 9166808"/>
              <a:gd name="connsiteY1" fmla="*/ 0 h 2515079"/>
              <a:gd name="connsiteX2" fmla="*/ 9166408 w 9166808"/>
              <a:gd name="connsiteY2" fmla="*/ 2515079 h 2515079"/>
              <a:gd name="connsiteX3" fmla="*/ 4169 w 9166808"/>
              <a:gd name="connsiteY3" fmla="*/ 2507173 h 2515079"/>
              <a:gd name="connsiteX4" fmla="*/ 0 w 9166808"/>
              <a:gd name="connsiteY4" fmla="*/ 2382751 h 2515079"/>
              <a:gd name="connsiteX0" fmla="*/ 9943 w 9162640"/>
              <a:gd name="connsiteY0" fmla="*/ 2382751 h 2515079"/>
              <a:gd name="connsiteX1" fmla="*/ 9156561 w 9162640"/>
              <a:gd name="connsiteY1" fmla="*/ 0 h 2515079"/>
              <a:gd name="connsiteX2" fmla="*/ 9162240 w 9162640"/>
              <a:gd name="connsiteY2" fmla="*/ 2515079 h 2515079"/>
              <a:gd name="connsiteX3" fmla="*/ 1 w 9162640"/>
              <a:gd name="connsiteY3" fmla="*/ 2507173 h 2515079"/>
              <a:gd name="connsiteX4" fmla="*/ 9943 w 9162640"/>
              <a:gd name="connsiteY4" fmla="*/ 2382751 h 2515079"/>
              <a:gd name="connsiteX0" fmla="*/ 0 w 9152697"/>
              <a:gd name="connsiteY0" fmla="*/ 2382751 h 2515079"/>
              <a:gd name="connsiteX1" fmla="*/ 9146618 w 9152697"/>
              <a:gd name="connsiteY1" fmla="*/ 0 h 2515079"/>
              <a:gd name="connsiteX2" fmla="*/ 9152297 w 9152697"/>
              <a:gd name="connsiteY2" fmla="*/ 2515079 h 2515079"/>
              <a:gd name="connsiteX3" fmla="*/ 187614 w 9152697"/>
              <a:gd name="connsiteY3" fmla="*/ 2507173 h 2515079"/>
              <a:gd name="connsiteX4" fmla="*/ 0 w 9152697"/>
              <a:gd name="connsiteY4" fmla="*/ 2382751 h 2515079"/>
              <a:gd name="connsiteX0" fmla="*/ 0 w 9068030"/>
              <a:gd name="connsiteY0" fmla="*/ 2382751 h 2515079"/>
              <a:gd name="connsiteX1" fmla="*/ 9061951 w 9068030"/>
              <a:gd name="connsiteY1" fmla="*/ 0 h 2515079"/>
              <a:gd name="connsiteX2" fmla="*/ 9067630 w 9068030"/>
              <a:gd name="connsiteY2" fmla="*/ 2515079 h 2515079"/>
              <a:gd name="connsiteX3" fmla="*/ 102947 w 9068030"/>
              <a:gd name="connsiteY3" fmla="*/ 2507173 h 2515079"/>
              <a:gd name="connsiteX4" fmla="*/ 0 w 9068030"/>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173503 w 9138586"/>
              <a:gd name="connsiteY3" fmla="*/ 2507173 h 2515079"/>
              <a:gd name="connsiteX4" fmla="*/ 0 w 9138586"/>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4170 w 9138586"/>
              <a:gd name="connsiteY3" fmla="*/ 2507173 h 2515079"/>
              <a:gd name="connsiteX4" fmla="*/ 0 w 9138586"/>
              <a:gd name="connsiteY4" fmla="*/ 2382751 h 251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86" h="2515079">
                <a:moveTo>
                  <a:pt x="0" y="2382751"/>
                </a:moveTo>
                <a:cubicBezTo>
                  <a:pt x="20661" y="2379422"/>
                  <a:pt x="7306149" y="2502055"/>
                  <a:pt x="9132507" y="0"/>
                </a:cubicBezTo>
                <a:cubicBezTo>
                  <a:pt x="9129925" y="819774"/>
                  <a:pt x="9140768" y="1695305"/>
                  <a:pt x="9138186" y="2515079"/>
                </a:cubicBezTo>
                <a:lnTo>
                  <a:pt x="4170" y="2507173"/>
                </a:lnTo>
                <a:cubicBezTo>
                  <a:pt x="4169" y="2465011"/>
                  <a:pt x="1" y="2424913"/>
                  <a:pt x="0" y="238275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2" name="Title 1"/>
          <p:cNvSpPr>
            <a:spLocks noGrp="1"/>
          </p:cNvSpPr>
          <p:nvPr>
            <p:ph type="title"/>
          </p:nvPr>
        </p:nvSpPr>
        <p:spPr>
          <a:xfrm>
            <a:off x="457199" y="457169"/>
            <a:ext cx="8229600" cy="772250"/>
          </a:xfrm>
        </p:spPr>
        <p:txBody>
          <a:bodyPr/>
          <a:lstStyle>
            <a:lvl1pPr algn="l">
              <a:defRPr sz="4000" b="1" cap="none">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15622"/>
            <a:ext cx="8229600" cy="1500187"/>
          </a:xfrm>
        </p:spPr>
        <p:txBody>
          <a:bodyPr/>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Slide Number Placeholder 3"/>
          <p:cNvSpPr>
            <a:spLocks noGrp="1"/>
          </p:cNvSpPr>
          <p:nvPr>
            <p:ph type="sldNum" sz="quarter" idx="10"/>
          </p:nvPr>
        </p:nvSpPr>
        <p:spPr/>
        <p:txBody>
          <a:bodyPr/>
          <a:lstStyle>
            <a:lvl1pPr>
              <a:defRPr>
                <a:solidFill>
                  <a:srgbClr val="FFFFFF"/>
                </a:solidFill>
              </a:defRPr>
            </a:lvl1pPr>
          </a:lstStyle>
          <a:p>
            <a:pPr>
              <a:defRPr/>
            </a:pPr>
            <a:r>
              <a:rPr lang="en-US"/>
              <a:t>U.S. Department of Commerce | National Oceanic and Atmospheric Administration | NOAA Fisheries | Page </a:t>
            </a:r>
            <a:fld id="{1AB56617-4742-4E84-9F61-E873E89D9F97}" type="slidenum">
              <a:rPr lang="en-US"/>
              <a:pPr>
                <a:defRPr/>
              </a:pPr>
              <a:t>‹#›</a:t>
            </a:fld>
            <a:endParaRPr lang="en-US"/>
          </a:p>
        </p:txBody>
      </p:sp>
    </p:spTree>
    <p:extLst>
      <p:ext uri="{BB962C8B-B14F-4D97-AF65-F5344CB8AC3E}">
        <p14:creationId xmlns:p14="http://schemas.microsoft.com/office/powerpoint/2010/main" val="347165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1E5C90"/>
        </a:solidFill>
        <a:effectLst/>
      </p:bgPr>
    </p:bg>
    <p:spTree>
      <p:nvGrpSpPr>
        <p:cNvPr id="1" name=""/>
        <p:cNvGrpSpPr/>
        <p:nvPr/>
      </p:nvGrpSpPr>
      <p:grpSpPr>
        <a:xfrm>
          <a:off x="0" y="0"/>
          <a:ext cx="0" cy="0"/>
          <a:chOff x="0" y="0"/>
          <a:chExt cx="0" cy="0"/>
        </a:xfrm>
      </p:grpSpPr>
      <p:sp>
        <p:nvSpPr>
          <p:cNvPr id="4" name="Freeform 3"/>
          <p:cNvSpPr/>
          <p:nvPr userDrawn="1"/>
        </p:nvSpPr>
        <p:spPr>
          <a:xfrm flipH="1" flipV="1">
            <a:off x="0" y="-23813"/>
            <a:ext cx="9139238" cy="2514601"/>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 name="connsiteX0" fmla="*/ 2887 w 9170673"/>
              <a:gd name="connsiteY0" fmla="*/ 2375696 h 2508024"/>
              <a:gd name="connsiteX1" fmla="*/ 9170673 w 9170673"/>
              <a:gd name="connsiteY1" fmla="*/ 0 h 2508024"/>
              <a:gd name="connsiteX2" fmla="*/ 9169295 w 9170673"/>
              <a:gd name="connsiteY2" fmla="*/ 2508024 h 2508024"/>
              <a:gd name="connsiteX3" fmla="*/ 0 w 9170673"/>
              <a:gd name="connsiteY3" fmla="*/ 2457785 h 2508024"/>
              <a:gd name="connsiteX4" fmla="*/ 2887 w 9170673"/>
              <a:gd name="connsiteY4" fmla="*/ 2375696 h 2508024"/>
              <a:gd name="connsiteX0" fmla="*/ 0 w 9167786"/>
              <a:gd name="connsiteY0" fmla="*/ 2375696 h 2508024"/>
              <a:gd name="connsiteX1" fmla="*/ 9167786 w 9167786"/>
              <a:gd name="connsiteY1" fmla="*/ 0 h 2508024"/>
              <a:gd name="connsiteX2" fmla="*/ 9166408 w 9167786"/>
              <a:gd name="connsiteY2" fmla="*/ 2508024 h 2508024"/>
              <a:gd name="connsiteX3" fmla="*/ 4169 w 9167786"/>
              <a:gd name="connsiteY3" fmla="*/ 2500118 h 2508024"/>
              <a:gd name="connsiteX4" fmla="*/ 0 w 9167786"/>
              <a:gd name="connsiteY4" fmla="*/ 2375696 h 2508024"/>
              <a:gd name="connsiteX0" fmla="*/ 0 w 9166452"/>
              <a:gd name="connsiteY0" fmla="*/ 2375696 h 2508024"/>
              <a:gd name="connsiteX1" fmla="*/ 9061952 w 9166452"/>
              <a:gd name="connsiteY1" fmla="*/ 0 h 2508024"/>
              <a:gd name="connsiteX2" fmla="*/ 9166408 w 9166452"/>
              <a:gd name="connsiteY2" fmla="*/ 2508024 h 2508024"/>
              <a:gd name="connsiteX3" fmla="*/ 4169 w 9166452"/>
              <a:gd name="connsiteY3" fmla="*/ 2500118 h 2508024"/>
              <a:gd name="connsiteX4" fmla="*/ 0 w 9166452"/>
              <a:gd name="connsiteY4" fmla="*/ 2375696 h 2508024"/>
              <a:gd name="connsiteX0" fmla="*/ 0 w 9166808"/>
              <a:gd name="connsiteY0" fmla="*/ 2382751 h 2515079"/>
              <a:gd name="connsiteX1" fmla="*/ 9160729 w 9166808"/>
              <a:gd name="connsiteY1" fmla="*/ 0 h 2515079"/>
              <a:gd name="connsiteX2" fmla="*/ 9166408 w 9166808"/>
              <a:gd name="connsiteY2" fmla="*/ 2515079 h 2515079"/>
              <a:gd name="connsiteX3" fmla="*/ 4169 w 9166808"/>
              <a:gd name="connsiteY3" fmla="*/ 2507173 h 2515079"/>
              <a:gd name="connsiteX4" fmla="*/ 0 w 9166808"/>
              <a:gd name="connsiteY4" fmla="*/ 2382751 h 2515079"/>
              <a:gd name="connsiteX0" fmla="*/ 9943 w 9162640"/>
              <a:gd name="connsiteY0" fmla="*/ 2382751 h 2515079"/>
              <a:gd name="connsiteX1" fmla="*/ 9156561 w 9162640"/>
              <a:gd name="connsiteY1" fmla="*/ 0 h 2515079"/>
              <a:gd name="connsiteX2" fmla="*/ 9162240 w 9162640"/>
              <a:gd name="connsiteY2" fmla="*/ 2515079 h 2515079"/>
              <a:gd name="connsiteX3" fmla="*/ 1 w 9162640"/>
              <a:gd name="connsiteY3" fmla="*/ 2507173 h 2515079"/>
              <a:gd name="connsiteX4" fmla="*/ 9943 w 9162640"/>
              <a:gd name="connsiteY4" fmla="*/ 2382751 h 2515079"/>
              <a:gd name="connsiteX0" fmla="*/ 0 w 9152697"/>
              <a:gd name="connsiteY0" fmla="*/ 2382751 h 2515079"/>
              <a:gd name="connsiteX1" fmla="*/ 9146618 w 9152697"/>
              <a:gd name="connsiteY1" fmla="*/ 0 h 2515079"/>
              <a:gd name="connsiteX2" fmla="*/ 9152297 w 9152697"/>
              <a:gd name="connsiteY2" fmla="*/ 2515079 h 2515079"/>
              <a:gd name="connsiteX3" fmla="*/ 187614 w 9152697"/>
              <a:gd name="connsiteY3" fmla="*/ 2507173 h 2515079"/>
              <a:gd name="connsiteX4" fmla="*/ 0 w 9152697"/>
              <a:gd name="connsiteY4" fmla="*/ 2382751 h 2515079"/>
              <a:gd name="connsiteX0" fmla="*/ 0 w 9068030"/>
              <a:gd name="connsiteY0" fmla="*/ 2382751 h 2515079"/>
              <a:gd name="connsiteX1" fmla="*/ 9061951 w 9068030"/>
              <a:gd name="connsiteY1" fmla="*/ 0 h 2515079"/>
              <a:gd name="connsiteX2" fmla="*/ 9067630 w 9068030"/>
              <a:gd name="connsiteY2" fmla="*/ 2515079 h 2515079"/>
              <a:gd name="connsiteX3" fmla="*/ 102947 w 9068030"/>
              <a:gd name="connsiteY3" fmla="*/ 2507173 h 2515079"/>
              <a:gd name="connsiteX4" fmla="*/ 0 w 9068030"/>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173503 w 9138586"/>
              <a:gd name="connsiteY3" fmla="*/ 2507173 h 2515079"/>
              <a:gd name="connsiteX4" fmla="*/ 0 w 9138586"/>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4170 w 9138586"/>
              <a:gd name="connsiteY3" fmla="*/ 2507173 h 2515079"/>
              <a:gd name="connsiteX4" fmla="*/ 0 w 9138586"/>
              <a:gd name="connsiteY4" fmla="*/ 2382751 h 251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86" h="2515079">
                <a:moveTo>
                  <a:pt x="0" y="2382751"/>
                </a:moveTo>
                <a:cubicBezTo>
                  <a:pt x="20661" y="2379422"/>
                  <a:pt x="7306149" y="2502055"/>
                  <a:pt x="9132507" y="0"/>
                </a:cubicBezTo>
                <a:cubicBezTo>
                  <a:pt x="9129925" y="819774"/>
                  <a:pt x="9140768" y="1695305"/>
                  <a:pt x="9138186" y="2515079"/>
                </a:cubicBezTo>
                <a:lnTo>
                  <a:pt x="4170" y="2507173"/>
                </a:lnTo>
                <a:cubicBezTo>
                  <a:pt x="4169" y="2465011"/>
                  <a:pt x="1" y="2424913"/>
                  <a:pt x="0" y="238275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2" name="Title 1"/>
          <p:cNvSpPr>
            <a:spLocks noGrp="1"/>
          </p:cNvSpPr>
          <p:nvPr>
            <p:ph type="title"/>
          </p:nvPr>
        </p:nvSpPr>
        <p:spPr>
          <a:xfrm>
            <a:off x="457199" y="457169"/>
            <a:ext cx="8229600" cy="772250"/>
          </a:xfrm>
        </p:spPr>
        <p:txBody>
          <a:bodyPr/>
          <a:lstStyle>
            <a:lvl1pPr algn="l">
              <a:defRPr sz="4000" b="1" cap="none">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15622"/>
            <a:ext cx="8229600" cy="1500187"/>
          </a:xfrm>
        </p:spPr>
        <p:txBody>
          <a:bodyPr/>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Slide Number Placeholder 3"/>
          <p:cNvSpPr>
            <a:spLocks noGrp="1"/>
          </p:cNvSpPr>
          <p:nvPr>
            <p:ph type="sldNum" sz="quarter" idx="10"/>
          </p:nvPr>
        </p:nvSpPr>
        <p:spPr/>
        <p:txBody>
          <a:bodyPr/>
          <a:lstStyle>
            <a:lvl1pPr>
              <a:defRPr>
                <a:solidFill>
                  <a:srgbClr val="FFFFFF"/>
                </a:solidFill>
              </a:defRPr>
            </a:lvl1pPr>
          </a:lstStyle>
          <a:p>
            <a:pPr>
              <a:defRPr/>
            </a:pPr>
            <a:r>
              <a:rPr lang="en-US"/>
              <a:t>U.S. Department of Commerce | National Oceanic and Atmospheric Administration | NOAA Fisheries | Page </a:t>
            </a:r>
            <a:fld id="{16D4622A-DA8E-49A8-AE75-9F6D1001B9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sp>
        <p:nvSpPr>
          <p:cNvPr id="4" name="Freeform 3"/>
          <p:cNvSpPr/>
          <p:nvPr userDrawn="1"/>
        </p:nvSpPr>
        <p:spPr>
          <a:xfrm flipH="1" flipV="1">
            <a:off x="-19050" y="-30163"/>
            <a:ext cx="9170988" cy="2457451"/>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2" name="Title 1"/>
          <p:cNvSpPr>
            <a:spLocks noGrp="1"/>
          </p:cNvSpPr>
          <p:nvPr>
            <p:ph type="title"/>
          </p:nvPr>
        </p:nvSpPr>
        <p:spPr>
          <a:xfrm>
            <a:off x="457199" y="457200"/>
            <a:ext cx="8229600" cy="772250"/>
          </a:xfrm>
          <a:effectLst>
            <a:outerShdw blurRad="50800" dist="38100" dir="2700000" algn="tl" rotWithShape="0">
              <a:prstClr val="black">
                <a:alpha val="40000"/>
              </a:prstClr>
            </a:outerShdw>
          </a:effectLst>
        </p:spPr>
        <p:txBody>
          <a:bodyPr/>
          <a:lstStyle>
            <a:lvl1pPr algn="l">
              <a:defRPr sz="4000" b="1" cap="none">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Slide Number Placeholder 3"/>
          <p:cNvSpPr>
            <a:spLocks noGrp="1"/>
          </p:cNvSpPr>
          <p:nvPr>
            <p:ph type="sldNum" sz="quarter" idx="10"/>
          </p:nvPr>
        </p:nvSpPr>
        <p:spPr/>
        <p:txBody>
          <a:bodyPr/>
          <a:lstStyle>
            <a:lvl1pPr>
              <a:defRPr>
                <a:solidFill>
                  <a:schemeClr val="bg1"/>
                </a:solidFill>
              </a:defRPr>
            </a:lvl1pPr>
          </a:lstStyle>
          <a:p>
            <a:pPr>
              <a:defRPr/>
            </a:pPr>
            <a:r>
              <a:rPr lang="en-US"/>
              <a:t>U.S. Department of Commerce | National Oceanic and Atmospheric Administration | NOAA Fisheries | Page </a:t>
            </a:r>
            <a:fld id="{7F147C6C-2C1F-4DAC-86C0-5CA223F7907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No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smtClean="0"/>
              <a:t>Click to edit Master text styles</a:t>
            </a:r>
          </a:p>
        </p:txBody>
      </p:sp>
      <p:sp>
        <p:nvSpPr>
          <p:cNvPr id="8" name="Text Placeholder 7"/>
          <p:cNvSpPr>
            <a:spLocks noGrp="1"/>
          </p:cNvSpPr>
          <p:nvPr>
            <p:ph type="body" sz="quarter" idx="12"/>
          </p:nvPr>
        </p:nvSpPr>
        <p:spPr>
          <a:xfrm>
            <a:off x="3201988" y="4282303"/>
            <a:ext cx="5484812" cy="577850"/>
          </a:xfrm>
        </p:spPr>
        <p:txBody>
          <a:bodyPr>
            <a:normAutofit/>
          </a:bodyPr>
          <a:lstStyle>
            <a:lvl1pPr>
              <a:defRPr sz="18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Boats">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smtClean="0"/>
              <a:t>Click to edit Master text styles</a:t>
            </a:r>
          </a:p>
        </p:txBody>
      </p:sp>
      <p:sp>
        <p:nvSpPr>
          <p:cNvPr id="8" name="Text Placeholder 7"/>
          <p:cNvSpPr>
            <a:spLocks noGrp="1"/>
          </p:cNvSpPr>
          <p:nvPr>
            <p:ph type="body" sz="quarter" idx="12"/>
          </p:nvPr>
        </p:nvSpPr>
        <p:spPr>
          <a:xfrm>
            <a:off x="3201988" y="4282303"/>
            <a:ext cx="5484812" cy="577850"/>
          </a:xfrm>
        </p:spPr>
        <p:txBody>
          <a:bodyPr>
            <a:normAutofit/>
          </a:bodyPr>
          <a:lstStyle>
            <a:lvl1pPr>
              <a:defRPr sz="18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Turtle">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smtClean="0"/>
              <a:t>Click to edit Master text styles</a:t>
            </a:r>
          </a:p>
        </p:txBody>
      </p:sp>
      <p:sp>
        <p:nvSpPr>
          <p:cNvPr id="8" name="Text Placeholder 7"/>
          <p:cNvSpPr>
            <a:spLocks noGrp="1"/>
          </p:cNvSpPr>
          <p:nvPr>
            <p:ph type="body" sz="quarter" idx="12"/>
          </p:nvPr>
        </p:nvSpPr>
        <p:spPr>
          <a:xfrm>
            <a:off x="3201988" y="4282303"/>
            <a:ext cx="5484812" cy="577850"/>
          </a:xfrm>
        </p:spPr>
        <p:txBody>
          <a:bodyPr>
            <a:normAutofit/>
          </a:bodyPr>
          <a:lstStyle>
            <a:lvl1pPr>
              <a:defRPr sz="18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eafoo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smtClean="0"/>
              <a:t>Click to edit Master text styles</a:t>
            </a:r>
          </a:p>
        </p:txBody>
      </p:sp>
      <p:sp>
        <p:nvSpPr>
          <p:cNvPr id="8" name="Text Placeholder 7"/>
          <p:cNvSpPr>
            <a:spLocks noGrp="1"/>
          </p:cNvSpPr>
          <p:nvPr>
            <p:ph type="body" sz="quarter" idx="12"/>
          </p:nvPr>
        </p:nvSpPr>
        <p:spPr>
          <a:xfrm>
            <a:off x="3201988" y="4282303"/>
            <a:ext cx="5484812" cy="577850"/>
          </a:xfrm>
        </p:spPr>
        <p:txBody>
          <a:bodyPr>
            <a:normAutofit/>
          </a:bodyPr>
          <a:lstStyle>
            <a:lvl1pPr>
              <a:defRPr sz="18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Fish">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smtClean="0"/>
              <a:t>Click to edit Master text styles</a:t>
            </a:r>
          </a:p>
        </p:txBody>
      </p:sp>
      <p:sp>
        <p:nvSpPr>
          <p:cNvPr id="8" name="Text Placeholder 7"/>
          <p:cNvSpPr>
            <a:spLocks noGrp="1"/>
          </p:cNvSpPr>
          <p:nvPr>
            <p:ph type="body" sz="quarter" idx="12"/>
          </p:nvPr>
        </p:nvSpPr>
        <p:spPr>
          <a:xfrm>
            <a:off x="3201988" y="4282303"/>
            <a:ext cx="5484812" cy="577850"/>
          </a:xfrm>
        </p:spPr>
        <p:txBody>
          <a:bodyPr>
            <a:normAutofit/>
          </a:bodyPr>
          <a:lstStyle>
            <a:lvl1pPr>
              <a:defRPr sz="18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54763"/>
            <a:ext cx="9144000" cy="50323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 name="Title Placeholder 1"/>
          <p:cNvSpPr>
            <a:spLocks noGrp="1"/>
          </p:cNvSpPr>
          <p:nvPr>
            <p:ph type="title"/>
          </p:nvPr>
        </p:nvSpPr>
        <p:spPr bwMode="auto">
          <a:xfrm>
            <a:off x="457200" y="457200"/>
            <a:ext cx="8229600" cy="676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2065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2286000" y="6354763"/>
            <a:ext cx="6400800" cy="503237"/>
          </a:xfrm>
          <a:prstGeom prst="rect">
            <a:avLst/>
          </a:prstGeom>
        </p:spPr>
        <p:txBody>
          <a:bodyPr vert="horz" lIns="0" tIns="45720" rIns="0" bIns="45720" rtlCol="0" anchor="ctr"/>
          <a:lstStyle>
            <a:lvl1pPr algn="r" fontAlgn="auto">
              <a:spcBef>
                <a:spcPts val="0"/>
              </a:spcBef>
              <a:spcAft>
                <a:spcPts val="0"/>
              </a:spcAft>
              <a:defRPr sz="800">
                <a:solidFill>
                  <a:srgbClr val="000000"/>
                </a:solidFill>
                <a:latin typeface="+mn-lt"/>
              </a:defRPr>
            </a:lvl1pPr>
          </a:lstStyle>
          <a:p>
            <a:pPr>
              <a:defRPr/>
            </a:pPr>
            <a:r>
              <a:rPr lang="en-US"/>
              <a:t>U.S. Department of Commerce | National Oceanic and Atmospheric Administration | NOAA Fisheries | Page </a:t>
            </a:r>
            <a:fld id="{4710859B-31B1-4BF7-8A0C-58829160EC81}" type="slidenum">
              <a:rPr lang="en-US"/>
              <a:pPr>
                <a:defRPr/>
              </a:pPr>
              <a:t>‹#›</a:t>
            </a:fld>
            <a:endParaRPr lang="en-US"/>
          </a:p>
        </p:txBody>
      </p:sp>
      <p:sp>
        <p:nvSpPr>
          <p:cNvPr id="7" name="Rectangle 6"/>
          <p:cNvSpPr/>
          <p:nvPr userDrawn="1"/>
        </p:nvSpPr>
        <p:spPr>
          <a:xfrm>
            <a:off x="0" y="0"/>
            <a:ext cx="9144000" cy="9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7" descr="NOAA-Fisheries-horizontal.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444500" y="6419850"/>
            <a:ext cx="1644650" cy="387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3" r:id="rId1"/>
    <p:sldLayoutId id="2147483727" r:id="rId2"/>
  </p:sldLayoutIdLst>
  <p:hf hdr="0"/>
  <p:txStyles>
    <p:titleStyle>
      <a:lvl1pPr algn="l" defTabSz="457200" rtl="0" eaLnBrk="0" fontAlgn="base" hangingPunct="0">
        <a:spcBef>
          <a:spcPct val="0"/>
        </a:spcBef>
        <a:spcAft>
          <a:spcPct val="0"/>
        </a:spcAft>
        <a:defRPr sz="3600" b="1" kern="1200">
          <a:solidFill>
            <a:schemeClr val="accent1"/>
          </a:solidFill>
          <a:latin typeface="+mj-lt"/>
          <a:ea typeface="Arial Narrow Bold" pitchFamily="34" charset="0"/>
          <a:cs typeface="Arial Narrow Bold"/>
        </a:defRPr>
      </a:lvl1pPr>
      <a:lvl2pPr algn="l" defTabSz="457200" rtl="0" eaLnBrk="0" fontAlgn="base" hangingPunct="0">
        <a:spcBef>
          <a:spcPct val="0"/>
        </a:spcBef>
        <a:spcAft>
          <a:spcPct val="0"/>
        </a:spcAft>
        <a:defRPr sz="3600" b="1">
          <a:solidFill>
            <a:schemeClr val="accent1"/>
          </a:solidFill>
          <a:latin typeface="Arial Narrow" pitchFamily="34" charset="0"/>
          <a:ea typeface="Arial Narrow Bold" pitchFamily="34" charset="0"/>
          <a:cs typeface="Arial Narrow Bold" pitchFamily="34" charset="0"/>
        </a:defRPr>
      </a:lvl2pPr>
      <a:lvl3pPr algn="l" defTabSz="457200" rtl="0" eaLnBrk="0" fontAlgn="base" hangingPunct="0">
        <a:spcBef>
          <a:spcPct val="0"/>
        </a:spcBef>
        <a:spcAft>
          <a:spcPct val="0"/>
        </a:spcAft>
        <a:defRPr sz="3600" b="1">
          <a:solidFill>
            <a:schemeClr val="accent1"/>
          </a:solidFill>
          <a:latin typeface="Arial Narrow" pitchFamily="34" charset="0"/>
          <a:ea typeface="Arial Narrow Bold" pitchFamily="34" charset="0"/>
          <a:cs typeface="Arial Narrow Bold" pitchFamily="34" charset="0"/>
        </a:defRPr>
      </a:lvl3pPr>
      <a:lvl4pPr algn="l" defTabSz="457200" rtl="0" eaLnBrk="0" fontAlgn="base" hangingPunct="0">
        <a:spcBef>
          <a:spcPct val="0"/>
        </a:spcBef>
        <a:spcAft>
          <a:spcPct val="0"/>
        </a:spcAft>
        <a:defRPr sz="3600" b="1">
          <a:solidFill>
            <a:schemeClr val="accent1"/>
          </a:solidFill>
          <a:latin typeface="Arial Narrow" pitchFamily="34" charset="0"/>
          <a:ea typeface="Arial Narrow Bold" pitchFamily="34" charset="0"/>
          <a:cs typeface="Arial Narrow Bold" pitchFamily="34" charset="0"/>
        </a:defRPr>
      </a:lvl4pPr>
      <a:lvl5pPr algn="l" defTabSz="457200" rtl="0" eaLnBrk="0" fontAlgn="base" hangingPunct="0">
        <a:spcBef>
          <a:spcPct val="0"/>
        </a:spcBef>
        <a:spcAft>
          <a:spcPct val="0"/>
        </a:spcAft>
        <a:defRPr sz="3600" b="1">
          <a:solidFill>
            <a:schemeClr val="accent1"/>
          </a:solidFill>
          <a:latin typeface="Arial Narrow" pitchFamily="34" charset="0"/>
          <a:ea typeface="Arial Narrow Bold" pitchFamily="34" charset="0"/>
          <a:cs typeface="Arial Narrow Bold" pitchFamily="34" charset="0"/>
        </a:defRPr>
      </a:lvl5pPr>
      <a:lvl6pPr marL="457200" algn="l" defTabSz="457200" rtl="0" fontAlgn="base">
        <a:spcBef>
          <a:spcPct val="0"/>
        </a:spcBef>
        <a:spcAft>
          <a:spcPct val="0"/>
        </a:spcAft>
        <a:defRPr sz="3600" b="1">
          <a:solidFill>
            <a:schemeClr val="accent1"/>
          </a:solidFill>
          <a:latin typeface="Arial Narrow" pitchFamily="34" charset="0"/>
          <a:ea typeface="Arial Narrow Bold" pitchFamily="34" charset="0"/>
          <a:cs typeface="Arial Narrow Bold" pitchFamily="34" charset="0"/>
        </a:defRPr>
      </a:lvl6pPr>
      <a:lvl7pPr marL="914400" algn="l" defTabSz="457200" rtl="0" fontAlgn="base">
        <a:spcBef>
          <a:spcPct val="0"/>
        </a:spcBef>
        <a:spcAft>
          <a:spcPct val="0"/>
        </a:spcAft>
        <a:defRPr sz="3600" b="1">
          <a:solidFill>
            <a:schemeClr val="accent1"/>
          </a:solidFill>
          <a:latin typeface="Arial Narrow" pitchFamily="34" charset="0"/>
          <a:ea typeface="Arial Narrow Bold" pitchFamily="34" charset="0"/>
          <a:cs typeface="Arial Narrow Bold" pitchFamily="34" charset="0"/>
        </a:defRPr>
      </a:lvl7pPr>
      <a:lvl8pPr marL="1371600" algn="l" defTabSz="457200" rtl="0" fontAlgn="base">
        <a:spcBef>
          <a:spcPct val="0"/>
        </a:spcBef>
        <a:spcAft>
          <a:spcPct val="0"/>
        </a:spcAft>
        <a:defRPr sz="3600" b="1">
          <a:solidFill>
            <a:schemeClr val="accent1"/>
          </a:solidFill>
          <a:latin typeface="Arial Narrow" pitchFamily="34" charset="0"/>
          <a:ea typeface="Arial Narrow Bold" pitchFamily="34" charset="0"/>
          <a:cs typeface="Arial Narrow Bold" pitchFamily="34" charset="0"/>
        </a:defRPr>
      </a:lvl8pPr>
      <a:lvl9pPr marL="1828800" algn="l" defTabSz="457200" rtl="0" fontAlgn="base">
        <a:spcBef>
          <a:spcPct val="0"/>
        </a:spcBef>
        <a:spcAft>
          <a:spcPct val="0"/>
        </a:spcAft>
        <a:defRPr sz="3600" b="1">
          <a:solidFill>
            <a:schemeClr val="accent1"/>
          </a:solidFill>
          <a:latin typeface="Arial Narrow" pitchFamily="34" charset="0"/>
          <a:ea typeface="Arial Narrow Bold" pitchFamily="34" charset="0"/>
          <a:cs typeface="Arial Narrow Bold"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2"/>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2"/>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800" kern="1200">
          <a:solidFill>
            <a:schemeClr val="tx2"/>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2"/>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354763"/>
            <a:ext cx="9144000" cy="5032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1" name="Title Placeholder 1"/>
          <p:cNvSpPr>
            <a:spLocks noGrp="1"/>
          </p:cNvSpPr>
          <p:nvPr>
            <p:ph type="title"/>
          </p:nvPr>
        </p:nvSpPr>
        <p:spPr bwMode="auto">
          <a:xfrm>
            <a:off x="457200" y="457200"/>
            <a:ext cx="8229600" cy="676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2065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6" name="Slide Number Placeholder 5"/>
          <p:cNvSpPr>
            <a:spLocks noGrp="1"/>
          </p:cNvSpPr>
          <p:nvPr>
            <p:ph type="sldNum" sz="quarter" idx="4"/>
          </p:nvPr>
        </p:nvSpPr>
        <p:spPr>
          <a:xfrm>
            <a:off x="2286000" y="6354763"/>
            <a:ext cx="6400800" cy="503237"/>
          </a:xfrm>
          <a:prstGeom prst="rect">
            <a:avLst/>
          </a:prstGeom>
        </p:spPr>
        <p:txBody>
          <a:bodyPr vert="horz" lIns="0" tIns="45720" rIns="0" bIns="45720" rtlCol="0" anchor="ctr"/>
          <a:lstStyle>
            <a:lvl1pPr algn="r" fontAlgn="auto">
              <a:spcBef>
                <a:spcPts val="0"/>
              </a:spcBef>
              <a:spcAft>
                <a:spcPts val="0"/>
              </a:spcAft>
              <a:defRPr sz="800">
                <a:solidFill>
                  <a:schemeClr val="bg1"/>
                </a:solidFill>
                <a:latin typeface="+mn-lt"/>
              </a:defRPr>
            </a:lvl1pPr>
          </a:lstStyle>
          <a:p>
            <a:pPr>
              <a:defRPr/>
            </a:pPr>
            <a:r>
              <a:rPr lang="en-US"/>
              <a:t>U.S. Department of Commerce | National Oceanic and Atmospheric Administration | NOAA Fisheries | Page </a:t>
            </a:r>
            <a:fld id="{44E5A945-969D-42F3-95DD-C36AAC23B166}" type="slidenum">
              <a:rPr lang="en-US"/>
              <a:pPr>
                <a:defRPr/>
              </a:pPr>
              <a:t>‹#›</a:t>
            </a:fld>
            <a:endParaRPr lang="en-US"/>
          </a:p>
        </p:txBody>
      </p:sp>
      <p:pic>
        <p:nvPicPr>
          <p:cNvPr id="2054" name="Picture 7"/>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444500" y="6419850"/>
            <a:ext cx="1644650" cy="387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6" r:id="rId1"/>
    <p:sldLayoutId id="2147483717" r:id="rId2"/>
  </p:sldLayoutIdLst>
  <p:hf hdr="0"/>
  <p:txStyles>
    <p:titleStyle>
      <a:lvl1pPr algn="l" defTabSz="457200" rtl="0" eaLnBrk="0" fontAlgn="base" hangingPunct="0">
        <a:spcBef>
          <a:spcPct val="0"/>
        </a:spcBef>
        <a:spcAft>
          <a:spcPct val="0"/>
        </a:spcAft>
        <a:defRPr sz="3600" b="1" kern="1200">
          <a:solidFill>
            <a:srgbClr val="FFFFFF"/>
          </a:solidFill>
          <a:latin typeface="+mj-lt"/>
          <a:ea typeface="Arial Narrow Bold" pitchFamily="34" charset="0"/>
          <a:cs typeface="Arial Narrow Bold"/>
        </a:defRPr>
      </a:lvl1pPr>
      <a:lvl2pPr algn="l" defTabSz="457200" rtl="0" eaLnBrk="0" fontAlgn="base" hangingPunct="0">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2pPr>
      <a:lvl3pPr algn="l" defTabSz="457200" rtl="0" eaLnBrk="0" fontAlgn="base" hangingPunct="0">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3pPr>
      <a:lvl4pPr algn="l" defTabSz="457200" rtl="0" eaLnBrk="0" fontAlgn="base" hangingPunct="0">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4pPr>
      <a:lvl5pPr algn="l" defTabSz="457200" rtl="0" eaLnBrk="0" fontAlgn="base" hangingPunct="0">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5pPr>
      <a:lvl6pPr marL="457200" algn="l" defTabSz="457200" rtl="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algn="l" defTabSz="457200" rtl="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algn="l" defTabSz="457200" rtl="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algn="l" defTabSz="457200" rtl="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p:titleStyle>
    <p:bodyStyle>
      <a:lvl1pPr marL="342900" indent="-342900" algn="r" defTabSz="457200" rtl="0" eaLnBrk="0" fontAlgn="base" hangingPunct="0">
        <a:spcBef>
          <a:spcPct val="20000"/>
        </a:spcBef>
        <a:spcAft>
          <a:spcPct val="0"/>
        </a:spcAft>
        <a:buFont typeface="Arial" pitchFamily="34" charset="0"/>
        <a:defRPr sz="2000" kern="1200">
          <a:solidFill>
            <a:srgbClr val="FFFFFF"/>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2"/>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800" kern="1200">
          <a:solidFill>
            <a:schemeClr val="tx2"/>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2"/>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3201988" y="1141413"/>
            <a:ext cx="5484812" cy="1398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3201988" y="2632075"/>
            <a:ext cx="5484812" cy="127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7" name="Freeform 6"/>
          <p:cNvSpPr/>
          <p:nvPr userDrawn="1"/>
        </p:nvSpPr>
        <p:spPr>
          <a:xfrm>
            <a:off x="-9525" y="4416425"/>
            <a:ext cx="9170988" cy="2459038"/>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14" r:id="rId1"/>
    <p:sldLayoutId id="2147483718" r:id="rId2"/>
    <p:sldLayoutId id="2147483719" r:id="rId3"/>
    <p:sldLayoutId id="2147483720" r:id="rId4"/>
    <p:sldLayoutId id="2147483721" r:id="rId5"/>
    <p:sldLayoutId id="2147483722" r:id="rId6"/>
  </p:sldLayoutIdLst>
  <p:hf hdr="0"/>
  <p:txStyles>
    <p:titleStyle>
      <a:lvl1pPr algn="r" defTabSz="457200" rtl="0" eaLnBrk="0" fontAlgn="base" hangingPunct="0">
        <a:lnSpc>
          <a:spcPct val="80000"/>
        </a:lnSpc>
        <a:spcBef>
          <a:spcPct val="0"/>
        </a:spcBef>
        <a:spcAft>
          <a:spcPct val="0"/>
        </a:spcAft>
        <a:defRPr sz="4400" b="1" kern="1200">
          <a:solidFill>
            <a:schemeClr val="accent1"/>
          </a:solidFill>
          <a:latin typeface="+mj-lt"/>
          <a:ea typeface="Arial Narrow Bold" pitchFamily="34" charset="0"/>
          <a:cs typeface="Arial Narrow Bold"/>
        </a:defRPr>
      </a:lvl1pPr>
      <a:lvl2pPr algn="r" defTabSz="457200" rtl="0" eaLnBrk="0" fontAlgn="base" hangingPunct="0">
        <a:lnSpc>
          <a:spcPct val="80000"/>
        </a:lnSpc>
        <a:spcBef>
          <a:spcPct val="0"/>
        </a:spcBef>
        <a:spcAft>
          <a:spcPct val="0"/>
        </a:spcAft>
        <a:defRPr sz="4400" b="1">
          <a:solidFill>
            <a:schemeClr val="accent1"/>
          </a:solidFill>
          <a:latin typeface="Arial Narrow" pitchFamily="34" charset="0"/>
          <a:ea typeface="Arial Narrow Bold" pitchFamily="34" charset="0"/>
          <a:cs typeface="Arial Narrow Bold" pitchFamily="34" charset="0"/>
        </a:defRPr>
      </a:lvl2pPr>
      <a:lvl3pPr algn="r" defTabSz="457200" rtl="0" eaLnBrk="0" fontAlgn="base" hangingPunct="0">
        <a:lnSpc>
          <a:spcPct val="80000"/>
        </a:lnSpc>
        <a:spcBef>
          <a:spcPct val="0"/>
        </a:spcBef>
        <a:spcAft>
          <a:spcPct val="0"/>
        </a:spcAft>
        <a:defRPr sz="4400" b="1">
          <a:solidFill>
            <a:schemeClr val="accent1"/>
          </a:solidFill>
          <a:latin typeface="Arial Narrow" pitchFamily="34" charset="0"/>
          <a:ea typeface="Arial Narrow Bold" pitchFamily="34" charset="0"/>
          <a:cs typeface="Arial Narrow Bold" pitchFamily="34" charset="0"/>
        </a:defRPr>
      </a:lvl3pPr>
      <a:lvl4pPr algn="r" defTabSz="457200" rtl="0" eaLnBrk="0" fontAlgn="base" hangingPunct="0">
        <a:lnSpc>
          <a:spcPct val="80000"/>
        </a:lnSpc>
        <a:spcBef>
          <a:spcPct val="0"/>
        </a:spcBef>
        <a:spcAft>
          <a:spcPct val="0"/>
        </a:spcAft>
        <a:defRPr sz="4400" b="1">
          <a:solidFill>
            <a:schemeClr val="accent1"/>
          </a:solidFill>
          <a:latin typeface="Arial Narrow" pitchFamily="34" charset="0"/>
          <a:ea typeface="Arial Narrow Bold" pitchFamily="34" charset="0"/>
          <a:cs typeface="Arial Narrow Bold" pitchFamily="34" charset="0"/>
        </a:defRPr>
      </a:lvl4pPr>
      <a:lvl5pPr algn="r" defTabSz="457200" rtl="0" eaLnBrk="0" fontAlgn="base" hangingPunct="0">
        <a:lnSpc>
          <a:spcPct val="80000"/>
        </a:lnSpc>
        <a:spcBef>
          <a:spcPct val="0"/>
        </a:spcBef>
        <a:spcAft>
          <a:spcPct val="0"/>
        </a:spcAft>
        <a:defRPr sz="4400" b="1">
          <a:solidFill>
            <a:schemeClr val="accent1"/>
          </a:solidFill>
          <a:latin typeface="Arial Narrow" pitchFamily="34" charset="0"/>
          <a:ea typeface="Arial Narrow Bold" pitchFamily="34" charset="0"/>
          <a:cs typeface="Arial Narrow Bold" pitchFamily="34" charset="0"/>
        </a:defRPr>
      </a:lvl5pPr>
      <a:lvl6pPr marL="457200" algn="r" defTabSz="457200" rtl="0" fontAlgn="base">
        <a:lnSpc>
          <a:spcPct val="80000"/>
        </a:lnSpc>
        <a:spcBef>
          <a:spcPct val="0"/>
        </a:spcBef>
        <a:spcAft>
          <a:spcPct val="0"/>
        </a:spcAft>
        <a:defRPr sz="4400" b="1">
          <a:solidFill>
            <a:schemeClr val="accent1"/>
          </a:solidFill>
          <a:latin typeface="Arial Narrow" pitchFamily="34" charset="0"/>
          <a:ea typeface="Arial Narrow Bold" pitchFamily="34" charset="0"/>
          <a:cs typeface="Arial Narrow Bold" pitchFamily="34" charset="0"/>
        </a:defRPr>
      </a:lvl6pPr>
      <a:lvl7pPr marL="914400" algn="r" defTabSz="457200" rtl="0" fontAlgn="base">
        <a:lnSpc>
          <a:spcPct val="80000"/>
        </a:lnSpc>
        <a:spcBef>
          <a:spcPct val="0"/>
        </a:spcBef>
        <a:spcAft>
          <a:spcPct val="0"/>
        </a:spcAft>
        <a:defRPr sz="4400" b="1">
          <a:solidFill>
            <a:schemeClr val="accent1"/>
          </a:solidFill>
          <a:latin typeface="Arial Narrow" pitchFamily="34" charset="0"/>
          <a:ea typeface="Arial Narrow Bold" pitchFamily="34" charset="0"/>
          <a:cs typeface="Arial Narrow Bold" pitchFamily="34" charset="0"/>
        </a:defRPr>
      </a:lvl7pPr>
      <a:lvl8pPr marL="1371600" algn="r" defTabSz="457200" rtl="0" fontAlgn="base">
        <a:lnSpc>
          <a:spcPct val="80000"/>
        </a:lnSpc>
        <a:spcBef>
          <a:spcPct val="0"/>
        </a:spcBef>
        <a:spcAft>
          <a:spcPct val="0"/>
        </a:spcAft>
        <a:defRPr sz="4400" b="1">
          <a:solidFill>
            <a:schemeClr val="accent1"/>
          </a:solidFill>
          <a:latin typeface="Arial Narrow" pitchFamily="34" charset="0"/>
          <a:ea typeface="Arial Narrow Bold" pitchFamily="34" charset="0"/>
          <a:cs typeface="Arial Narrow Bold" pitchFamily="34" charset="0"/>
        </a:defRPr>
      </a:lvl8pPr>
      <a:lvl9pPr marL="1828800" algn="r" defTabSz="457200" rtl="0" fontAlgn="base">
        <a:lnSpc>
          <a:spcPct val="80000"/>
        </a:lnSpc>
        <a:spcBef>
          <a:spcPct val="0"/>
        </a:spcBef>
        <a:spcAft>
          <a:spcPct val="0"/>
        </a:spcAft>
        <a:defRPr sz="4400" b="1">
          <a:solidFill>
            <a:schemeClr val="accent1"/>
          </a:solidFill>
          <a:latin typeface="Arial Narrow" pitchFamily="34" charset="0"/>
          <a:ea typeface="Arial Narrow Bold" pitchFamily="34" charset="0"/>
          <a:cs typeface="Arial Narrow Bold" pitchFamily="34" charset="0"/>
        </a:defRPr>
      </a:lvl9pPr>
    </p:titleStyle>
    <p:bodyStyle>
      <a:lvl1pPr marL="342900" indent="-342900" algn="r" defTabSz="457200" rtl="0" eaLnBrk="0" fontAlgn="base" hangingPunct="0">
        <a:spcBef>
          <a:spcPct val="20000"/>
        </a:spcBef>
        <a:spcAft>
          <a:spcPct val="0"/>
        </a:spcAft>
        <a:buFont typeface="Arial" pitchFamily="34" charset="0"/>
        <a:defRPr sz="2400" kern="1200">
          <a:solidFill>
            <a:schemeClr val="tx2"/>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2"/>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800" kern="1200">
          <a:solidFill>
            <a:schemeClr val="tx2"/>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2"/>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354763"/>
            <a:ext cx="9144000" cy="5032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051" name="Title Placeholder 1"/>
          <p:cNvSpPr>
            <a:spLocks noGrp="1"/>
          </p:cNvSpPr>
          <p:nvPr>
            <p:ph type="title"/>
          </p:nvPr>
        </p:nvSpPr>
        <p:spPr bwMode="auto">
          <a:xfrm>
            <a:off x="457200" y="457200"/>
            <a:ext cx="8229600" cy="676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2065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6" name="Slide Number Placeholder 5"/>
          <p:cNvSpPr>
            <a:spLocks noGrp="1"/>
          </p:cNvSpPr>
          <p:nvPr>
            <p:ph type="sldNum" sz="quarter" idx="4"/>
          </p:nvPr>
        </p:nvSpPr>
        <p:spPr>
          <a:xfrm>
            <a:off x="2286000" y="6354763"/>
            <a:ext cx="6400800" cy="503237"/>
          </a:xfrm>
          <a:prstGeom prst="rect">
            <a:avLst/>
          </a:prstGeom>
        </p:spPr>
        <p:txBody>
          <a:bodyPr vert="horz" lIns="0" tIns="45720" rIns="0" bIns="45720" rtlCol="0" anchor="ctr"/>
          <a:lstStyle>
            <a:lvl1pPr algn="r" fontAlgn="auto">
              <a:spcBef>
                <a:spcPts val="0"/>
              </a:spcBef>
              <a:spcAft>
                <a:spcPts val="0"/>
              </a:spcAft>
              <a:defRPr sz="800">
                <a:solidFill>
                  <a:schemeClr val="bg1"/>
                </a:solidFill>
                <a:latin typeface="+mn-lt"/>
              </a:defRPr>
            </a:lvl1pPr>
          </a:lstStyle>
          <a:p>
            <a:pPr>
              <a:defRPr/>
            </a:pPr>
            <a:r>
              <a:rPr lang="en-US">
                <a:solidFill>
                  <a:prstClr val="white"/>
                </a:solidFill>
              </a:rPr>
              <a:t>U.S. Department of Commerce | National Oceanic and Atmospheric Administration | NOAA Fisheries | Page </a:t>
            </a:r>
            <a:fld id="{44E5A945-969D-42F3-95DD-C36AAC23B166}" type="slidenum">
              <a:rPr lang="en-US">
                <a:solidFill>
                  <a:prstClr val="white"/>
                </a:solidFill>
              </a:rPr>
              <a:pPr>
                <a:defRPr/>
              </a:pPr>
              <a:t>‹#›</a:t>
            </a:fld>
            <a:endParaRPr lang="en-US">
              <a:solidFill>
                <a:prstClr val="white"/>
              </a:solidFill>
            </a:endParaRPr>
          </a:p>
        </p:txBody>
      </p:sp>
      <p:pic>
        <p:nvPicPr>
          <p:cNvPr id="2054" name="Picture 7"/>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444500" y="6419850"/>
            <a:ext cx="1644650" cy="387350"/>
          </a:xfrm>
          <a:prstGeom prst="rect">
            <a:avLst/>
          </a:prstGeom>
          <a:noFill/>
          <a:ln w="9525">
            <a:noFill/>
            <a:miter lim="800000"/>
            <a:headEnd/>
            <a:tailEnd/>
          </a:ln>
        </p:spPr>
      </p:pic>
    </p:spTree>
    <p:extLst>
      <p:ext uri="{BB962C8B-B14F-4D97-AF65-F5344CB8AC3E}">
        <p14:creationId xmlns:p14="http://schemas.microsoft.com/office/powerpoint/2010/main" val="1118599196"/>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p:txStyles>
    <p:titleStyle>
      <a:lvl1pPr algn="l" defTabSz="457200" rtl="0" eaLnBrk="0" fontAlgn="base" hangingPunct="0">
        <a:spcBef>
          <a:spcPct val="0"/>
        </a:spcBef>
        <a:spcAft>
          <a:spcPct val="0"/>
        </a:spcAft>
        <a:defRPr sz="3600" b="1" kern="1200">
          <a:solidFill>
            <a:srgbClr val="FFFFFF"/>
          </a:solidFill>
          <a:latin typeface="+mj-lt"/>
          <a:ea typeface="Arial Narrow Bold" pitchFamily="34" charset="0"/>
          <a:cs typeface="Arial Narrow Bold"/>
        </a:defRPr>
      </a:lvl1pPr>
      <a:lvl2pPr algn="l" defTabSz="457200" rtl="0" eaLnBrk="0" fontAlgn="base" hangingPunct="0">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2pPr>
      <a:lvl3pPr algn="l" defTabSz="457200" rtl="0" eaLnBrk="0" fontAlgn="base" hangingPunct="0">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3pPr>
      <a:lvl4pPr algn="l" defTabSz="457200" rtl="0" eaLnBrk="0" fontAlgn="base" hangingPunct="0">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4pPr>
      <a:lvl5pPr algn="l" defTabSz="457200" rtl="0" eaLnBrk="0" fontAlgn="base" hangingPunct="0">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5pPr>
      <a:lvl6pPr marL="457200" algn="l" defTabSz="457200" rtl="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6pPr>
      <a:lvl7pPr marL="914400" algn="l" defTabSz="457200" rtl="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7pPr>
      <a:lvl8pPr marL="1371600" algn="l" defTabSz="457200" rtl="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8pPr>
      <a:lvl9pPr marL="1828800" algn="l" defTabSz="457200" rtl="0" fontAlgn="base">
        <a:spcBef>
          <a:spcPct val="0"/>
        </a:spcBef>
        <a:spcAft>
          <a:spcPct val="0"/>
        </a:spcAft>
        <a:defRPr sz="3600" b="1">
          <a:solidFill>
            <a:srgbClr val="FFFFFF"/>
          </a:solidFill>
          <a:latin typeface="Arial Narrow" pitchFamily="34" charset="0"/>
          <a:ea typeface="Arial Narrow Bold" pitchFamily="34" charset="0"/>
          <a:cs typeface="Arial Narrow Bold" pitchFamily="34" charset="0"/>
        </a:defRPr>
      </a:lvl9pPr>
    </p:titleStyle>
    <p:bodyStyle>
      <a:lvl1pPr marL="342900" indent="-342900" algn="r" defTabSz="457200" rtl="0" eaLnBrk="0" fontAlgn="base" hangingPunct="0">
        <a:spcBef>
          <a:spcPct val="20000"/>
        </a:spcBef>
        <a:spcAft>
          <a:spcPct val="0"/>
        </a:spcAft>
        <a:buFont typeface="Arial" pitchFamily="34" charset="0"/>
        <a:defRPr sz="2000" kern="1200">
          <a:solidFill>
            <a:srgbClr val="FFFFFF"/>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2"/>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800" kern="1200">
          <a:solidFill>
            <a:schemeClr val="tx2"/>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2"/>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730405" y="1726642"/>
            <a:ext cx="5484813" cy="1183697"/>
          </a:xfrm>
        </p:spPr>
        <p:txBody>
          <a:bodyPr/>
          <a:lstStyle/>
          <a:p>
            <a:pPr eaLnBrk="1" hangingPunct="1"/>
            <a:r>
              <a:rPr lang="en-US" dirty="0" smtClean="0"/>
              <a:t/>
            </a:r>
            <a:br>
              <a:rPr lang="en-US" dirty="0" smtClean="0"/>
            </a:br>
            <a:r>
              <a:rPr lang="en-US" dirty="0" smtClean="0"/>
              <a:t>NOAA Fisheries Update</a:t>
            </a:r>
            <a:endParaRPr lang="en-US" dirty="0" smtClean="0">
              <a:cs typeface="Arial Narrow Bold" pitchFamily="34" charset="0"/>
            </a:endParaRPr>
          </a:p>
        </p:txBody>
      </p:sp>
      <p:sp>
        <p:nvSpPr>
          <p:cNvPr id="12291" name="Text Placeholder 2"/>
          <p:cNvSpPr>
            <a:spLocks noGrp="1"/>
          </p:cNvSpPr>
          <p:nvPr>
            <p:ph type="body" sz="quarter" idx="10"/>
          </p:nvPr>
        </p:nvSpPr>
        <p:spPr>
          <a:xfrm>
            <a:off x="2019205" y="2910340"/>
            <a:ext cx="6145213" cy="1223963"/>
          </a:xfrm>
        </p:spPr>
        <p:txBody>
          <a:bodyPr/>
          <a:lstStyle/>
          <a:p>
            <a:pPr marL="0" indent="0" eaLnBrk="1" hangingPunct="1"/>
            <a:r>
              <a:rPr lang="en-US" sz="2800" b="1" dirty="0" smtClean="0"/>
              <a:t>Pacific States Marine Fisheries Commission – Coeur d’Alene, ID</a:t>
            </a:r>
          </a:p>
        </p:txBody>
      </p:sp>
      <p:sp>
        <p:nvSpPr>
          <p:cNvPr id="12292" name="Text Placeholder 4"/>
          <p:cNvSpPr>
            <a:spLocks noGrp="1"/>
          </p:cNvSpPr>
          <p:nvPr>
            <p:ph type="body" sz="quarter" idx="12"/>
          </p:nvPr>
        </p:nvSpPr>
        <p:spPr>
          <a:xfrm>
            <a:off x="2670080" y="4057726"/>
            <a:ext cx="5484813" cy="1104823"/>
          </a:xfrm>
        </p:spPr>
        <p:txBody>
          <a:bodyPr>
            <a:noAutofit/>
          </a:bodyPr>
          <a:lstStyle/>
          <a:p>
            <a:pPr marL="0" indent="0" eaLnBrk="1" hangingPunct="1"/>
            <a:r>
              <a:rPr lang="en-US" sz="2400" dirty="0" smtClean="0"/>
              <a:t>Paul Doremus</a:t>
            </a:r>
            <a:br>
              <a:rPr lang="en-US" sz="2400" dirty="0" smtClean="0"/>
            </a:br>
            <a:r>
              <a:rPr lang="en-US" sz="2400" dirty="0" smtClean="0"/>
              <a:t> DAA for Operations</a:t>
            </a:r>
            <a:br>
              <a:rPr lang="en-US" sz="2400" dirty="0" smtClean="0"/>
            </a:br>
            <a:r>
              <a:rPr lang="en-US" sz="2000" dirty="0" smtClean="0"/>
              <a:t>September 23, 2013</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45" y="411513"/>
            <a:ext cx="8382000" cy="640073"/>
          </a:xfrm>
        </p:spPr>
        <p:txBody>
          <a:bodyPr>
            <a:normAutofit fontScale="90000"/>
          </a:bodyPr>
          <a:lstStyle/>
          <a:p>
            <a:r>
              <a:rPr lang="en-US" sz="3100" dirty="0" smtClean="0">
                <a:solidFill>
                  <a:srgbClr val="006666"/>
                </a:solidFill>
              </a:rPr>
              <a:t>Proposed FY 2014 NMFS Budget </a:t>
            </a:r>
            <a:r>
              <a:rPr lang="en-US" sz="3100" u="sng" dirty="0" smtClean="0">
                <a:solidFill>
                  <a:srgbClr val="006666"/>
                </a:solidFill>
              </a:rPr>
              <a:t>Increases</a:t>
            </a:r>
            <a:r>
              <a:rPr lang="en-US" sz="3100" dirty="0">
                <a:solidFill>
                  <a:srgbClr val="006666"/>
                </a:solidFill>
              </a:rPr>
              <a:t> </a:t>
            </a:r>
            <a:r>
              <a:rPr lang="en-US" sz="3100" dirty="0" smtClean="0">
                <a:solidFill>
                  <a:srgbClr val="006666"/>
                </a:solidFill>
              </a:rPr>
              <a:t>- Continued </a:t>
            </a:r>
            <a:r>
              <a:rPr lang="en-US" sz="3100" dirty="0" smtClean="0">
                <a:solidFill>
                  <a:schemeClr val="tx1"/>
                </a:solidFill>
              </a:rPr>
              <a:t/>
            </a:r>
            <a:br>
              <a:rPr lang="en-US" sz="3100" dirty="0" smtClean="0">
                <a:solidFill>
                  <a:schemeClr val="tx1"/>
                </a:solidFill>
              </a:rPr>
            </a:br>
            <a:endParaRPr lang="en-US" sz="3100" dirty="0" smtClean="0">
              <a:solidFill>
                <a:schemeClr val="tx1"/>
              </a:solidFill>
            </a:endParaRPr>
          </a:p>
        </p:txBody>
      </p:sp>
      <p:sp>
        <p:nvSpPr>
          <p:cNvPr id="14339" name="Rectangle 3"/>
          <p:cNvSpPr>
            <a:spLocks noGrp="1" noChangeArrowheads="1"/>
          </p:cNvSpPr>
          <p:nvPr>
            <p:ph type="body" idx="1"/>
          </p:nvPr>
        </p:nvSpPr>
        <p:spPr>
          <a:xfrm>
            <a:off x="426672" y="1051585"/>
            <a:ext cx="8534400" cy="5394902"/>
          </a:xfrm>
        </p:spPr>
        <p:txBody>
          <a:bodyPr>
            <a:normAutofit fontScale="92500" lnSpcReduction="10000"/>
          </a:bodyPr>
          <a:lstStyle/>
          <a:p>
            <a:pPr>
              <a:spcBef>
                <a:spcPts val="600"/>
              </a:spcBef>
              <a:buFontTx/>
              <a:buChar char="•"/>
              <a:defRPr/>
            </a:pPr>
            <a:r>
              <a:rPr lang="en-US" sz="2000" dirty="0" smtClean="0"/>
              <a:t>Interjurisdictional Grants: </a:t>
            </a:r>
            <a:r>
              <a:rPr lang="en-US" sz="2000" dirty="0"/>
              <a:t>+ </a:t>
            </a:r>
            <a:r>
              <a:rPr lang="en-US" sz="2000" dirty="0" smtClean="0"/>
              <a:t>$2.5 </a:t>
            </a:r>
            <a:r>
              <a:rPr lang="en-US" sz="2000" dirty="0"/>
              <a:t>M </a:t>
            </a:r>
            <a:r>
              <a:rPr lang="en-US" sz="2000" dirty="0" smtClean="0"/>
              <a:t> ($2.5 </a:t>
            </a:r>
            <a:r>
              <a:rPr lang="en-US" sz="2000" dirty="0"/>
              <a:t>M Requested)</a:t>
            </a:r>
          </a:p>
          <a:p>
            <a:pPr marL="627063" lvl="1">
              <a:spcBef>
                <a:spcPts val="600"/>
              </a:spcBef>
              <a:buFont typeface="Arial" pitchFamily="34" charset="0"/>
              <a:buChar char="-"/>
              <a:defRPr/>
            </a:pPr>
            <a:r>
              <a:rPr lang="en-US" sz="1900" dirty="0"/>
              <a:t>House provided $</a:t>
            </a:r>
            <a:r>
              <a:rPr lang="en-US" sz="1900" dirty="0" smtClean="0"/>
              <a:t>2.0 M </a:t>
            </a:r>
            <a:r>
              <a:rPr lang="en-US" sz="1900" dirty="0"/>
              <a:t>($0.5 M below request)</a:t>
            </a:r>
          </a:p>
          <a:p>
            <a:pPr marL="627063" lvl="1">
              <a:spcBef>
                <a:spcPts val="600"/>
              </a:spcBef>
              <a:buFont typeface="Arial" pitchFamily="34" charset="0"/>
              <a:buChar char="-"/>
              <a:defRPr/>
            </a:pPr>
            <a:r>
              <a:rPr lang="en-US" sz="1900" dirty="0"/>
              <a:t>Senate provided $2.5 M (same as request)</a:t>
            </a:r>
          </a:p>
          <a:p>
            <a:pPr>
              <a:lnSpc>
                <a:spcPct val="150000"/>
              </a:lnSpc>
              <a:spcBef>
                <a:spcPts val="600"/>
              </a:spcBef>
              <a:buFontTx/>
              <a:buChar char="•"/>
              <a:defRPr/>
            </a:pPr>
            <a:r>
              <a:rPr lang="en-US" sz="2000" dirty="0" smtClean="0"/>
              <a:t>Observers and Training: </a:t>
            </a:r>
            <a:r>
              <a:rPr lang="en-US" sz="2000" dirty="0"/>
              <a:t>+ </a:t>
            </a:r>
            <a:r>
              <a:rPr lang="en-US" sz="2000" dirty="0" smtClean="0"/>
              <a:t>$3.1 </a:t>
            </a:r>
            <a:r>
              <a:rPr lang="en-US" sz="2000" dirty="0"/>
              <a:t>M  </a:t>
            </a:r>
            <a:r>
              <a:rPr lang="en-US" sz="2000" dirty="0" smtClean="0"/>
              <a:t>($43.6 </a:t>
            </a:r>
            <a:r>
              <a:rPr lang="en-US" sz="2000" dirty="0"/>
              <a:t>M Requested)</a:t>
            </a:r>
          </a:p>
          <a:p>
            <a:pPr marL="627063" lvl="1">
              <a:spcBef>
                <a:spcPts val="600"/>
              </a:spcBef>
              <a:buFont typeface="Arial" pitchFamily="34" charset="0"/>
              <a:buChar char="-"/>
              <a:defRPr/>
            </a:pPr>
            <a:r>
              <a:rPr lang="en-US" sz="1900" dirty="0"/>
              <a:t>House provided $43.0 M ($0.6 M below request)</a:t>
            </a:r>
          </a:p>
          <a:p>
            <a:pPr marL="627063" lvl="1">
              <a:spcBef>
                <a:spcPts val="600"/>
              </a:spcBef>
              <a:buFont typeface="Arial" pitchFamily="34" charset="0"/>
              <a:buChar char="-"/>
              <a:defRPr/>
            </a:pPr>
            <a:r>
              <a:rPr lang="en-US" sz="1900" dirty="0"/>
              <a:t>Senate provided $43.6 M (same as request)</a:t>
            </a:r>
          </a:p>
          <a:p>
            <a:pPr>
              <a:spcBef>
                <a:spcPts val="600"/>
              </a:spcBef>
              <a:buFontTx/>
              <a:buChar char="•"/>
              <a:defRPr/>
            </a:pPr>
            <a:r>
              <a:rPr lang="en-US" sz="2000" dirty="0" smtClean="0"/>
              <a:t>Habitat Management and Restoration: </a:t>
            </a:r>
            <a:r>
              <a:rPr lang="en-US" sz="2000" dirty="0"/>
              <a:t>+ $</a:t>
            </a:r>
            <a:r>
              <a:rPr lang="en-US" sz="2000" dirty="0" smtClean="0"/>
              <a:t>4.1 </a:t>
            </a:r>
            <a:r>
              <a:rPr lang="en-US" sz="2000" dirty="0"/>
              <a:t>M </a:t>
            </a:r>
            <a:r>
              <a:rPr lang="en-US" sz="2000" dirty="0" smtClean="0"/>
              <a:t> ($47.0 </a:t>
            </a:r>
            <a:r>
              <a:rPr lang="en-US" sz="2000" dirty="0"/>
              <a:t>M Requested)</a:t>
            </a:r>
          </a:p>
          <a:p>
            <a:pPr marL="627063" lvl="1">
              <a:spcBef>
                <a:spcPts val="600"/>
              </a:spcBef>
              <a:buFont typeface="Arial" pitchFamily="34" charset="0"/>
              <a:buChar char="-"/>
              <a:defRPr/>
            </a:pPr>
            <a:r>
              <a:rPr lang="en-US" sz="1900" dirty="0"/>
              <a:t>House provided $</a:t>
            </a:r>
            <a:r>
              <a:rPr lang="en-US" sz="1900" dirty="0" smtClean="0"/>
              <a:t>29.0 </a:t>
            </a:r>
            <a:r>
              <a:rPr lang="en-US" sz="1900" dirty="0"/>
              <a:t>M </a:t>
            </a:r>
            <a:r>
              <a:rPr lang="en-US" sz="1900" dirty="0" smtClean="0"/>
              <a:t>($18 </a:t>
            </a:r>
            <a:r>
              <a:rPr lang="en-US" sz="1900" dirty="0"/>
              <a:t>M below request)</a:t>
            </a:r>
          </a:p>
          <a:p>
            <a:pPr marL="627063" lvl="1">
              <a:spcBef>
                <a:spcPts val="600"/>
              </a:spcBef>
              <a:buFont typeface="Arial" pitchFamily="34" charset="0"/>
              <a:buChar char="-"/>
              <a:defRPr/>
            </a:pPr>
            <a:r>
              <a:rPr lang="en-US" sz="1900" dirty="0"/>
              <a:t>Senate provided $47.0 M (same as request)</a:t>
            </a:r>
          </a:p>
          <a:p>
            <a:pPr>
              <a:lnSpc>
                <a:spcPct val="150000"/>
              </a:lnSpc>
              <a:spcBef>
                <a:spcPts val="600"/>
              </a:spcBef>
              <a:buFontTx/>
              <a:buChar char="•"/>
              <a:defRPr/>
            </a:pPr>
            <a:r>
              <a:rPr lang="en-US" sz="2000" dirty="0" smtClean="0"/>
              <a:t>Aquaculture</a:t>
            </a:r>
            <a:r>
              <a:rPr lang="en-US" sz="2000" dirty="0"/>
              <a:t>: + $</a:t>
            </a:r>
            <a:r>
              <a:rPr lang="en-US" sz="2000" dirty="0" smtClean="0"/>
              <a:t>1.1 </a:t>
            </a:r>
            <a:r>
              <a:rPr lang="en-US" sz="2000" dirty="0"/>
              <a:t>M </a:t>
            </a:r>
            <a:r>
              <a:rPr lang="en-US" sz="2000" dirty="0" smtClean="0"/>
              <a:t> ($6.7 </a:t>
            </a:r>
            <a:r>
              <a:rPr lang="en-US" sz="2000" dirty="0"/>
              <a:t>M Requested)</a:t>
            </a:r>
            <a:endParaRPr lang="en-US" sz="1600" dirty="0"/>
          </a:p>
          <a:p>
            <a:pPr marL="627063" lvl="1">
              <a:spcBef>
                <a:spcPts val="600"/>
              </a:spcBef>
              <a:buFont typeface="Arial" pitchFamily="34" charset="0"/>
              <a:buChar char="-"/>
              <a:defRPr/>
            </a:pPr>
            <a:r>
              <a:rPr lang="en-US" sz="1900" dirty="0"/>
              <a:t>House provided $5.7 M ($1.0 M below request)</a:t>
            </a:r>
          </a:p>
          <a:p>
            <a:pPr marL="627063" lvl="1">
              <a:spcBef>
                <a:spcPts val="600"/>
              </a:spcBef>
              <a:buFont typeface="Arial" pitchFamily="34" charset="0"/>
              <a:buChar char="-"/>
              <a:defRPr/>
            </a:pPr>
            <a:r>
              <a:rPr lang="en-US" sz="1900" dirty="0"/>
              <a:t>Senate provided $6.7 M (same as request)</a:t>
            </a:r>
          </a:p>
          <a:p>
            <a:pPr>
              <a:lnSpc>
                <a:spcPct val="150000"/>
              </a:lnSpc>
              <a:spcBef>
                <a:spcPts val="600"/>
              </a:spcBef>
              <a:buFontTx/>
              <a:buChar char="•"/>
              <a:defRPr/>
            </a:pPr>
            <a:r>
              <a:rPr lang="en-US" sz="2000" dirty="0" smtClean="0"/>
              <a:t>Cooperative Research: + $1.0 M  ($12.0 M Requested)</a:t>
            </a:r>
            <a:endParaRPr lang="en-US" sz="1600" dirty="0"/>
          </a:p>
          <a:p>
            <a:pPr marL="627063" lvl="1">
              <a:spcBef>
                <a:spcPts val="600"/>
              </a:spcBef>
              <a:buFont typeface="Arial" pitchFamily="34" charset="0"/>
              <a:buChar char="-"/>
              <a:defRPr/>
            </a:pPr>
            <a:r>
              <a:rPr lang="en-US" sz="1900" dirty="0"/>
              <a:t>House provided $10.0 M ($2.0 M below request)</a:t>
            </a:r>
          </a:p>
          <a:p>
            <a:pPr marL="627063" lvl="1">
              <a:spcBef>
                <a:spcPts val="600"/>
              </a:spcBef>
              <a:buFont typeface="Arial" pitchFamily="34" charset="0"/>
              <a:buChar char="-"/>
              <a:defRPr/>
            </a:pPr>
            <a:r>
              <a:rPr lang="en-US" sz="1900" dirty="0"/>
              <a:t>Senate provided $12.0 M (same as request)</a:t>
            </a:r>
          </a:p>
          <a:p>
            <a:pPr marL="341313" lvl="1" indent="0">
              <a:spcBef>
                <a:spcPts val="600"/>
              </a:spcBef>
              <a:buNone/>
              <a:defRPr/>
            </a:pPr>
            <a:endParaRPr lang="en-US" sz="1600" dirty="0"/>
          </a:p>
          <a:p>
            <a:pPr>
              <a:spcBef>
                <a:spcPts val="600"/>
              </a:spcBef>
              <a:buFontTx/>
              <a:buChar char="•"/>
              <a:defRPr/>
            </a:pPr>
            <a:endParaRPr lang="en-US" sz="2000" dirty="0" smtClean="0"/>
          </a:p>
        </p:txBody>
      </p:sp>
      <p:sp>
        <p:nvSpPr>
          <p:cNvPr id="4" name="Slide Number Placeholder 3"/>
          <p:cNvSpPr txBox="1">
            <a:spLocks/>
          </p:cNvSpPr>
          <p:nvPr/>
        </p:nvSpPr>
        <p:spPr bwMode="auto">
          <a:xfrm>
            <a:off x="2286000" y="6354763"/>
            <a:ext cx="6400800" cy="503237"/>
          </a:xfrm>
          <a:prstGeom prst="rect">
            <a:avLst/>
          </a:prstGeom>
        </p:spPr>
        <p:txBody>
          <a:bodyPr vert="horz" lIns="0" tIns="45720" rIns="0" bIns="45720" rtlCol="0" anchor="ctr"/>
          <a:lstStyle>
            <a:defPPr>
              <a:defRPr lang="en-US"/>
            </a:defPPr>
            <a:lvl1pPr algn="r">
              <a:defRPr sz="800">
                <a:solidFill>
                  <a:srgbClr val="000000"/>
                </a:solidFill>
              </a:defRPr>
            </a:lvl1pPr>
          </a:lstStyle>
          <a:p>
            <a:pPr defTabSz="457200"/>
            <a:r>
              <a:rPr lang="en-US" dirty="0">
                <a:ea typeface="+mn-ea"/>
                <a:cs typeface="+mn-cs"/>
              </a:rPr>
              <a:t>U.S. Department of Commerce | National Oceanic and Atmospheric Administration | NOAA Fisheries | Page </a:t>
            </a:r>
            <a:fld id="{1AB56617-4742-4E84-9F61-E873E89D9F97}" type="slidenum">
              <a:rPr lang="en-US">
                <a:ea typeface="+mn-ea"/>
                <a:cs typeface="+mn-cs"/>
              </a:rPr>
              <a:pPr defTabSz="457200"/>
              <a:t>10</a:t>
            </a:fld>
            <a:endParaRPr lang="en-US" dirty="0">
              <a:ea typeface="+mn-ea"/>
              <a:cs typeface="+mn-cs"/>
            </a:endParaRPr>
          </a:p>
        </p:txBody>
      </p:sp>
    </p:spTree>
    <p:extLst>
      <p:ext uri="{BB962C8B-B14F-4D97-AF65-F5344CB8AC3E}">
        <p14:creationId xmlns:p14="http://schemas.microsoft.com/office/powerpoint/2010/main" val="4253134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555" y="411513"/>
            <a:ext cx="8458200" cy="822951"/>
          </a:xfrm>
        </p:spPr>
        <p:txBody>
          <a:bodyPr/>
          <a:lstStyle/>
          <a:p>
            <a:r>
              <a:rPr lang="en-US" sz="2800" dirty="0" smtClean="0">
                <a:solidFill>
                  <a:srgbClr val="006666"/>
                </a:solidFill>
              </a:rPr>
              <a:t>Proposed FY 2014 NMFS Budget </a:t>
            </a:r>
            <a:r>
              <a:rPr lang="en-US" sz="2800" u="sng" dirty="0" smtClean="0">
                <a:solidFill>
                  <a:srgbClr val="006666"/>
                </a:solidFill>
              </a:rPr>
              <a:t>Decreases</a:t>
            </a:r>
          </a:p>
        </p:txBody>
      </p:sp>
      <p:sp>
        <p:nvSpPr>
          <p:cNvPr id="162819" name="Rectangle 3"/>
          <p:cNvSpPr>
            <a:spLocks noGrp="1" noChangeArrowheads="1"/>
          </p:cNvSpPr>
          <p:nvPr>
            <p:ph type="body" idx="1"/>
          </p:nvPr>
        </p:nvSpPr>
        <p:spPr>
          <a:xfrm>
            <a:off x="304800" y="1143025"/>
            <a:ext cx="8686800" cy="5105400"/>
          </a:xfrm>
        </p:spPr>
        <p:txBody>
          <a:bodyPr>
            <a:normAutofit/>
          </a:bodyPr>
          <a:lstStyle/>
          <a:p>
            <a:pPr>
              <a:spcBef>
                <a:spcPts val="600"/>
              </a:spcBef>
              <a:buFontTx/>
              <a:buChar char="•"/>
              <a:defRPr/>
            </a:pPr>
            <a:r>
              <a:rPr lang="en-US" sz="2000" dirty="0"/>
              <a:t>Prescott Grants:  - </a:t>
            </a:r>
            <a:r>
              <a:rPr lang="en-US" sz="2000" dirty="0" smtClean="0"/>
              <a:t>$1.1 </a:t>
            </a:r>
            <a:r>
              <a:rPr lang="en-US" sz="2000" dirty="0"/>
              <a:t>M  ($0.0M requested) </a:t>
            </a:r>
          </a:p>
          <a:p>
            <a:pPr marL="568325" lvl="2" indent="-225425">
              <a:lnSpc>
                <a:spcPct val="120000"/>
              </a:lnSpc>
              <a:spcBef>
                <a:spcPts val="600"/>
              </a:spcBef>
              <a:buFont typeface="Arial" pitchFamily="34" charset="0"/>
              <a:buChar char="−"/>
              <a:defRPr/>
            </a:pPr>
            <a:r>
              <a:rPr lang="en-US" sz="2000" dirty="0"/>
              <a:t>House provided for full reduction</a:t>
            </a:r>
          </a:p>
          <a:p>
            <a:pPr marL="568325" lvl="2" indent="-225425">
              <a:lnSpc>
                <a:spcPct val="120000"/>
              </a:lnSpc>
              <a:spcBef>
                <a:spcPts val="600"/>
              </a:spcBef>
              <a:buFont typeface="Arial" pitchFamily="34" charset="0"/>
              <a:buChar char="−"/>
              <a:defRPr/>
            </a:pPr>
            <a:r>
              <a:rPr lang="en-US" sz="2000" dirty="0"/>
              <a:t>Senate provided $4.0 M, same as FY 2014 base level</a:t>
            </a:r>
          </a:p>
          <a:p>
            <a:pPr>
              <a:spcBef>
                <a:spcPts val="600"/>
              </a:spcBef>
              <a:buFontTx/>
              <a:buChar char="•"/>
              <a:defRPr/>
            </a:pPr>
            <a:r>
              <a:rPr lang="en-US" sz="2000" dirty="0" smtClean="0"/>
              <a:t>Salmon Management: -$6.6 M ($27.0 M requested)</a:t>
            </a:r>
          </a:p>
          <a:p>
            <a:pPr marL="568325" lvl="2" indent="-225425">
              <a:lnSpc>
                <a:spcPct val="120000"/>
              </a:lnSpc>
              <a:spcBef>
                <a:spcPts val="600"/>
              </a:spcBef>
              <a:buFont typeface="Arial" pitchFamily="34" charset="0"/>
              <a:buChar char="−"/>
              <a:defRPr/>
            </a:pPr>
            <a:r>
              <a:rPr lang="en-US" sz="2000" dirty="0"/>
              <a:t>House provided $25.0 M ($2.0 M below request)</a:t>
            </a:r>
          </a:p>
          <a:p>
            <a:pPr marL="568325" lvl="2" indent="-225425">
              <a:lnSpc>
                <a:spcPct val="120000"/>
              </a:lnSpc>
              <a:spcBef>
                <a:spcPts val="600"/>
              </a:spcBef>
              <a:buFont typeface="Arial" pitchFamily="34" charset="0"/>
              <a:buChar char="−"/>
              <a:defRPr/>
            </a:pPr>
            <a:r>
              <a:rPr lang="en-US" sz="2000" dirty="0"/>
              <a:t>Senate provided </a:t>
            </a:r>
            <a:r>
              <a:rPr lang="en-US" sz="2000" dirty="0" smtClean="0"/>
              <a:t>$30.3 </a:t>
            </a:r>
            <a:r>
              <a:rPr lang="en-US" sz="2000" dirty="0"/>
              <a:t>M </a:t>
            </a:r>
            <a:r>
              <a:rPr lang="en-US" sz="2000" dirty="0" smtClean="0"/>
              <a:t>($3.3 M </a:t>
            </a:r>
            <a:r>
              <a:rPr lang="en-US" sz="2000" dirty="0"/>
              <a:t>above request</a:t>
            </a:r>
            <a:r>
              <a:rPr lang="en-US" sz="2000" dirty="0" smtClean="0"/>
              <a:t>)</a:t>
            </a:r>
          </a:p>
          <a:p>
            <a:pPr>
              <a:spcBef>
                <a:spcPts val="600"/>
              </a:spcBef>
              <a:buFontTx/>
              <a:buChar char="•"/>
              <a:defRPr/>
            </a:pPr>
            <a:r>
              <a:rPr lang="en-US" sz="2000" dirty="0" smtClean="0"/>
              <a:t>Pacific </a:t>
            </a:r>
            <a:r>
              <a:rPr lang="en-US" sz="2000" dirty="0"/>
              <a:t>Coastal Salmon Recovery Fund: -$</a:t>
            </a:r>
            <a:r>
              <a:rPr lang="en-US" sz="2000" dirty="0" smtClean="0"/>
              <a:t>15.4 </a:t>
            </a:r>
            <a:r>
              <a:rPr lang="en-US" sz="2000" dirty="0"/>
              <a:t>M ($50.0 M requested) </a:t>
            </a:r>
          </a:p>
          <a:p>
            <a:pPr marL="568325" lvl="2" indent="-225425">
              <a:lnSpc>
                <a:spcPct val="120000"/>
              </a:lnSpc>
              <a:spcBef>
                <a:spcPts val="600"/>
              </a:spcBef>
              <a:buFont typeface="Arial" pitchFamily="34" charset="0"/>
              <a:buChar char="−"/>
              <a:defRPr/>
            </a:pPr>
            <a:r>
              <a:rPr lang="en-US" sz="2000" dirty="0"/>
              <a:t>House provided $35.0 M ($15 M below request)</a:t>
            </a:r>
          </a:p>
          <a:p>
            <a:pPr marL="568325" lvl="2" indent="-225425">
              <a:lnSpc>
                <a:spcPct val="120000"/>
              </a:lnSpc>
              <a:spcBef>
                <a:spcPts val="600"/>
              </a:spcBef>
              <a:buFont typeface="Arial" pitchFamily="34" charset="0"/>
              <a:buChar char="−"/>
              <a:defRPr/>
            </a:pPr>
            <a:r>
              <a:rPr lang="en-US" sz="2000" dirty="0"/>
              <a:t>Senate provided $65.0 M ($15 M above request)</a:t>
            </a:r>
          </a:p>
        </p:txBody>
      </p:sp>
      <p:sp>
        <p:nvSpPr>
          <p:cNvPr id="4" name="Slide Number Placeholder 3"/>
          <p:cNvSpPr txBox="1">
            <a:spLocks/>
          </p:cNvSpPr>
          <p:nvPr/>
        </p:nvSpPr>
        <p:spPr bwMode="auto">
          <a:xfrm>
            <a:off x="2286000" y="6354763"/>
            <a:ext cx="6400800" cy="503237"/>
          </a:xfrm>
          <a:prstGeom prst="rect">
            <a:avLst/>
          </a:prstGeom>
        </p:spPr>
        <p:txBody>
          <a:bodyPr vert="horz" lIns="0" tIns="45720" rIns="0" bIns="45720" rtlCol="0" anchor="ctr"/>
          <a:lstStyle>
            <a:defPPr>
              <a:defRPr lang="en-US"/>
            </a:defPPr>
            <a:lvl1pPr algn="r">
              <a:defRPr sz="800">
                <a:solidFill>
                  <a:srgbClr val="000000"/>
                </a:solidFill>
              </a:defRPr>
            </a:lvl1pPr>
          </a:lstStyle>
          <a:p>
            <a:pPr defTabSz="457200"/>
            <a:r>
              <a:rPr lang="en-US" dirty="0">
                <a:ea typeface="+mn-ea"/>
                <a:cs typeface="+mn-cs"/>
              </a:rPr>
              <a:t>U.S. Department of Commerce | National Oceanic and Atmospheric Administration | NOAA Fisheries | Page </a:t>
            </a:r>
            <a:fld id="{1AB56617-4742-4E84-9F61-E873E89D9F97}" type="slidenum">
              <a:rPr lang="en-US">
                <a:ea typeface="+mn-ea"/>
                <a:cs typeface="+mn-cs"/>
              </a:rPr>
              <a:pPr defTabSz="457200"/>
              <a:t>11</a:t>
            </a:fld>
            <a:endParaRPr lang="en-US" dirty="0">
              <a:ea typeface="+mn-ea"/>
              <a:cs typeface="+mn-cs"/>
            </a:endParaRPr>
          </a:p>
        </p:txBody>
      </p:sp>
    </p:spTree>
    <p:extLst>
      <p:ext uri="{BB962C8B-B14F-4D97-AF65-F5344CB8AC3E}">
        <p14:creationId xmlns:p14="http://schemas.microsoft.com/office/powerpoint/2010/main" val="1018485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0366" y="337454"/>
            <a:ext cx="8229600" cy="1143000"/>
          </a:xfrm>
        </p:spPr>
        <p:txBody>
          <a:bodyPr/>
          <a:lstStyle/>
          <a:p>
            <a:r>
              <a:rPr lang="en-US" dirty="0" smtClean="0"/>
              <a:t>Outlook for FY 14: President’s Budget, House and Senate Marks, and beyond</a:t>
            </a:r>
            <a:endParaRPr lang="en-US" dirty="0"/>
          </a:p>
        </p:txBody>
      </p:sp>
      <p:sp>
        <p:nvSpPr>
          <p:cNvPr id="6" name="Content Placeholder 5"/>
          <p:cNvSpPr>
            <a:spLocks noGrp="1"/>
          </p:cNvSpPr>
          <p:nvPr>
            <p:ph idx="1"/>
          </p:nvPr>
        </p:nvSpPr>
        <p:spPr>
          <a:xfrm>
            <a:off x="266700" y="1673816"/>
            <a:ext cx="8524875" cy="4680947"/>
          </a:xfrm>
        </p:spPr>
        <p:txBody>
          <a:bodyPr/>
          <a:lstStyle/>
          <a:p>
            <a:pPr>
              <a:lnSpc>
                <a:spcPct val="110000"/>
              </a:lnSpc>
              <a:spcBef>
                <a:spcPts val="1200"/>
              </a:spcBef>
            </a:pPr>
            <a:r>
              <a:rPr lang="en-US" dirty="0" smtClean="0"/>
              <a:t>Budget stalemate continues</a:t>
            </a:r>
          </a:p>
          <a:p>
            <a:pPr>
              <a:lnSpc>
                <a:spcPct val="110000"/>
              </a:lnSpc>
              <a:spcBef>
                <a:spcPts val="1200"/>
              </a:spcBef>
            </a:pPr>
            <a:r>
              <a:rPr lang="en-US" dirty="0" smtClean="0"/>
              <a:t>Potential for government shutdown</a:t>
            </a:r>
          </a:p>
          <a:p>
            <a:pPr lvl="1">
              <a:lnSpc>
                <a:spcPct val="110000"/>
              </a:lnSpc>
              <a:spcBef>
                <a:spcPts val="1200"/>
              </a:spcBef>
            </a:pPr>
            <a:r>
              <a:rPr lang="en-US" sz="2800" dirty="0" smtClean="0"/>
              <a:t>End of fiscal year</a:t>
            </a:r>
          </a:p>
          <a:p>
            <a:pPr lvl="1">
              <a:lnSpc>
                <a:spcPct val="110000"/>
              </a:lnSpc>
              <a:spcBef>
                <a:spcPts val="1200"/>
              </a:spcBef>
            </a:pPr>
            <a:r>
              <a:rPr lang="en-US" sz="2800" dirty="0" smtClean="0"/>
              <a:t>Debt ceiling </a:t>
            </a:r>
            <a:endParaRPr lang="en-US" dirty="0" smtClean="0"/>
          </a:p>
          <a:p>
            <a:pPr>
              <a:lnSpc>
                <a:spcPct val="110000"/>
              </a:lnSpc>
              <a:spcBef>
                <a:spcPts val="1200"/>
              </a:spcBef>
            </a:pPr>
            <a:r>
              <a:rPr lang="en-US" dirty="0" smtClean="0"/>
              <a:t>Potential continuation of sequestration</a:t>
            </a:r>
            <a:endParaRPr lang="en-US" dirty="0"/>
          </a:p>
          <a:p>
            <a:pPr>
              <a:spcBef>
                <a:spcPts val="1200"/>
              </a:spcBef>
            </a:pPr>
            <a:r>
              <a:rPr lang="en-US" dirty="0" smtClean="0"/>
              <a:t>Fiscal uncertainty will continue</a:t>
            </a:r>
          </a:p>
          <a:p>
            <a:pPr>
              <a:spcBef>
                <a:spcPts val="1200"/>
              </a:spcBef>
            </a:pPr>
            <a:endParaRPr lang="en-US" dirty="0" smtClean="0"/>
          </a:p>
        </p:txBody>
      </p:sp>
      <p:sp>
        <p:nvSpPr>
          <p:cNvPr id="4" name="Slide Number Placeholder 3"/>
          <p:cNvSpPr>
            <a:spLocks noGrp="1"/>
          </p:cNvSpPr>
          <p:nvPr>
            <p:ph type="sldNum" sz="quarter" idx="10"/>
          </p:nvPr>
        </p:nvSpPr>
        <p:spPr/>
        <p:txBody>
          <a:bodyPr/>
          <a:lstStyle/>
          <a:p>
            <a:pPr>
              <a:defRPr/>
            </a:pPr>
            <a:r>
              <a:rPr lang="en-US" smtClean="0"/>
              <a:t>U.S. Department of Commerce | National Oceanic and Atmospheric Administration | NOAA Fisheries | Page </a:t>
            </a:r>
            <a:fld id="{1AB56617-4742-4E84-9F61-E873E89D9F97}" type="slidenum">
              <a:rPr lang="en-US" smtClean="0"/>
              <a:pPr>
                <a:defRPr/>
              </a:pPr>
              <a:t>12</a:t>
            </a:fld>
            <a:endParaRPr lang="en-US"/>
          </a:p>
        </p:txBody>
      </p:sp>
    </p:spTree>
    <p:extLst>
      <p:ext uri="{BB962C8B-B14F-4D97-AF65-F5344CB8AC3E}">
        <p14:creationId xmlns:p14="http://schemas.microsoft.com/office/powerpoint/2010/main" val="717912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84" y="375572"/>
            <a:ext cx="8229600" cy="676014"/>
          </a:xfrm>
        </p:spPr>
        <p:txBody>
          <a:bodyPr>
            <a:noAutofit/>
          </a:bodyPr>
          <a:lstStyle/>
          <a:p>
            <a:pPr algn="ctr"/>
            <a:r>
              <a:rPr lang="en-US" sz="3200" dirty="0" smtClean="0">
                <a:solidFill>
                  <a:srgbClr val="006666"/>
                </a:solidFill>
              </a:rPr>
              <a:t>Fiscal Outlook: Uncertainty Ahead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62871505"/>
              </p:ext>
            </p:extLst>
          </p:nvPr>
        </p:nvGraphicFramePr>
        <p:xfrm>
          <a:off x="365806" y="1234464"/>
          <a:ext cx="8366714" cy="4937706"/>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2"/>
          <p:cNvSpPr>
            <a:spLocks noGrp="1"/>
          </p:cNvSpPr>
          <p:nvPr>
            <p:ph type="sldNum" sz="quarter" idx="4294967295"/>
          </p:nvPr>
        </p:nvSpPr>
        <p:spPr>
          <a:xfrm>
            <a:off x="2285999" y="6355080"/>
            <a:ext cx="6553201" cy="502919"/>
          </a:xfrm>
          <a:prstGeom prst="rect">
            <a:avLst/>
          </a:prstGeom>
        </p:spPr>
        <p:txBody>
          <a:bodyPr vert="horz" lIns="0" tIns="45720" rIns="0" bIns="45720" rtlCol="0" anchor="ctr"/>
          <a:lstStyle/>
          <a:p>
            <a:pPr algn="r"/>
            <a:r>
              <a:rPr lang="en-US" sz="1000" dirty="0"/>
              <a:t>U.S. Department of Commerce | National Oceanic and Atmospheric Administration | NOAA Fisheries | Page </a:t>
            </a:r>
            <a:fld id="{632D3AEB-7CBE-3049-91AC-335C6B4F5BF6}" type="slidenum">
              <a:rPr lang="en-US" sz="1000"/>
              <a:pPr algn="r"/>
              <a:t>13</a:t>
            </a:fld>
            <a:endParaRPr lang="en-US" sz="1000" dirty="0"/>
          </a:p>
        </p:txBody>
      </p:sp>
    </p:spTree>
    <p:extLst>
      <p:ext uri="{BB962C8B-B14F-4D97-AF65-F5344CB8AC3E}">
        <p14:creationId xmlns:p14="http://schemas.microsoft.com/office/powerpoint/2010/main" val="2545867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60222" y="375723"/>
            <a:ext cx="8686800" cy="771525"/>
          </a:xfrm>
        </p:spPr>
        <p:txBody>
          <a:bodyPr/>
          <a:lstStyle/>
          <a:p>
            <a:pPr eaLnBrk="1" hangingPunct="1"/>
            <a:r>
              <a:rPr lang="en-US" sz="4400" dirty="0" smtClean="0">
                <a:cs typeface="Arial Narrow Bold" pitchFamily="34" charset="0"/>
              </a:rPr>
              <a:t>Current Issues</a:t>
            </a:r>
          </a:p>
        </p:txBody>
      </p:sp>
      <p:sp>
        <p:nvSpPr>
          <p:cNvPr id="32771" name="Text Placeholder 2"/>
          <p:cNvSpPr>
            <a:spLocks noGrp="1"/>
          </p:cNvSpPr>
          <p:nvPr>
            <p:ph type="body" idx="1"/>
          </p:nvPr>
        </p:nvSpPr>
        <p:spPr>
          <a:xfrm>
            <a:off x="457200" y="1972525"/>
            <a:ext cx="8342768" cy="4012639"/>
          </a:xfrm>
        </p:spPr>
        <p:txBody>
          <a:bodyPr/>
          <a:lstStyle/>
          <a:p>
            <a:pPr eaLnBrk="1" hangingPunct="1"/>
            <a:r>
              <a:rPr lang="en-US" sz="3600" dirty="0" smtClean="0"/>
              <a:t>New Leadership</a:t>
            </a:r>
          </a:p>
          <a:p>
            <a:pPr eaLnBrk="1" hangingPunct="1"/>
            <a:r>
              <a:rPr lang="en-US" sz="3600" dirty="0" smtClean="0"/>
              <a:t>Magnuson-Stevens Act Reauthorization</a:t>
            </a:r>
          </a:p>
          <a:p>
            <a:pPr eaLnBrk="1" hangingPunct="1"/>
            <a:r>
              <a:rPr lang="en-US" sz="3600" dirty="0" smtClean="0"/>
              <a:t>Promoting U.S. Fisheries</a:t>
            </a:r>
          </a:p>
          <a:p>
            <a:pPr eaLnBrk="1" hangingPunct="1"/>
            <a:r>
              <a:rPr lang="en-US" sz="3600" dirty="0" smtClean="0"/>
              <a:t>Electronic Monitoring and Reporting</a:t>
            </a:r>
          </a:p>
          <a:p>
            <a:pPr eaLnBrk="1" hangingPunct="1"/>
            <a:r>
              <a:rPr lang="en-US" sz="3600" dirty="0" smtClean="0"/>
              <a:t>Saltonstall-Kennedy Grant Program</a:t>
            </a:r>
          </a:p>
        </p:txBody>
      </p:sp>
      <p:sp>
        <p:nvSpPr>
          <p:cNvPr id="32772"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solidFill>
                  <a:schemeClr val="tx1"/>
                </a:solidFill>
              </a:rPr>
              <a:t>U.S. Department of Commerce | National Oceanic and Atmospheric Administration | NOAA Fisheries | Page </a:t>
            </a:r>
            <a:fld id="{7D8A1C02-3F72-45F8-8302-7503C9853FF8}" type="slidenum">
              <a:rPr lang="en-US" smtClean="0">
                <a:solidFill>
                  <a:schemeClr val="tx1"/>
                </a:solidFill>
              </a:rPr>
              <a:pPr fontAlgn="base">
                <a:spcBef>
                  <a:spcPct val="0"/>
                </a:spcBef>
                <a:spcAft>
                  <a:spcPct val="0"/>
                </a:spcAft>
              </a:pPr>
              <a:t>14</a:t>
            </a:fld>
            <a:endParaRPr lang="en-US" dirty="0" smtClean="0">
              <a:solidFill>
                <a:schemeClr val="tx1"/>
              </a:solidFill>
            </a:endParaRPr>
          </a:p>
        </p:txBody>
      </p:sp>
    </p:spTree>
    <p:extLst>
      <p:ext uri="{BB962C8B-B14F-4D97-AF65-F5344CB8AC3E}">
        <p14:creationId xmlns:p14="http://schemas.microsoft.com/office/powerpoint/2010/main" val="1828744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335" y="457200"/>
            <a:ext cx="8775700" cy="676275"/>
          </a:xfrm>
        </p:spPr>
        <p:txBody>
          <a:bodyPr rtlCol="0">
            <a:normAutofit/>
          </a:bodyPr>
          <a:lstStyle/>
          <a:p>
            <a:pPr eaLnBrk="1" fontAlgn="auto" hangingPunct="1">
              <a:spcAft>
                <a:spcPts val="0"/>
              </a:spcAft>
              <a:defRPr/>
            </a:pPr>
            <a:r>
              <a:rPr lang="en-US" dirty="0" smtClean="0">
                <a:ea typeface="+mj-ea"/>
              </a:rPr>
              <a:t>New Leadership</a:t>
            </a:r>
            <a:endParaRPr lang="en-US" dirty="0">
              <a:ea typeface="+mj-ea"/>
            </a:endParaRPr>
          </a:p>
        </p:txBody>
      </p:sp>
      <p:sp>
        <p:nvSpPr>
          <p:cNvPr id="21507" name="Content Placeholder 2"/>
          <p:cNvSpPr>
            <a:spLocks noGrp="1"/>
          </p:cNvSpPr>
          <p:nvPr>
            <p:ph idx="1"/>
          </p:nvPr>
        </p:nvSpPr>
        <p:spPr>
          <a:xfrm>
            <a:off x="321405" y="1391396"/>
            <a:ext cx="5130800" cy="4410531"/>
          </a:xfrm>
        </p:spPr>
        <p:txBody>
          <a:bodyPr/>
          <a:lstStyle/>
          <a:p>
            <a:pPr eaLnBrk="1" hangingPunct="1"/>
            <a:r>
              <a:rPr lang="en-US" sz="2800" dirty="0" smtClean="0"/>
              <a:t>Secretary Penny Pritzker</a:t>
            </a:r>
            <a:r>
              <a:rPr lang="en-US" sz="2800" smtClean="0"/>
              <a:t/>
            </a:r>
            <a:br>
              <a:rPr lang="en-US" sz="2800" smtClean="0"/>
            </a:br>
            <a:r>
              <a:rPr lang="en-US" sz="2800" smtClean="0"/>
              <a:t>Confirmed June </a:t>
            </a:r>
            <a:r>
              <a:rPr lang="en-US" sz="2800" dirty="0" smtClean="0"/>
              <a:t>2013</a:t>
            </a:r>
          </a:p>
          <a:p>
            <a:pPr eaLnBrk="1" hangingPunct="1"/>
            <a:r>
              <a:rPr lang="en-US" sz="2800" dirty="0" smtClean="0"/>
              <a:t>Kathryn D. Sullivan</a:t>
            </a:r>
            <a:br>
              <a:rPr lang="en-US" sz="2800" dirty="0" smtClean="0"/>
            </a:br>
            <a:r>
              <a:rPr lang="en-US" sz="2800" dirty="0" smtClean="0"/>
              <a:t>Under Secretary for Oceans and Atmosphere</a:t>
            </a:r>
            <a:br>
              <a:rPr lang="en-US" sz="2800" dirty="0" smtClean="0"/>
            </a:br>
            <a:r>
              <a:rPr lang="en-US" sz="2800" dirty="0" smtClean="0"/>
              <a:t>Nominated August 2013</a:t>
            </a:r>
          </a:p>
          <a:p>
            <a:pPr eaLnBrk="1" hangingPunct="1"/>
            <a:r>
              <a:rPr lang="en-US" sz="2800" dirty="0" smtClean="0"/>
              <a:t>Mark Schaefer </a:t>
            </a:r>
            <a:r>
              <a:rPr lang="en-US" sz="2800" dirty="0"/>
              <a:t/>
            </a:r>
            <a:br>
              <a:rPr lang="en-US" sz="2800" dirty="0"/>
            </a:br>
            <a:r>
              <a:rPr lang="en-US" sz="2800" dirty="0" smtClean="0"/>
              <a:t>Assistant Secretary for </a:t>
            </a:r>
            <a:br>
              <a:rPr lang="en-US" sz="2800" dirty="0" smtClean="0"/>
            </a:br>
            <a:r>
              <a:rPr lang="en-US" sz="2800" dirty="0" smtClean="0"/>
              <a:t>Conservation and Management</a:t>
            </a:r>
            <a:br>
              <a:rPr lang="en-US" sz="2800" dirty="0" smtClean="0"/>
            </a:br>
            <a:r>
              <a:rPr lang="en-US" sz="2800" dirty="0" smtClean="0"/>
              <a:t>Confirmed August 2013</a:t>
            </a:r>
          </a:p>
        </p:txBody>
      </p:sp>
      <p:sp>
        <p:nvSpPr>
          <p:cNvPr id="21508"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rPr>
              <a:t>U.S. Department of Commerce | National Oceanic and Atmospheric Administration | NOAA Fisheries | Page </a:t>
            </a:r>
            <a:fld id="{410177BF-4081-4379-9F09-2A65D6A8A183}" type="slidenum">
              <a:rPr lang="en-US" smtClean="0">
                <a:solidFill>
                  <a:prstClr val="black"/>
                </a:solidFill>
              </a:rPr>
              <a:pPr/>
              <a:t>15</a:t>
            </a:fld>
            <a:endParaRPr lang="en-US" smtClean="0">
              <a:solidFill>
                <a:prstClr val="black"/>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95036" y="1339912"/>
            <a:ext cx="2946670" cy="4420005"/>
          </a:xfrm>
          <a:prstGeom prst="rect">
            <a:avLst/>
          </a:prstGeom>
          <a:ln w="3175">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776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4070"/>
            <a:ext cx="8229600" cy="740355"/>
          </a:xfrm>
        </p:spPr>
        <p:txBody>
          <a:bodyPr rtlCol="0">
            <a:normAutofit/>
          </a:bodyPr>
          <a:lstStyle/>
          <a:p>
            <a:pPr eaLnBrk="1" fontAlgn="auto" hangingPunct="1">
              <a:spcAft>
                <a:spcPts val="0"/>
              </a:spcAft>
              <a:defRPr/>
            </a:pPr>
            <a:r>
              <a:rPr lang="en-US" dirty="0" smtClean="0">
                <a:ea typeface="+mj-ea"/>
              </a:rPr>
              <a:t>MSA Reauthorization – Building on Success </a:t>
            </a:r>
            <a:endParaRPr lang="en-US" b="0" dirty="0">
              <a:ea typeface="+mj-ea"/>
            </a:endParaRPr>
          </a:p>
        </p:txBody>
      </p:sp>
      <p:sp>
        <p:nvSpPr>
          <p:cNvPr id="24579" name="Content Placeholder 2"/>
          <p:cNvSpPr>
            <a:spLocks noGrp="1"/>
          </p:cNvSpPr>
          <p:nvPr>
            <p:ph idx="1"/>
          </p:nvPr>
        </p:nvSpPr>
        <p:spPr>
          <a:xfrm>
            <a:off x="367979" y="1114425"/>
            <a:ext cx="5399315" cy="5120081"/>
          </a:xfrm>
        </p:spPr>
        <p:txBody>
          <a:bodyPr/>
          <a:lstStyle/>
          <a:p>
            <a:pPr eaLnBrk="1" hangingPunct="1"/>
            <a:r>
              <a:rPr lang="en-US" sz="2400" b="1" dirty="0" smtClean="0"/>
              <a:t>Build on Managing Our Nations Fisheries III </a:t>
            </a:r>
          </a:p>
          <a:p>
            <a:pPr eaLnBrk="1" hangingPunct="1"/>
            <a:r>
              <a:rPr lang="en-US" sz="2400" b="1" dirty="0" smtClean="0"/>
              <a:t>Regional discussions/stakeholder input</a:t>
            </a:r>
          </a:p>
          <a:p>
            <a:pPr eaLnBrk="1" hangingPunct="1"/>
            <a:r>
              <a:rPr lang="en-US" sz="2400" b="1" dirty="0" smtClean="0"/>
              <a:t>Key Reauthorization Themes:</a:t>
            </a:r>
          </a:p>
          <a:p>
            <a:pPr lvl="1" eaLnBrk="1" hangingPunct="1"/>
            <a:r>
              <a:rPr lang="en-US" sz="2400" dirty="0"/>
              <a:t>Regulatory changes, legislative </a:t>
            </a:r>
            <a:r>
              <a:rPr lang="en-US" sz="2400" dirty="0" smtClean="0"/>
              <a:t>refinements</a:t>
            </a:r>
          </a:p>
          <a:p>
            <a:pPr lvl="1" eaLnBrk="1" hangingPunct="1"/>
            <a:r>
              <a:rPr lang="en-US" sz="2400" dirty="0" smtClean="0"/>
              <a:t>Strengthen science an data collection capacity</a:t>
            </a:r>
          </a:p>
          <a:p>
            <a:pPr lvl="1" eaLnBrk="1" hangingPunct="1"/>
            <a:r>
              <a:rPr lang="en-US" sz="2400" dirty="0" smtClean="0"/>
              <a:t>Ecosystem-based approaches</a:t>
            </a:r>
          </a:p>
          <a:p>
            <a:pPr lvl="1" eaLnBrk="1" hangingPunct="1"/>
            <a:r>
              <a:rPr lang="en-US" sz="2400" dirty="0" smtClean="0"/>
              <a:t>Electronic monitoring technologies</a:t>
            </a:r>
          </a:p>
          <a:p>
            <a:pPr lvl="1" eaLnBrk="1" hangingPunct="1"/>
            <a:r>
              <a:rPr lang="en-US" sz="2400" dirty="0" smtClean="0"/>
              <a:t>Certification of U.S. fisheries</a:t>
            </a:r>
          </a:p>
          <a:p>
            <a:pPr marL="0" indent="0" eaLnBrk="1" hangingPunct="1">
              <a:buNone/>
            </a:pPr>
            <a:endParaRPr lang="en-US" sz="1000" dirty="0" smtClean="0"/>
          </a:p>
          <a:p>
            <a:pPr eaLnBrk="1" hangingPunct="1"/>
            <a:endParaRPr lang="en-US" sz="3000" dirty="0" smtClean="0"/>
          </a:p>
        </p:txBody>
      </p:sp>
      <p:sp>
        <p:nvSpPr>
          <p:cNvPr id="24580"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U.S. Department of Commerce | National Oceanic and Atmospheric Administration | NOAA Fisheries | Page </a:t>
            </a:r>
            <a:fld id="{8E241AB8-EA62-4642-9A52-783A22645742}" type="slidenum">
              <a:rPr lang="en-US" smtClean="0"/>
              <a:pPr fontAlgn="base">
                <a:spcBef>
                  <a:spcPct val="0"/>
                </a:spcBef>
                <a:spcAft>
                  <a:spcPct val="0"/>
                </a:spcAft>
              </a:pPr>
              <a:t>16</a:t>
            </a:fld>
            <a:endParaRPr lang="en-US"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687" y="2035224"/>
            <a:ext cx="2802014" cy="2330157"/>
          </a:xfrm>
          <a:prstGeom prst="rect">
            <a:avLst/>
          </a:prstGeom>
          <a:ln w="3175">
            <a:solidFill>
              <a:schemeClr val="tx1">
                <a:lumMod val="50000"/>
                <a:lumOff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8923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4070"/>
            <a:ext cx="8229600" cy="740355"/>
          </a:xfrm>
        </p:spPr>
        <p:txBody>
          <a:bodyPr rtlCol="0">
            <a:normAutofit/>
          </a:bodyPr>
          <a:lstStyle/>
          <a:p>
            <a:pPr eaLnBrk="1" fontAlgn="auto" hangingPunct="1">
              <a:spcAft>
                <a:spcPts val="0"/>
              </a:spcAft>
              <a:defRPr/>
            </a:pPr>
            <a:r>
              <a:rPr lang="en-US" dirty="0" smtClean="0">
                <a:ea typeface="+mj-ea"/>
              </a:rPr>
              <a:t>Electronic Monitoring and Reporting</a:t>
            </a:r>
            <a:endParaRPr lang="en-US" dirty="0">
              <a:ea typeface="+mj-ea"/>
            </a:endParaRPr>
          </a:p>
        </p:txBody>
      </p:sp>
      <p:sp>
        <p:nvSpPr>
          <p:cNvPr id="24579" name="Content Placeholder 2"/>
          <p:cNvSpPr>
            <a:spLocks noGrp="1"/>
          </p:cNvSpPr>
          <p:nvPr>
            <p:ph idx="1"/>
          </p:nvPr>
        </p:nvSpPr>
        <p:spPr>
          <a:xfrm>
            <a:off x="367979" y="1114425"/>
            <a:ext cx="5399315" cy="5120081"/>
          </a:xfrm>
        </p:spPr>
        <p:txBody>
          <a:bodyPr/>
          <a:lstStyle/>
          <a:p>
            <a:pPr eaLnBrk="1" hangingPunct="1"/>
            <a:r>
              <a:rPr lang="en-US" sz="3000" dirty="0" smtClean="0"/>
              <a:t>Goal: provide quality, trusted fisheries information</a:t>
            </a:r>
          </a:p>
          <a:p>
            <a:pPr eaLnBrk="1" hangingPunct="1"/>
            <a:r>
              <a:rPr lang="en-US" sz="3000" dirty="0" smtClean="0"/>
              <a:t>George </a:t>
            </a:r>
            <a:r>
              <a:rPr lang="en-US" sz="3000" dirty="0" err="1" smtClean="0"/>
              <a:t>LaPointe</a:t>
            </a:r>
            <a:r>
              <a:rPr lang="en-US" sz="3000" dirty="0" smtClean="0"/>
              <a:t> hired to coordinate regional planning:</a:t>
            </a:r>
          </a:p>
          <a:p>
            <a:pPr lvl="1" eaLnBrk="1" hangingPunct="1"/>
            <a:r>
              <a:rPr lang="en-US" sz="2400" dirty="0" smtClean="0"/>
              <a:t>Identify needs</a:t>
            </a:r>
          </a:p>
          <a:p>
            <a:pPr lvl="1" eaLnBrk="1" hangingPunct="1"/>
            <a:r>
              <a:rPr lang="en-US" sz="2400" dirty="0" smtClean="0"/>
              <a:t>Evaluate technologies</a:t>
            </a:r>
          </a:p>
          <a:p>
            <a:pPr lvl="1" eaLnBrk="1" hangingPunct="1"/>
            <a:r>
              <a:rPr lang="en-US" sz="2400" dirty="0" smtClean="0"/>
              <a:t>Implement where appropriate</a:t>
            </a:r>
          </a:p>
          <a:p>
            <a:pPr eaLnBrk="1" hangingPunct="1"/>
            <a:r>
              <a:rPr lang="en-US" sz="3000" dirty="0" smtClean="0"/>
              <a:t>Develop in partnership with Councils, States, Fishing Communities, and other partners.</a:t>
            </a:r>
          </a:p>
          <a:p>
            <a:pPr eaLnBrk="1" hangingPunct="1"/>
            <a:endParaRPr lang="en-US" sz="3000" dirty="0" smtClean="0"/>
          </a:p>
        </p:txBody>
      </p:sp>
      <p:sp>
        <p:nvSpPr>
          <p:cNvPr id="24580"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U.S. Department of Commerce | National Oceanic and Atmospheric Administration | NOAA Fisheries | Page </a:t>
            </a:r>
            <a:fld id="{8E241AB8-EA62-4642-9A52-783A22645742}" type="slidenum">
              <a:rPr lang="en-US" smtClean="0"/>
              <a:pPr fontAlgn="base">
                <a:spcBef>
                  <a:spcPct val="0"/>
                </a:spcBef>
                <a:spcAft>
                  <a:spcPct val="0"/>
                </a:spcAft>
              </a:pPr>
              <a:t>17</a:t>
            </a:fld>
            <a:endParaRPr lang="en-US"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8687" y="1736090"/>
            <a:ext cx="2802014" cy="4185724"/>
          </a:xfrm>
          <a:prstGeom prst="rect">
            <a:avLst/>
          </a:prstGeom>
          <a:ln w="3175">
            <a:solidFill>
              <a:schemeClr val="tx1">
                <a:lumMod val="50000"/>
                <a:lumOff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53675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4070"/>
            <a:ext cx="8229600" cy="740355"/>
          </a:xfrm>
        </p:spPr>
        <p:txBody>
          <a:bodyPr rtlCol="0">
            <a:normAutofit/>
          </a:bodyPr>
          <a:lstStyle/>
          <a:p>
            <a:pPr eaLnBrk="1" fontAlgn="auto" hangingPunct="1">
              <a:spcAft>
                <a:spcPts val="0"/>
              </a:spcAft>
              <a:defRPr/>
            </a:pPr>
            <a:r>
              <a:rPr lang="en-US" b="0" dirty="0" smtClean="0">
                <a:ea typeface="+mj-ea"/>
              </a:rPr>
              <a:t>Promoting U.S. Fisheries </a:t>
            </a:r>
            <a:endParaRPr lang="en-US" b="0" dirty="0">
              <a:ea typeface="+mj-ea"/>
            </a:endParaRPr>
          </a:p>
        </p:txBody>
      </p:sp>
      <p:sp>
        <p:nvSpPr>
          <p:cNvPr id="24579" name="Content Placeholder 2"/>
          <p:cNvSpPr>
            <a:spLocks noGrp="1"/>
          </p:cNvSpPr>
          <p:nvPr>
            <p:ph idx="1"/>
          </p:nvPr>
        </p:nvSpPr>
        <p:spPr>
          <a:xfrm>
            <a:off x="367979" y="1114425"/>
            <a:ext cx="5399315" cy="5120081"/>
          </a:xfrm>
        </p:spPr>
        <p:txBody>
          <a:bodyPr/>
          <a:lstStyle/>
          <a:p>
            <a:pPr eaLnBrk="1" hangingPunct="1"/>
            <a:r>
              <a:rPr lang="en-US" sz="3000" dirty="0"/>
              <a:t>Recognition of U.S. fisheries as “responsibly managed” – a global leader in sustainable </a:t>
            </a:r>
            <a:r>
              <a:rPr lang="en-US" sz="3000" dirty="0" smtClean="0"/>
              <a:t>seafood</a:t>
            </a:r>
          </a:p>
          <a:p>
            <a:pPr eaLnBrk="1" hangingPunct="1"/>
            <a:r>
              <a:rPr lang="en-US" sz="3000" dirty="0" smtClean="0"/>
              <a:t>Expanding stakeholder-base to include broader spectrum of seafood supply chain</a:t>
            </a:r>
          </a:p>
          <a:p>
            <a:pPr eaLnBrk="1" hangingPunct="1"/>
            <a:r>
              <a:rPr lang="en-US" sz="3000" dirty="0" smtClean="0"/>
              <a:t>Further develop </a:t>
            </a:r>
            <a:r>
              <a:rPr lang="en-US" sz="3000" dirty="0" err="1" smtClean="0"/>
              <a:t>FishWatch</a:t>
            </a:r>
            <a:endParaRPr lang="en-US" sz="3000" dirty="0" smtClean="0"/>
          </a:p>
          <a:p>
            <a:pPr eaLnBrk="1" hangingPunct="1"/>
            <a:r>
              <a:rPr lang="en-US" sz="3000" dirty="0" smtClean="0"/>
              <a:t>Continue strengthening strategic communications</a:t>
            </a:r>
            <a:endParaRPr lang="en-US" sz="3000" dirty="0"/>
          </a:p>
          <a:p>
            <a:pPr eaLnBrk="1" hangingPunct="1"/>
            <a:endParaRPr lang="en-US" sz="3000" dirty="0" smtClean="0"/>
          </a:p>
        </p:txBody>
      </p:sp>
      <p:sp>
        <p:nvSpPr>
          <p:cNvPr id="24580"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U.S. Department of Commerce | National Oceanic and Atmospheric Administration | NOAA Fisheries | Page </a:t>
            </a:r>
            <a:fld id="{8E241AB8-EA62-4642-9A52-783A22645742}" type="slidenum">
              <a:rPr lang="en-US" smtClean="0"/>
              <a:pPr fontAlgn="base">
                <a:spcBef>
                  <a:spcPct val="0"/>
                </a:spcBef>
                <a:spcAft>
                  <a:spcPct val="0"/>
                </a:spcAft>
              </a:pPr>
              <a:t>18</a:t>
            </a:fld>
            <a:endParaRPr lang="en-US"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687" y="1763899"/>
            <a:ext cx="2802014" cy="2802014"/>
          </a:xfrm>
          <a:prstGeom prst="rect">
            <a:avLst/>
          </a:prstGeom>
          <a:ln w="3175">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2942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4070"/>
            <a:ext cx="8229600" cy="740355"/>
          </a:xfrm>
        </p:spPr>
        <p:txBody>
          <a:bodyPr rtlCol="0">
            <a:normAutofit/>
          </a:bodyPr>
          <a:lstStyle/>
          <a:p>
            <a:pPr eaLnBrk="1" fontAlgn="auto" hangingPunct="1">
              <a:spcAft>
                <a:spcPts val="0"/>
              </a:spcAft>
              <a:defRPr/>
            </a:pPr>
            <a:r>
              <a:rPr lang="en-US" b="0" dirty="0" err="1" smtClean="0">
                <a:ea typeface="+mj-ea"/>
              </a:rPr>
              <a:t>Saltonstall</a:t>
            </a:r>
            <a:r>
              <a:rPr lang="en-US" b="0" dirty="0" smtClean="0">
                <a:ea typeface="+mj-ea"/>
              </a:rPr>
              <a:t>-Kennedy Grant Program – FY13</a:t>
            </a:r>
            <a:endParaRPr lang="en-US" b="0" dirty="0">
              <a:ea typeface="+mj-ea"/>
            </a:endParaRPr>
          </a:p>
        </p:txBody>
      </p:sp>
      <p:sp>
        <p:nvSpPr>
          <p:cNvPr id="24579" name="Content Placeholder 2"/>
          <p:cNvSpPr>
            <a:spLocks noGrp="1"/>
          </p:cNvSpPr>
          <p:nvPr>
            <p:ph idx="1"/>
          </p:nvPr>
        </p:nvSpPr>
        <p:spPr>
          <a:xfrm>
            <a:off x="367979" y="1114425"/>
            <a:ext cx="8576516" cy="5120081"/>
          </a:xfrm>
        </p:spPr>
        <p:txBody>
          <a:bodyPr/>
          <a:lstStyle/>
          <a:p>
            <a:pPr eaLnBrk="1" hangingPunct="1"/>
            <a:r>
              <a:rPr lang="en-US" sz="3000" dirty="0" smtClean="0"/>
              <a:t>Anticipate awarding $5-10 million; competitive selection</a:t>
            </a:r>
          </a:p>
          <a:p>
            <a:pPr eaLnBrk="1" hangingPunct="1"/>
            <a:r>
              <a:rPr lang="en-US" sz="3000" dirty="0" smtClean="0"/>
              <a:t>Optimize economic benefits in the context of rebuilding and maintaining sustainable fisheries</a:t>
            </a:r>
          </a:p>
          <a:p>
            <a:pPr eaLnBrk="1" hangingPunct="1"/>
            <a:r>
              <a:rPr lang="en-US" sz="3000" dirty="0" smtClean="0"/>
              <a:t>Demonstrate benefits to U.S. fishing industries; encourage fishing community participation</a:t>
            </a:r>
          </a:p>
          <a:p>
            <a:pPr eaLnBrk="1" hangingPunct="1"/>
            <a:r>
              <a:rPr lang="en-US" sz="3000" dirty="0" smtClean="0"/>
              <a:t>Six priority areas</a:t>
            </a:r>
          </a:p>
          <a:p>
            <a:pPr lvl="1" eaLnBrk="1" hangingPunct="1"/>
            <a:r>
              <a:rPr lang="en-US" sz="2000" dirty="0" smtClean="0"/>
              <a:t>Aquaculture</a:t>
            </a:r>
          </a:p>
          <a:p>
            <a:pPr lvl="1" eaLnBrk="1" hangingPunct="1"/>
            <a:r>
              <a:rPr lang="en-US" sz="2000" dirty="0" smtClean="0"/>
              <a:t>Optimum utilization of harvested resources under Federal or State management</a:t>
            </a:r>
          </a:p>
          <a:p>
            <a:pPr lvl="1" eaLnBrk="1" hangingPunct="1"/>
            <a:r>
              <a:rPr lang="en-US" sz="2000" dirty="0" smtClean="0"/>
              <a:t>Fisheries socioeconomics</a:t>
            </a:r>
          </a:p>
          <a:p>
            <a:pPr lvl="1" eaLnBrk="1" hangingPunct="1"/>
            <a:r>
              <a:rPr lang="en-US" sz="2000" dirty="0" smtClean="0"/>
              <a:t>Conservation engineering to reduce bycatch</a:t>
            </a:r>
          </a:p>
          <a:p>
            <a:pPr lvl="1" eaLnBrk="1" hangingPunct="1"/>
            <a:r>
              <a:rPr lang="en-US" sz="2000" dirty="0" smtClean="0"/>
              <a:t>Ecosystem studies</a:t>
            </a:r>
          </a:p>
          <a:p>
            <a:pPr lvl="1" eaLnBrk="1" hangingPunct="1"/>
            <a:r>
              <a:rPr lang="en-US" sz="2000" dirty="0" smtClean="0"/>
              <a:t>Territorial science</a:t>
            </a:r>
            <a:endParaRPr lang="en-US" sz="2000" dirty="0"/>
          </a:p>
          <a:p>
            <a:pPr marL="0" indent="0" eaLnBrk="1" hangingPunct="1">
              <a:buNone/>
            </a:pPr>
            <a:endParaRPr lang="en-US" sz="3000" dirty="0" smtClean="0"/>
          </a:p>
        </p:txBody>
      </p:sp>
      <p:sp>
        <p:nvSpPr>
          <p:cNvPr id="24580"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U.S. Department of Commerce | National Oceanic and Atmospheric Administration | NOAA Fisheries | Page </a:t>
            </a:r>
            <a:fld id="{8E241AB8-EA62-4642-9A52-783A22645742}" type="slidenum">
              <a:rPr lang="en-US" smtClean="0"/>
              <a:pPr fontAlgn="base">
                <a:spcBef>
                  <a:spcPct val="0"/>
                </a:spcBef>
                <a:spcAft>
                  <a:spcPct val="0"/>
                </a:spcAft>
              </a:pPr>
              <a:t>19</a:t>
            </a:fld>
            <a:endParaRPr lang="en-US" smtClean="0"/>
          </a:p>
        </p:txBody>
      </p:sp>
    </p:spTree>
    <p:extLst>
      <p:ext uri="{BB962C8B-B14F-4D97-AF65-F5344CB8AC3E}">
        <p14:creationId xmlns:p14="http://schemas.microsoft.com/office/powerpoint/2010/main" val="700729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Topics</a:t>
            </a:r>
            <a:endParaRPr lang="en-US" dirty="0"/>
          </a:p>
        </p:txBody>
      </p:sp>
      <p:sp>
        <p:nvSpPr>
          <p:cNvPr id="6" name="Content Placeholder 5"/>
          <p:cNvSpPr>
            <a:spLocks noGrp="1"/>
          </p:cNvSpPr>
          <p:nvPr>
            <p:ph idx="1"/>
          </p:nvPr>
        </p:nvSpPr>
        <p:spPr>
          <a:xfrm>
            <a:off x="457200" y="1267917"/>
            <a:ext cx="5527964" cy="4777504"/>
          </a:xfrm>
        </p:spPr>
        <p:txBody>
          <a:bodyPr/>
          <a:lstStyle/>
          <a:p>
            <a:r>
              <a:rPr lang="en-US" dirty="0" smtClean="0"/>
              <a:t>Fiscal update</a:t>
            </a:r>
          </a:p>
          <a:p>
            <a:pPr lvl="1"/>
            <a:r>
              <a:rPr lang="en-US" sz="2800" dirty="0" smtClean="0"/>
              <a:t>Current budget status</a:t>
            </a:r>
          </a:p>
          <a:p>
            <a:pPr lvl="1"/>
            <a:r>
              <a:rPr lang="en-US" sz="2800" dirty="0" smtClean="0"/>
              <a:t>Trends and outlook</a:t>
            </a:r>
            <a:endParaRPr lang="en-US" dirty="0" smtClean="0"/>
          </a:p>
          <a:p>
            <a:r>
              <a:rPr lang="en-US" dirty="0" smtClean="0"/>
              <a:t>Current issues</a:t>
            </a:r>
          </a:p>
          <a:p>
            <a:pPr lvl="1"/>
            <a:r>
              <a:rPr lang="en-US" sz="2800" dirty="0" smtClean="0"/>
              <a:t>Leadership changes</a:t>
            </a:r>
          </a:p>
          <a:p>
            <a:pPr lvl="1"/>
            <a:r>
              <a:rPr lang="en-US" sz="2800" dirty="0" smtClean="0"/>
              <a:t>MSA reauthorization</a:t>
            </a:r>
          </a:p>
          <a:p>
            <a:pPr lvl="1"/>
            <a:r>
              <a:rPr lang="en-US" sz="2800" dirty="0" smtClean="0"/>
              <a:t>Electronic monitoring &amp; reporting</a:t>
            </a:r>
          </a:p>
          <a:p>
            <a:pPr lvl="1"/>
            <a:r>
              <a:rPr lang="en-US" sz="2800" dirty="0" smtClean="0"/>
              <a:t>Promoting U.S. fisheries</a:t>
            </a:r>
          </a:p>
          <a:p>
            <a:pPr lvl="1"/>
            <a:r>
              <a:rPr lang="en-US" sz="2800" dirty="0" err="1" smtClean="0"/>
              <a:t>Saltonstall</a:t>
            </a:r>
            <a:r>
              <a:rPr lang="en-US" sz="2800" dirty="0" smtClean="0"/>
              <a:t>-Kennedy grant</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r>
              <a:rPr lang="en-US" smtClean="0"/>
              <a:t>U.S. Department of Commerce | National Oceanic and Atmospheric Administration | NOAA Fisheries | Page </a:t>
            </a:r>
            <a:fld id="{1AB56617-4742-4E84-9F61-E873E89D9F97}" type="slidenum">
              <a:rPr lang="en-US" smtClean="0"/>
              <a:pPr>
                <a:defRPr/>
              </a:pPr>
              <a:t>2</a:t>
            </a:fld>
            <a:endParaRPr lang="en-US"/>
          </a:p>
        </p:txBody>
      </p:sp>
      <p:pic>
        <p:nvPicPr>
          <p:cNvPr id="7" name="Picture 6" descr="BlueBoatHul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9414" y="1016378"/>
            <a:ext cx="3052454" cy="5029043"/>
          </a:xfrm>
          <a:prstGeom prst="rect">
            <a:avLst/>
          </a:prstGeom>
          <a:ln w="1905">
            <a:solidFill>
              <a:schemeClr val="bg1">
                <a:lumMod val="8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847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60222" y="375723"/>
            <a:ext cx="8686800" cy="771525"/>
          </a:xfrm>
        </p:spPr>
        <p:txBody>
          <a:bodyPr/>
          <a:lstStyle/>
          <a:p>
            <a:pPr eaLnBrk="1" hangingPunct="1"/>
            <a:r>
              <a:rPr lang="en-US" sz="4400" dirty="0" smtClean="0">
                <a:cs typeface="Arial Narrow Bold" pitchFamily="34" charset="0"/>
              </a:rPr>
              <a:t>The Bottom Line</a:t>
            </a:r>
          </a:p>
        </p:txBody>
      </p:sp>
      <p:sp>
        <p:nvSpPr>
          <p:cNvPr id="32771" name="Text Placeholder 2"/>
          <p:cNvSpPr>
            <a:spLocks noGrp="1"/>
          </p:cNvSpPr>
          <p:nvPr>
            <p:ph type="body" idx="1"/>
          </p:nvPr>
        </p:nvSpPr>
        <p:spPr>
          <a:xfrm>
            <a:off x="457200" y="1972525"/>
            <a:ext cx="8342768" cy="4012639"/>
          </a:xfrm>
        </p:spPr>
        <p:txBody>
          <a:bodyPr/>
          <a:lstStyle/>
          <a:p>
            <a:pPr eaLnBrk="1" hangingPunct="1"/>
            <a:r>
              <a:rPr lang="en-US" sz="3600" dirty="0" smtClean="0"/>
              <a:t>Looking ahead, we cannot rely on larger federal budgets to continue delivering value to the nation</a:t>
            </a:r>
          </a:p>
          <a:p>
            <a:pPr eaLnBrk="1" hangingPunct="1"/>
            <a:endParaRPr lang="en-US" sz="3600" dirty="0"/>
          </a:p>
          <a:p>
            <a:pPr eaLnBrk="1" hangingPunct="1"/>
            <a:r>
              <a:rPr lang="en-US" sz="3600" dirty="0" smtClean="0"/>
              <a:t>Stronger partnerships, new business models, and strategic choices are required</a:t>
            </a:r>
          </a:p>
        </p:txBody>
      </p:sp>
      <p:sp>
        <p:nvSpPr>
          <p:cNvPr id="32772"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solidFill>
                  <a:schemeClr val="tx1"/>
                </a:solidFill>
              </a:rPr>
              <a:t>U.S. Department of Commerce | National Oceanic and Atmospheric Administration | NOAA Fisheries | Page </a:t>
            </a:r>
            <a:fld id="{7D8A1C02-3F72-45F8-8302-7503C9853FF8}" type="slidenum">
              <a:rPr lang="en-US" smtClean="0">
                <a:solidFill>
                  <a:schemeClr val="tx1"/>
                </a:solidFill>
              </a:rPr>
              <a:pPr fontAlgn="base">
                <a:spcBef>
                  <a:spcPct val="0"/>
                </a:spcBef>
                <a:spcAft>
                  <a:spcPct val="0"/>
                </a:spcAft>
              </a:pPr>
              <a:t>20</a:t>
            </a:fld>
            <a:endParaRPr lang="en-US" dirty="0" smtClean="0">
              <a:solidFill>
                <a:schemeClr val="tx1"/>
              </a:solidFill>
            </a:endParaRPr>
          </a:p>
        </p:txBody>
      </p:sp>
    </p:spTree>
    <p:extLst>
      <p:ext uri="{BB962C8B-B14F-4D97-AF65-F5344CB8AC3E}">
        <p14:creationId xmlns:p14="http://schemas.microsoft.com/office/powerpoint/2010/main" val="2225580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Placeholder 2"/>
          <p:cNvSpPr>
            <a:spLocks noGrp="1"/>
          </p:cNvSpPr>
          <p:nvPr>
            <p:ph type="body" idx="1"/>
          </p:nvPr>
        </p:nvSpPr>
        <p:spPr>
          <a:xfrm>
            <a:off x="914395" y="1965976"/>
            <a:ext cx="6857970" cy="2838790"/>
          </a:xfrm>
        </p:spPr>
        <p:txBody>
          <a:bodyPr>
            <a:normAutofit/>
          </a:bodyPr>
          <a:lstStyle/>
          <a:p>
            <a:r>
              <a:rPr lang="en-US" sz="4400" b="1" dirty="0" smtClean="0">
                <a:cs typeface="Arial Narrow Bold" pitchFamily="34" charset="0"/>
              </a:rPr>
              <a:t>Reference</a:t>
            </a:r>
            <a:endParaRPr lang="en-US" sz="4400" b="1" dirty="0" smtClean="0"/>
          </a:p>
        </p:txBody>
      </p:sp>
      <p:sp>
        <p:nvSpPr>
          <p:cNvPr id="32772"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r>
              <a:rPr lang="en-US" dirty="0" smtClean="0">
                <a:solidFill>
                  <a:schemeClr val="tx1"/>
                </a:solidFill>
              </a:rPr>
              <a:t>U.S. Department of Commerce | National Oceanic and Atmospheric Administration | NOAA Fisheries | Page </a:t>
            </a:r>
            <a:fld id="{7D8A1C02-3F72-45F8-8302-7503C9853FF8}" type="slidenum">
              <a:rPr lang="en-US" smtClean="0">
                <a:solidFill>
                  <a:schemeClr val="tx1"/>
                </a:solidFill>
              </a:rPr>
              <a:pPr/>
              <a:t>21</a:t>
            </a:fld>
            <a:endParaRPr lang="en-US" dirty="0" smtClean="0">
              <a:solidFill>
                <a:schemeClr val="tx1"/>
              </a:solidFill>
            </a:endParaRPr>
          </a:p>
        </p:txBody>
      </p:sp>
    </p:spTree>
    <p:extLst>
      <p:ext uri="{BB962C8B-B14F-4D97-AF65-F5344CB8AC3E}">
        <p14:creationId xmlns:p14="http://schemas.microsoft.com/office/powerpoint/2010/main" val="12403367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57200"/>
            <a:ext cx="8229600" cy="771525"/>
          </a:xfrm>
        </p:spPr>
        <p:txBody>
          <a:bodyPr/>
          <a:lstStyle/>
          <a:p>
            <a:pPr eaLnBrk="1" hangingPunct="1"/>
            <a:r>
              <a:rPr lang="en-US" dirty="0" smtClean="0">
                <a:cs typeface="Arial Narrow Bold" pitchFamily="34" charset="0"/>
              </a:rPr>
              <a:t>NOAA Fisheries Priorities: </a:t>
            </a:r>
            <a:r>
              <a:rPr lang="en-US" b="0" dirty="0" smtClean="0">
                <a:cs typeface="Arial Narrow Bold" pitchFamily="34" charset="0"/>
              </a:rPr>
              <a:t>FY13 – FY18</a:t>
            </a:r>
          </a:p>
        </p:txBody>
      </p:sp>
      <p:sp>
        <p:nvSpPr>
          <p:cNvPr id="3" name="Text Placeholder 2"/>
          <p:cNvSpPr>
            <a:spLocks noGrp="1"/>
          </p:cNvSpPr>
          <p:nvPr>
            <p:ph type="body" idx="1"/>
          </p:nvPr>
        </p:nvSpPr>
        <p:spPr>
          <a:xfrm>
            <a:off x="609605" y="1374485"/>
            <a:ext cx="8229600" cy="4184650"/>
          </a:xfrm>
        </p:spPr>
        <p:txBody>
          <a:bodyPr rtlCol="0">
            <a:noAutofit/>
          </a:bodyPr>
          <a:lstStyle/>
          <a:p>
            <a:pPr eaLnBrk="1" fontAlgn="auto" hangingPunct="1">
              <a:spcAft>
                <a:spcPts val="0"/>
              </a:spcAft>
              <a:buFont typeface="Arial"/>
              <a:buNone/>
              <a:defRPr/>
            </a:pPr>
            <a:r>
              <a:rPr lang="en-US" sz="3200" dirty="0" smtClean="0"/>
              <a:t>Primary NOAA Fisheries mandates for science-based living marine resource stewardship:</a:t>
            </a:r>
          </a:p>
          <a:p>
            <a:pPr eaLnBrk="1" fontAlgn="auto" hangingPunct="1">
              <a:spcAft>
                <a:spcPts val="0"/>
              </a:spcAft>
              <a:buFont typeface="Arial"/>
              <a:buNone/>
              <a:defRPr/>
            </a:pPr>
            <a:r>
              <a:rPr lang="en-US" sz="2800" i="1" dirty="0">
                <a:solidFill>
                  <a:schemeClr val="accent3">
                    <a:lumMod val="60000"/>
                    <a:lumOff val="40000"/>
                  </a:schemeClr>
                </a:solidFill>
              </a:rPr>
              <a:t>—</a:t>
            </a:r>
            <a:r>
              <a:rPr lang="en-US" sz="2800" i="1" dirty="0" smtClean="0">
                <a:solidFill>
                  <a:schemeClr val="accent3">
                    <a:lumMod val="60000"/>
                    <a:lumOff val="40000"/>
                  </a:schemeClr>
                </a:solidFill>
              </a:rPr>
              <a:t>To continue the quest to end </a:t>
            </a:r>
            <a:br>
              <a:rPr lang="en-US" sz="2800" i="1" dirty="0" smtClean="0">
                <a:solidFill>
                  <a:schemeClr val="accent3">
                    <a:lumMod val="60000"/>
                    <a:lumOff val="40000"/>
                  </a:schemeClr>
                </a:solidFill>
              </a:rPr>
            </a:br>
            <a:r>
              <a:rPr lang="en-US" sz="2800" i="1" dirty="0" smtClean="0">
                <a:solidFill>
                  <a:schemeClr val="accent3">
                    <a:lumMod val="60000"/>
                    <a:lumOff val="40000"/>
                  </a:schemeClr>
                </a:solidFill>
              </a:rPr>
              <a:t>overfishing and rebuild stocks </a:t>
            </a:r>
          </a:p>
          <a:p>
            <a:pPr eaLnBrk="1" fontAlgn="auto" hangingPunct="1">
              <a:spcAft>
                <a:spcPts val="0"/>
              </a:spcAft>
              <a:buFont typeface="Arial"/>
              <a:buNone/>
              <a:defRPr/>
            </a:pPr>
            <a:r>
              <a:rPr lang="en-US" sz="2800" i="1" dirty="0">
                <a:solidFill>
                  <a:schemeClr val="accent3">
                    <a:lumMod val="60000"/>
                    <a:lumOff val="40000"/>
                  </a:schemeClr>
                </a:solidFill>
              </a:rPr>
              <a:t>—</a:t>
            </a:r>
            <a:r>
              <a:rPr lang="en-US" sz="2800" i="1" dirty="0" smtClean="0">
                <a:solidFill>
                  <a:schemeClr val="accent3">
                    <a:lumMod val="60000"/>
                    <a:lumOff val="40000"/>
                  </a:schemeClr>
                </a:solidFill>
              </a:rPr>
              <a:t>To recover and conserve </a:t>
            </a:r>
            <a:br>
              <a:rPr lang="en-US" sz="2800" i="1" dirty="0" smtClean="0">
                <a:solidFill>
                  <a:schemeClr val="accent3">
                    <a:lumMod val="60000"/>
                    <a:lumOff val="40000"/>
                  </a:schemeClr>
                </a:solidFill>
              </a:rPr>
            </a:br>
            <a:r>
              <a:rPr lang="en-US" sz="2800" i="1" dirty="0" smtClean="0">
                <a:solidFill>
                  <a:schemeClr val="accent3">
                    <a:lumMod val="60000"/>
                    <a:lumOff val="40000"/>
                  </a:schemeClr>
                </a:solidFill>
              </a:rPr>
              <a:t>protected resources</a:t>
            </a:r>
          </a:p>
          <a:p>
            <a:pPr eaLnBrk="1" fontAlgn="auto" hangingPunct="1">
              <a:spcAft>
                <a:spcPts val="0"/>
              </a:spcAft>
              <a:buFont typeface="Arial"/>
              <a:buNone/>
              <a:defRPr/>
            </a:pPr>
            <a:r>
              <a:rPr lang="en-US" sz="3200" dirty="0" smtClean="0"/>
              <a:t>All other NOAA Fisheries programs, </a:t>
            </a:r>
            <a:br>
              <a:rPr lang="en-US" sz="3200" dirty="0" smtClean="0"/>
            </a:br>
            <a:r>
              <a:rPr lang="en-US" sz="3200" dirty="0" smtClean="0"/>
              <a:t>projects, and activities support these </a:t>
            </a:r>
            <a:br>
              <a:rPr lang="en-US" sz="3200" dirty="0" smtClean="0"/>
            </a:br>
            <a:r>
              <a:rPr lang="en-US" sz="3200" dirty="0" smtClean="0"/>
              <a:t>core mission mandates</a:t>
            </a:r>
          </a:p>
        </p:txBody>
      </p:sp>
      <p:sp>
        <p:nvSpPr>
          <p:cNvPr id="19460"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solidFill>
                  <a:schemeClr val="tx1"/>
                </a:solidFill>
              </a:rPr>
              <a:t>U.S. Department of Commerce | National Oceanic and Atmospheric Administration | NOAA Fisheries | Page </a:t>
            </a:r>
            <a:fld id="{7421A5D5-7BB7-4CFC-A99C-231CD1F77FA5}" type="slidenum">
              <a:rPr lang="en-US" smtClean="0">
                <a:solidFill>
                  <a:schemeClr val="tx1"/>
                </a:solidFill>
              </a:rPr>
              <a:pPr fontAlgn="base">
                <a:spcBef>
                  <a:spcPct val="0"/>
                </a:spcBef>
                <a:spcAft>
                  <a:spcPct val="0"/>
                </a:spcAft>
              </a:pPr>
              <a:t>22</a:t>
            </a:fld>
            <a:endParaRPr lang="en-US" dirty="0" smtClean="0">
              <a:solidFill>
                <a:schemeClr val="tx1"/>
              </a:solidFill>
            </a:endParaRPr>
          </a:p>
        </p:txBody>
      </p:sp>
      <p:pic>
        <p:nvPicPr>
          <p:cNvPr id="512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1222830">
            <a:off x="403695" y="2394538"/>
            <a:ext cx="2624492" cy="3393035"/>
          </a:xfrm>
          <a:prstGeom prst="rect">
            <a:avLst/>
          </a:prstGeom>
          <a:ln w="9525">
            <a:solidFill>
              <a:schemeClr val="tx2"/>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18741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0" y="457200"/>
            <a:ext cx="8229600" cy="676275"/>
          </a:xfrm>
        </p:spPr>
        <p:txBody>
          <a:bodyPr rtlCol="0">
            <a:normAutofit/>
          </a:bodyPr>
          <a:lstStyle/>
          <a:p>
            <a:pPr eaLnBrk="1" fontAlgn="auto" hangingPunct="1">
              <a:spcAft>
                <a:spcPts val="0"/>
              </a:spcAft>
              <a:defRPr/>
            </a:pPr>
            <a:r>
              <a:rPr lang="en-US" dirty="0" smtClean="0">
                <a:ea typeface="+mj-ea"/>
              </a:rPr>
              <a:t>End Overfishing and Rebuild Stocks</a:t>
            </a:r>
            <a:endParaRPr lang="en-US" dirty="0">
              <a:ea typeface="+mj-ea"/>
            </a:endParaRPr>
          </a:p>
        </p:txBody>
      </p:sp>
      <p:sp>
        <p:nvSpPr>
          <p:cNvPr id="3" name="Content Placeholder 2"/>
          <p:cNvSpPr>
            <a:spLocks noGrp="1"/>
          </p:cNvSpPr>
          <p:nvPr>
            <p:ph idx="1"/>
          </p:nvPr>
        </p:nvSpPr>
        <p:spPr>
          <a:xfrm>
            <a:off x="399144" y="1148444"/>
            <a:ext cx="5315227" cy="5080000"/>
          </a:xfrm>
        </p:spPr>
        <p:txBody>
          <a:bodyPr rtlCol="0">
            <a:normAutofit fontScale="85000" lnSpcReduction="20000"/>
          </a:bodyPr>
          <a:lstStyle/>
          <a:p>
            <a:pPr eaLnBrk="1" fontAlgn="auto" hangingPunct="1">
              <a:spcAft>
                <a:spcPts val="0"/>
              </a:spcAft>
              <a:defRPr/>
            </a:pPr>
            <a:r>
              <a:rPr lang="en-US" dirty="0"/>
              <a:t>Ensure food and economic security</a:t>
            </a:r>
          </a:p>
          <a:p>
            <a:pPr eaLnBrk="1" fontAlgn="auto" hangingPunct="1">
              <a:spcAft>
                <a:spcPts val="0"/>
              </a:spcAft>
              <a:buFont typeface="Arial"/>
              <a:buChar char="•"/>
              <a:defRPr/>
            </a:pPr>
            <a:r>
              <a:rPr lang="en-US" dirty="0" smtClean="0"/>
              <a:t>Help maximize the productivity and sustainability of fisheries</a:t>
            </a:r>
          </a:p>
          <a:p>
            <a:pPr lvl="1" eaLnBrk="1" fontAlgn="auto" hangingPunct="1">
              <a:spcAft>
                <a:spcPts val="0"/>
              </a:spcAft>
              <a:buFont typeface="Courier New" pitchFamily="49" charset="0"/>
              <a:buChar char="o"/>
              <a:defRPr/>
            </a:pPr>
            <a:r>
              <a:rPr lang="en-US" sz="2600" dirty="0" smtClean="0"/>
              <a:t>Minimize risk of overfishing</a:t>
            </a:r>
          </a:p>
          <a:p>
            <a:pPr lvl="1" eaLnBrk="1" fontAlgn="auto" hangingPunct="1">
              <a:spcAft>
                <a:spcPts val="0"/>
              </a:spcAft>
              <a:buFont typeface="Courier New" pitchFamily="49" charset="0"/>
              <a:buChar char="o"/>
              <a:defRPr/>
            </a:pPr>
            <a:r>
              <a:rPr lang="en-US" sz="2600" dirty="0" smtClean="0"/>
              <a:t>Rebuild stocks</a:t>
            </a:r>
          </a:p>
          <a:p>
            <a:pPr lvl="1" eaLnBrk="1" fontAlgn="auto" hangingPunct="1">
              <a:spcAft>
                <a:spcPts val="0"/>
              </a:spcAft>
              <a:buFont typeface="Courier New" pitchFamily="49" charset="0"/>
              <a:buChar char="o"/>
              <a:defRPr/>
            </a:pPr>
            <a:r>
              <a:rPr lang="en-US" sz="2600" dirty="0" smtClean="0"/>
              <a:t>Reduce uncertainty and management complexity</a:t>
            </a:r>
          </a:p>
          <a:p>
            <a:pPr eaLnBrk="1" fontAlgn="auto" hangingPunct="1">
              <a:spcAft>
                <a:spcPts val="0"/>
              </a:spcAft>
              <a:buFont typeface="Arial"/>
              <a:buChar char="•"/>
              <a:defRPr/>
            </a:pPr>
            <a:r>
              <a:rPr lang="en-US" dirty="0" smtClean="0"/>
              <a:t>Foster the development of marine aquaculture</a:t>
            </a:r>
          </a:p>
          <a:p>
            <a:pPr eaLnBrk="1" fontAlgn="auto" hangingPunct="1">
              <a:spcAft>
                <a:spcPts val="0"/>
              </a:spcAft>
              <a:buFont typeface="Arial"/>
              <a:buChar char="•"/>
              <a:defRPr/>
            </a:pPr>
            <a:r>
              <a:rPr lang="en-US" dirty="0" smtClean="0"/>
              <a:t>Provide enhanced enforcement and compliance assistance</a:t>
            </a:r>
          </a:p>
          <a:p>
            <a:pPr eaLnBrk="1" fontAlgn="auto" hangingPunct="1">
              <a:spcAft>
                <a:spcPts val="0"/>
              </a:spcAft>
              <a:buFont typeface="Arial"/>
              <a:buChar char="•"/>
              <a:defRPr/>
            </a:pPr>
            <a:r>
              <a:rPr lang="en-US" dirty="0" smtClean="0"/>
              <a:t>Continue international efforts to end overfishing and combat illegal, unregulated, unreported fishing</a:t>
            </a:r>
          </a:p>
        </p:txBody>
      </p:sp>
      <p:sp>
        <p:nvSpPr>
          <p:cNvPr id="20484"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U.S. Department of Commerce | National Oceanic and Atmospheric Administration | NOAA Fisheries | Page </a:t>
            </a:r>
            <a:fld id="{E011BFBE-82B0-45BA-B67C-B0A52E43EC38}" type="slidenum">
              <a:rPr lang="en-US" smtClean="0"/>
              <a:pPr fontAlgn="base">
                <a:spcBef>
                  <a:spcPct val="0"/>
                </a:spcBef>
                <a:spcAft>
                  <a:spcPct val="0"/>
                </a:spcAft>
              </a:pPr>
              <a:t>23</a:t>
            </a:fld>
            <a:endParaRPr lang="en-US"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3533" y="1381391"/>
            <a:ext cx="3159904" cy="47421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1247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335" y="457200"/>
            <a:ext cx="8775700" cy="676275"/>
          </a:xfrm>
        </p:spPr>
        <p:txBody>
          <a:bodyPr rtlCol="0">
            <a:normAutofit/>
          </a:bodyPr>
          <a:lstStyle/>
          <a:p>
            <a:pPr eaLnBrk="1" fontAlgn="auto" hangingPunct="1">
              <a:spcAft>
                <a:spcPts val="0"/>
              </a:spcAft>
              <a:defRPr/>
            </a:pPr>
            <a:r>
              <a:rPr lang="en-US" dirty="0" smtClean="0">
                <a:ea typeface="+mj-ea"/>
              </a:rPr>
              <a:t>Recover, Conserve Protected Resources</a:t>
            </a:r>
            <a:endParaRPr lang="en-US" dirty="0">
              <a:ea typeface="+mj-ea"/>
            </a:endParaRPr>
          </a:p>
        </p:txBody>
      </p:sp>
      <p:sp>
        <p:nvSpPr>
          <p:cNvPr id="21507" name="Content Placeholder 2"/>
          <p:cNvSpPr>
            <a:spLocks noGrp="1"/>
          </p:cNvSpPr>
          <p:nvPr>
            <p:ph idx="1"/>
          </p:nvPr>
        </p:nvSpPr>
        <p:spPr>
          <a:xfrm>
            <a:off x="321405" y="1351640"/>
            <a:ext cx="5130800" cy="4410531"/>
          </a:xfrm>
        </p:spPr>
        <p:txBody>
          <a:bodyPr/>
          <a:lstStyle/>
          <a:p>
            <a:pPr eaLnBrk="1" hangingPunct="1"/>
            <a:r>
              <a:rPr lang="en-US" dirty="0" smtClean="0"/>
              <a:t>Protect, recover, and conserve species listed through:</a:t>
            </a:r>
          </a:p>
          <a:p>
            <a:pPr lvl="1" eaLnBrk="1" hangingPunct="1">
              <a:buFont typeface="Courier New" pitchFamily="49" charset="0"/>
              <a:buChar char="o"/>
            </a:pPr>
            <a:r>
              <a:rPr lang="en-US" sz="2400" dirty="0" smtClean="0"/>
              <a:t>Proactive conservation</a:t>
            </a:r>
          </a:p>
          <a:p>
            <a:pPr lvl="1" eaLnBrk="1" hangingPunct="1">
              <a:buFont typeface="Courier New" pitchFamily="49" charset="0"/>
              <a:buChar char="o"/>
            </a:pPr>
            <a:r>
              <a:rPr lang="en-US" sz="2400" dirty="0" smtClean="0"/>
              <a:t>Formal listing of species needing protection</a:t>
            </a:r>
          </a:p>
          <a:p>
            <a:pPr lvl="1" eaLnBrk="1" hangingPunct="1">
              <a:buFont typeface="Courier New" pitchFamily="49" charset="0"/>
              <a:buChar char="o"/>
            </a:pPr>
            <a:r>
              <a:rPr lang="en-US" sz="2400" dirty="0" smtClean="0"/>
              <a:t>Recovery and conservation of protected species</a:t>
            </a:r>
          </a:p>
          <a:p>
            <a:pPr lvl="1" eaLnBrk="1" hangingPunct="1">
              <a:buFont typeface="Courier New" pitchFamily="49" charset="0"/>
              <a:buChar char="o"/>
            </a:pPr>
            <a:r>
              <a:rPr lang="en-US" sz="2400" dirty="0" smtClean="0"/>
              <a:t>Enhanced enforcement</a:t>
            </a:r>
            <a:endParaRPr lang="en-US" dirty="0" smtClean="0"/>
          </a:p>
        </p:txBody>
      </p:sp>
      <p:sp>
        <p:nvSpPr>
          <p:cNvPr id="21508"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U.S. Department of Commerce | National Oceanic and Atmospheric Administration | NOAA Fisheries | Page </a:t>
            </a:r>
            <a:fld id="{410177BF-4081-4379-9F09-2A65D6A8A183}" type="slidenum">
              <a:rPr lang="en-US" smtClean="0"/>
              <a:pPr fontAlgn="base">
                <a:spcBef>
                  <a:spcPct val="0"/>
                </a:spcBef>
                <a:spcAft>
                  <a:spcPct val="0"/>
                </a:spcAft>
              </a:pPr>
              <a:t>24</a:t>
            </a:fld>
            <a:endParaRPr lang="en-US" smtClean="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54060" y="1339912"/>
            <a:ext cx="2946670" cy="4420005"/>
          </a:xfrm>
          <a:prstGeom prst="rect">
            <a:avLst/>
          </a:prstGeom>
          <a:ln w="3175">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2036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75" y="339770"/>
            <a:ext cx="8229600" cy="676275"/>
          </a:xfrm>
        </p:spPr>
        <p:txBody>
          <a:bodyPr rtlCol="0">
            <a:noAutofit/>
          </a:bodyPr>
          <a:lstStyle/>
          <a:p>
            <a:pPr eaLnBrk="1" fontAlgn="auto" hangingPunct="1">
              <a:spcAft>
                <a:spcPts val="0"/>
              </a:spcAft>
              <a:defRPr/>
            </a:pPr>
            <a:r>
              <a:rPr lang="en-US" dirty="0" smtClean="0">
                <a:ea typeface="+mj-ea"/>
              </a:rPr>
              <a:t>Advance Science and New Methodologies</a:t>
            </a:r>
            <a:endParaRPr lang="en-US" dirty="0">
              <a:ea typeface="+mj-ea"/>
            </a:endParaRPr>
          </a:p>
        </p:txBody>
      </p:sp>
      <p:sp>
        <p:nvSpPr>
          <p:cNvPr id="22531" name="Content Placeholder 2"/>
          <p:cNvSpPr>
            <a:spLocks noGrp="1"/>
          </p:cNvSpPr>
          <p:nvPr>
            <p:ph idx="1"/>
          </p:nvPr>
        </p:nvSpPr>
        <p:spPr>
          <a:xfrm>
            <a:off x="261258" y="1088373"/>
            <a:ext cx="4998656" cy="5080000"/>
          </a:xfrm>
        </p:spPr>
        <p:txBody>
          <a:bodyPr/>
          <a:lstStyle/>
          <a:p>
            <a:pPr eaLnBrk="1" hangingPunct="1"/>
            <a:r>
              <a:rPr lang="en-US" sz="2800" dirty="0" smtClean="0"/>
              <a:t>Implement improvements and efficiencies in fisheries science that informs management through:</a:t>
            </a:r>
          </a:p>
          <a:p>
            <a:pPr lvl="1" eaLnBrk="1" hangingPunct="1">
              <a:buFont typeface="Courier New" pitchFamily="49" charset="0"/>
              <a:buChar char="o"/>
            </a:pPr>
            <a:r>
              <a:rPr lang="en-US" sz="2000" dirty="0" smtClean="0"/>
              <a:t>Advanced sampling techniques</a:t>
            </a:r>
          </a:p>
          <a:p>
            <a:pPr lvl="1" eaLnBrk="1" hangingPunct="1">
              <a:buFont typeface="Courier New" pitchFamily="49" charset="0"/>
              <a:buChar char="o"/>
            </a:pPr>
            <a:r>
              <a:rPr lang="en-US" sz="2000" dirty="0" smtClean="0"/>
              <a:t>Next Generation Stock Assessments</a:t>
            </a:r>
          </a:p>
          <a:p>
            <a:pPr eaLnBrk="1" hangingPunct="1"/>
            <a:r>
              <a:rPr lang="en-US" sz="2800" dirty="0" smtClean="0"/>
              <a:t>Develop new and improved methods for assessing the abundance and distribution of protected species</a:t>
            </a:r>
          </a:p>
        </p:txBody>
      </p:sp>
      <p:sp>
        <p:nvSpPr>
          <p:cNvPr id="22532"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U.S. Department of Commerce | National Oceanic and Atmospheric Administration | NOAA Fisheries | Page </a:t>
            </a:r>
            <a:fld id="{9BDE031D-13C5-4802-ADCC-3386C3C6789A}" type="slidenum">
              <a:rPr lang="en-US" smtClean="0"/>
              <a:pPr fontAlgn="base">
                <a:spcBef>
                  <a:spcPct val="0"/>
                </a:spcBef>
                <a:spcAft>
                  <a:spcPct val="0"/>
                </a:spcAft>
              </a:pPr>
              <a:t>25</a:t>
            </a:fld>
            <a:endParaRPr lang="en-US" smtClean="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54060" y="1339912"/>
            <a:ext cx="2946669" cy="4420005"/>
          </a:xfrm>
          <a:prstGeom prst="rect">
            <a:avLst/>
          </a:prstGeom>
          <a:ln w="3175">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600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381335"/>
            <a:ext cx="8229600" cy="676275"/>
          </a:xfrm>
        </p:spPr>
        <p:txBody>
          <a:bodyPr/>
          <a:lstStyle/>
          <a:p>
            <a:pPr eaLnBrk="1" hangingPunct="1"/>
            <a:r>
              <a:rPr lang="en-US" dirty="0" smtClean="0">
                <a:cs typeface="Arial Narrow Bold" pitchFamily="34" charset="0"/>
              </a:rPr>
              <a:t>Focus Habitat Efforts in Priority Areas</a:t>
            </a:r>
          </a:p>
        </p:txBody>
      </p:sp>
      <p:sp>
        <p:nvSpPr>
          <p:cNvPr id="23555" name="Content Placeholder 2"/>
          <p:cNvSpPr>
            <a:spLocks noGrp="1"/>
          </p:cNvSpPr>
          <p:nvPr>
            <p:ph idx="1"/>
          </p:nvPr>
        </p:nvSpPr>
        <p:spPr>
          <a:xfrm>
            <a:off x="366670" y="1271137"/>
            <a:ext cx="5275943" cy="4572000"/>
          </a:xfrm>
        </p:spPr>
        <p:txBody>
          <a:bodyPr/>
          <a:lstStyle/>
          <a:p>
            <a:pPr eaLnBrk="1" hangingPunct="1"/>
            <a:r>
              <a:rPr lang="en-US" sz="2800" dirty="0" smtClean="0"/>
              <a:t>Implement the Habitat Blueprint with focus on habitat conservation priorities that will:</a:t>
            </a:r>
          </a:p>
          <a:p>
            <a:pPr lvl="1" eaLnBrk="1" hangingPunct="1">
              <a:buFont typeface="Courier New" pitchFamily="49" charset="0"/>
              <a:buChar char="o"/>
            </a:pPr>
            <a:r>
              <a:rPr lang="en-US" sz="2000" dirty="0" smtClean="0"/>
              <a:t>Focus on ecosystem-level outcomes</a:t>
            </a:r>
          </a:p>
          <a:p>
            <a:pPr lvl="1" eaLnBrk="1" hangingPunct="1">
              <a:buFont typeface="Courier New" pitchFamily="49" charset="0"/>
              <a:buChar char="o"/>
            </a:pPr>
            <a:r>
              <a:rPr lang="en-US" sz="2000" dirty="0" smtClean="0"/>
              <a:t>Improve stock status</a:t>
            </a:r>
          </a:p>
          <a:p>
            <a:pPr lvl="1" eaLnBrk="1" hangingPunct="1">
              <a:buFont typeface="Courier New" pitchFamily="49" charset="0"/>
              <a:buChar char="o"/>
            </a:pPr>
            <a:r>
              <a:rPr lang="en-US" sz="2000" dirty="0" smtClean="0"/>
              <a:t>Protect biodiversity and ecosystems that support sustainable fisheries and protected resources</a:t>
            </a:r>
          </a:p>
          <a:p>
            <a:pPr eaLnBrk="1" hangingPunct="1"/>
            <a:r>
              <a:rPr lang="en-US" sz="2800" dirty="0" smtClean="0"/>
              <a:t>Implement RESTORE Act provisions to mitigate damage and restore habitat in the Gulf of Mexico</a:t>
            </a:r>
          </a:p>
          <a:p>
            <a:pPr eaLnBrk="1" hangingPunct="1"/>
            <a:endParaRPr lang="en-US" dirty="0" smtClean="0"/>
          </a:p>
        </p:txBody>
      </p:sp>
      <p:sp>
        <p:nvSpPr>
          <p:cNvPr id="23556"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U.S. Department of Commerce | National Oceanic and Atmospheric Administration | NOAA Fisheries | Page </a:t>
            </a:r>
            <a:fld id="{6700D06E-422A-4E59-BCE8-5EF4ABA14C5C}" type="slidenum">
              <a:rPr lang="en-US" smtClean="0"/>
              <a:pPr fontAlgn="base">
                <a:spcBef>
                  <a:spcPct val="0"/>
                </a:spcBef>
                <a:spcAft>
                  <a:spcPct val="0"/>
                </a:spcAft>
              </a:pPr>
              <a:t>26</a:t>
            </a:fld>
            <a:endParaRPr lang="en-US"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2334" y="1271137"/>
            <a:ext cx="3085478" cy="4624871"/>
          </a:xfrm>
          <a:prstGeom prst="rect">
            <a:avLst/>
          </a:prstGeom>
          <a:ln w="3175">
            <a:solidFill>
              <a:schemeClr val="tx1">
                <a:lumMod val="50000"/>
                <a:lumOff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94021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4070"/>
            <a:ext cx="8229600" cy="1028700"/>
          </a:xfrm>
        </p:spPr>
        <p:txBody>
          <a:bodyPr rtlCol="0">
            <a:normAutofit fontScale="90000"/>
          </a:bodyPr>
          <a:lstStyle/>
          <a:p>
            <a:pPr eaLnBrk="1" fontAlgn="auto" hangingPunct="1">
              <a:spcAft>
                <a:spcPts val="0"/>
              </a:spcAft>
              <a:defRPr/>
            </a:pPr>
            <a:r>
              <a:rPr lang="en-US" dirty="0" smtClean="0">
                <a:ea typeface="+mj-ea"/>
              </a:rPr>
              <a:t>Improve the Cost-Effectiveness of Information Technology, Facilities, and Observing Systems</a:t>
            </a:r>
            <a:endParaRPr lang="en-US" b="0" dirty="0">
              <a:ea typeface="+mj-ea"/>
            </a:endParaRPr>
          </a:p>
        </p:txBody>
      </p:sp>
      <p:sp>
        <p:nvSpPr>
          <p:cNvPr id="24579" name="Content Placeholder 2"/>
          <p:cNvSpPr>
            <a:spLocks noGrp="1"/>
          </p:cNvSpPr>
          <p:nvPr>
            <p:ph idx="1"/>
          </p:nvPr>
        </p:nvSpPr>
        <p:spPr>
          <a:xfrm>
            <a:off x="367979" y="1662506"/>
            <a:ext cx="5399315" cy="4572000"/>
          </a:xfrm>
        </p:spPr>
        <p:txBody>
          <a:bodyPr/>
          <a:lstStyle/>
          <a:p>
            <a:pPr eaLnBrk="1" hangingPunct="1"/>
            <a:r>
              <a:rPr lang="en-US" sz="2800" dirty="0" smtClean="0"/>
              <a:t>Improve capacity utilization and cost-effectiveness of mission-critical observation platforms</a:t>
            </a:r>
          </a:p>
          <a:p>
            <a:pPr eaLnBrk="1" hangingPunct="1"/>
            <a:endParaRPr lang="en-US" sz="1000" dirty="0" smtClean="0"/>
          </a:p>
          <a:p>
            <a:pPr eaLnBrk="1" hangingPunct="1"/>
            <a:r>
              <a:rPr lang="en-US" sz="2800" dirty="0" smtClean="0"/>
              <a:t>Improve the capacity and cost-effectiveness of systems for providing fishery-dependent observers at sea</a:t>
            </a:r>
          </a:p>
          <a:p>
            <a:pPr eaLnBrk="1" hangingPunct="1"/>
            <a:endParaRPr lang="en-US" sz="1000" dirty="0" smtClean="0"/>
          </a:p>
          <a:p>
            <a:pPr eaLnBrk="1" hangingPunct="1"/>
            <a:r>
              <a:rPr lang="en-US" sz="2800" dirty="0" smtClean="0"/>
              <a:t>Improve efficiency and cost effectiveness of our IT resources</a:t>
            </a:r>
          </a:p>
          <a:p>
            <a:pPr eaLnBrk="1" hangingPunct="1"/>
            <a:endParaRPr lang="en-US" sz="3000" dirty="0" smtClean="0"/>
          </a:p>
        </p:txBody>
      </p:sp>
      <p:sp>
        <p:nvSpPr>
          <p:cNvPr id="24580"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U.S. Department of Commerce | National Oceanic and Atmospheric Administration | NOAA Fisheries | Page </a:t>
            </a:r>
            <a:fld id="{8E241AB8-EA62-4642-9A52-783A22645742}" type="slidenum">
              <a:rPr lang="en-US" smtClean="0"/>
              <a:pPr fontAlgn="base">
                <a:spcBef>
                  <a:spcPct val="0"/>
                </a:spcBef>
                <a:spcAft>
                  <a:spcPct val="0"/>
                </a:spcAft>
              </a:pPr>
              <a:t>27</a:t>
            </a:fld>
            <a:endParaRPr lang="en-US"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9420" y="1762125"/>
            <a:ext cx="2927380" cy="3657600"/>
          </a:xfrm>
          <a:prstGeom prst="rect">
            <a:avLst/>
          </a:prstGeom>
          <a:effectLst>
            <a:outerShdw blurRad="292100" dist="114300" dir="2700000" algn="ctr" rotWithShape="0">
              <a:srgbClr val="000000">
                <a:alpha val="65000"/>
              </a:srgbClr>
            </a:outerShdw>
          </a:effectLst>
        </p:spPr>
      </p:pic>
    </p:spTree>
    <p:extLst>
      <p:ext uri="{BB962C8B-B14F-4D97-AF65-F5344CB8AC3E}">
        <p14:creationId xmlns:p14="http://schemas.microsoft.com/office/powerpoint/2010/main" val="3847868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228600"/>
            <a:ext cx="8229600" cy="676014"/>
          </a:xfrm>
        </p:spPr>
        <p:txBody>
          <a:bodyPr>
            <a:normAutofit fontScale="90000"/>
          </a:bodyPr>
          <a:lstStyle/>
          <a:p>
            <a:pPr algn="ctr"/>
            <a:r>
              <a:rPr lang="en-US" dirty="0" smtClean="0">
                <a:solidFill>
                  <a:srgbClr val="006666"/>
                </a:solidFill>
              </a:rPr>
              <a:t>NOAA Fisheries: Top Line Budget Trends</a:t>
            </a:r>
            <a:br>
              <a:rPr lang="en-US" dirty="0" smtClean="0">
                <a:solidFill>
                  <a:srgbClr val="006666"/>
                </a:solidFill>
              </a:rPr>
            </a:br>
            <a:endParaRPr lang="en-US" dirty="0" smtClean="0">
              <a:solidFill>
                <a:srgbClr val="006666"/>
              </a:solidFill>
            </a:endParaRPr>
          </a:p>
        </p:txBody>
      </p:sp>
      <p:sp>
        <p:nvSpPr>
          <p:cNvPr id="2052" name="Text Box 5"/>
          <p:cNvSpPr txBox="1">
            <a:spLocks noChangeArrowheads="1"/>
          </p:cNvSpPr>
          <p:nvPr/>
        </p:nvSpPr>
        <p:spPr bwMode="auto">
          <a:xfrm>
            <a:off x="7299325" y="1716088"/>
            <a:ext cx="184150" cy="457200"/>
          </a:xfrm>
          <a:prstGeom prst="rect">
            <a:avLst/>
          </a:prstGeom>
          <a:noFill/>
          <a:ln w="9525">
            <a:noFill/>
            <a:miter lim="800000"/>
            <a:headEnd/>
            <a:tailEnd/>
          </a:ln>
        </p:spPr>
        <p:txBody>
          <a:bodyPr wrap="none">
            <a:spAutoFit/>
          </a:bodyPr>
          <a:lstStyle/>
          <a:p>
            <a:pPr>
              <a:spcBef>
                <a:spcPct val="20000"/>
              </a:spcBef>
            </a:pPr>
            <a:endParaRPr lang="en-US" dirty="0"/>
          </a:p>
        </p:txBody>
      </p:sp>
      <p:sp>
        <p:nvSpPr>
          <p:cNvPr id="2053" name="Text Box 10"/>
          <p:cNvSpPr txBox="1">
            <a:spLocks noChangeArrowheads="1"/>
          </p:cNvSpPr>
          <p:nvPr/>
        </p:nvSpPr>
        <p:spPr bwMode="auto">
          <a:xfrm>
            <a:off x="7299325" y="1716088"/>
            <a:ext cx="184150" cy="457200"/>
          </a:xfrm>
          <a:prstGeom prst="rect">
            <a:avLst/>
          </a:prstGeom>
          <a:noFill/>
          <a:ln w="9525">
            <a:noFill/>
            <a:miter lim="800000"/>
            <a:headEnd/>
            <a:tailEnd/>
          </a:ln>
        </p:spPr>
        <p:txBody>
          <a:bodyPr wrap="none">
            <a:spAutoFit/>
          </a:bodyPr>
          <a:lstStyle/>
          <a:p>
            <a:pPr>
              <a:spcBef>
                <a:spcPct val="20000"/>
              </a:spcBef>
            </a:pPr>
            <a:endParaRPr lang="en-US" dirty="0"/>
          </a:p>
        </p:txBody>
      </p:sp>
      <p:graphicFrame>
        <p:nvGraphicFramePr>
          <p:cNvPr id="11" name="Chart Placeholder 16"/>
          <p:cNvGraphicFramePr>
            <a:graphicFrameLocks/>
          </p:cNvGraphicFramePr>
          <p:nvPr>
            <p:extLst>
              <p:ext uri="{D42A27DB-BD31-4B8C-83A1-F6EECF244321}">
                <p14:modId xmlns:p14="http://schemas.microsoft.com/office/powerpoint/2010/main" val="1899116429"/>
              </p:ext>
            </p:extLst>
          </p:nvPr>
        </p:nvGraphicFramePr>
        <p:xfrm>
          <a:off x="161261" y="904614"/>
          <a:ext cx="8864205" cy="545046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224952" y="1371600"/>
            <a:ext cx="1098378" cy="369332"/>
          </a:xfrm>
          <a:prstGeom prst="rect">
            <a:avLst/>
          </a:prstGeom>
        </p:spPr>
        <p:txBody>
          <a:bodyPr wrap="none">
            <a:spAutoFit/>
          </a:bodyPr>
          <a:lstStyle/>
          <a:p>
            <a:r>
              <a:rPr lang="en-US" dirty="0"/>
              <a:t>($ Millions)</a:t>
            </a:r>
          </a:p>
        </p:txBody>
      </p:sp>
      <p:cxnSp>
        <p:nvCxnSpPr>
          <p:cNvPr id="7" name="Straight Connector 10"/>
          <p:cNvCxnSpPr>
            <a:cxnSpLocks noChangeShapeType="1"/>
          </p:cNvCxnSpPr>
          <p:nvPr/>
        </p:nvCxnSpPr>
        <p:spPr bwMode="auto">
          <a:xfrm flipH="1">
            <a:off x="914400" y="3352800"/>
            <a:ext cx="7772400" cy="0"/>
          </a:xfrm>
          <a:prstGeom prst="line">
            <a:avLst/>
          </a:prstGeom>
          <a:noFill/>
          <a:ln w="9525" algn="ctr">
            <a:solidFill>
              <a:srgbClr val="FF0000"/>
            </a:solidFill>
            <a:prstDash val="sysDash"/>
            <a:round/>
            <a:headEnd/>
            <a:tailEnd/>
          </a:ln>
        </p:spPr>
      </p:cxnSp>
      <p:sp>
        <p:nvSpPr>
          <p:cNvPr id="12" name="Slide Number Placeholder 3"/>
          <p:cNvSpPr>
            <a:spLocks noGrp="1"/>
          </p:cNvSpPr>
          <p:nvPr>
            <p:ph type="sldNum" sz="quarter" idx="10"/>
          </p:nvPr>
        </p:nvSpPr>
        <p:spPr>
          <a:xfrm>
            <a:off x="2180483" y="6355080"/>
            <a:ext cx="6575213" cy="502919"/>
          </a:xfrm>
        </p:spPr>
        <p:txBody>
          <a:bodyPr/>
          <a:lstStyle/>
          <a:p>
            <a:r>
              <a:rPr lang="en-US" dirty="0" smtClean="0"/>
              <a:t>U.S. Department of Commerce | National Oceanic and Atmospheric Administration | NOAA Fisheries | Page </a:t>
            </a:r>
            <a:fld id="{632D3AEB-7CBE-3049-91AC-335C6B4F5BF6}" type="slidenum">
              <a:rPr lang="en-US" smtClean="0"/>
              <a:pPr/>
              <a:t>3</a:t>
            </a:fld>
            <a:endParaRPr lang="en-US" dirty="0"/>
          </a:p>
        </p:txBody>
      </p:sp>
    </p:spTree>
    <p:extLst>
      <p:ext uri="{BB962C8B-B14F-4D97-AF65-F5344CB8AC3E}">
        <p14:creationId xmlns:p14="http://schemas.microsoft.com/office/powerpoint/2010/main" val="110526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Winding Down FY 13</a:t>
            </a:r>
            <a:endParaRPr lang="en-US" dirty="0"/>
          </a:p>
        </p:txBody>
      </p:sp>
      <p:sp>
        <p:nvSpPr>
          <p:cNvPr id="6" name="Content Placeholder 5"/>
          <p:cNvSpPr>
            <a:spLocks noGrp="1"/>
          </p:cNvSpPr>
          <p:nvPr>
            <p:ph idx="1"/>
          </p:nvPr>
        </p:nvSpPr>
        <p:spPr>
          <a:xfrm>
            <a:off x="266700" y="1347816"/>
            <a:ext cx="8524875" cy="4896774"/>
          </a:xfrm>
        </p:spPr>
        <p:txBody>
          <a:bodyPr/>
          <a:lstStyle/>
          <a:p>
            <a:pPr>
              <a:spcBef>
                <a:spcPts val="1800"/>
              </a:spcBef>
              <a:buFontTx/>
              <a:buChar char="•"/>
            </a:pPr>
            <a:r>
              <a:rPr lang="en-US" sz="2800" dirty="0" smtClean="0"/>
              <a:t>The FY 2013 Final Spend plan level included sequestration reductions and rescissions; it did </a:t>
            </a:r>
            <a:r>
              <a:rPr lang="en-US" sz="2800" dirty="0"/>
              <a:t>not include </a:t>
            </a:r>
            <a:r>
              <a:rPr lang="en-US" sz="2800" dirty="0" smtClean="0"/>
              <a:t>furloughs</a:t>
            </a:r>
          </a:p>
          <a:p>
            <a:pPr>
              <a:spcBef>
                <a:spcPts val="1800"/>
              </a:spcBef>
            </a:pPr>
            <a:r>
              <a:rPr lang="en-US" sz="2800" dirty="0" smtClean="0"/>
              <a:t>Combined, budget reductions over the last three fiscal years have impacted </a:t>
            </a:r>
            <a:r>
              <a:rPr lang="en-US" sz="2800" dirty="0"/>
              <a:t>NMFS core mission </a:t>
            </a:r>
            <a:r>
              <a:rPr lang="en-US" sz="2800" dirty="0" smtClean="0"/>
              <a:t>functions</a:t>
            </a:r>
          </a:p>
        </p:txBody>
      </p:sp>
      <p:sp>
        <p:nvSpPr>
          <p:cNvPr id="4" name="Slide Number Placeholder 3"/>
          <p:cNvSpPr>
            <a:spLocks noGrp="1"/>
          </p:cNvSpPr>
          <p:nvPr>
            <p:ph type="sldNum" sz="quarter" idx="10"/>
          </p:nvPr>
        </p:nvSpPr>
        <p:spPr/>
        <p:txBody>
          <a:bodyPr/>
          <a:lstStyle/>
          <a:p>
            <a:pPr>
              <a:defRPr/>
            </a:pPr>
            <a:r>
              <a:rPr lang="en-US" smtClean="0"/>
              <a:t>U.S. Department of Commerce | National Oceanic and Atmospheric Administration | NOAA Fisheries | Page </a:t>
            </a:r>
            <a:fld id="{1AB56617-4742-4E84-9F61-E873E89D9F97}" type="slidenum">
              <a:rPr lang="en-US" smtClean="0"/>
              <a:pPr>
                <a:defRPr/>
              </a:pPr>
              <a:t>4</a:t>
            </a:fld>
            <a:endParaRPr lang="en-US"/>
          </a:p>
        </p:txBody>
      </p:sp>
    </p:spTree>
    <p:extLst>
      <p:ext uri="{BB962C8B-B14F-4D97-AF65-F5344CB8AC3E}">
        <p14:creationId xmlns:p14="http://schemas.microsoft.com/office/powerpoint/2010/main" val="4136334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Mission critical activities scaled back in 2013 </a:t>
            </a:r>
            <a:endParaRPr lang="en-US" dirty="0"/>
          </a:p>
        </p:txBody>
      </p:sp>
      <p:sp>
        <p:nvSpPr>
          <p:cNvPr id="3" name="Content Placeholder 2"/>
          <p:cNvSpPr>
            <a:spLocks noGrp="1"/>
          </p:cNvSpPr>
          <p:nvPr>
            <p:ph idx="1"/>
          </p:nvPr>
        </p:nvSpPr>
        <p:spPr/>
        <p:txBody>
          <a:bodyPr/>
          <a:lstStyle/>
          <a:p>
            <a:r>
              <a:rPr lang="en-US" dirty="0" smtClean="0"/>
              <a:t>Reductions in fisheries data collection, impacting catch limits, leading to lost fishing revenue</a:t>
            </a:r>
          </a:p>
          <a:p>
            <a:r>
              <a:rPr lang="en-US" dirty="0" smtClean="0"/>
              <a:t>Statutorily required deadlines delayed, leading to increased litigation risk</a:t>
            </a:r>
          </a:p>
          <a:p>
            <a:r>
              <a:rPr lang="en-US" dirty="0" smtClean="0"/>
              <a:t>Reduced inspections at restoration sites, inability to meet fiduciary responsibilities</a:t>
            </a:r>
          </a:p>
          <a:p>
            <a:r>
              <a:rPr lang="en-US" dirty="0" smtClean="0"/>
              <a:t>Staff reductions have reduced capacity across the board</a:t>
            </a:r>
          </a:p>
          <a:p>
            <a:endParaRPr lang="en-US" dirty="0" smtClean="0"/>
          </a:p>
          <a:p>
            <a:endParaRPr lang="en-US" dirty="0" smtClean="0"/>
          </a:p>
          <a:p>
            <a:pPr lvl="1"/>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5</a:t>
            </a:fld>
            <a:endParaRPr lang="en-US" dirty="0"/>
          </a:p>
        </p:txBody>
      </p:sp>
    </p:spTree>
    <p:extLst>
      <p:ext uri="{BB962C8B-B14F-4D97-AF65-F5344CB8AC3E}">
        <p14:creationId xmlns:p14="http://schemas.microsoft.com/office/powerpoint/2010/main" val="709448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Fewer staff = fewer services, less output</a:t>
            </a:r>
            <a:br>
              <a:rPr lang="en-US" dirty="0" smtClean="0"/>
            </a:br>
            <a:endParaRPr lang="en-US" b="0" dirty="0"/>
          </a:p>
        </p:txBody>
      </p:sp>
      <p:sp>
        <p:nvSpPr>
          <p:cNvPr id="4" name="Slide Number Placeholder 3"/>
          <p:cNvSpPr>
            <a:spLocks noGrp="1"/>
          </p:cNvSpPr>
          <p:nvPr>
            <p:ph type="sldNum" sz="quarter" idx="10"/>
          </p:nvPr>
        </p:nvSpPr>
        <p:spPr/>
        <p:txBody>
          <a:bodyPr/>
          <a:lstStyle/>
          <a:p>
            <a:pPr>
              <a:defRPr/>
            </a:pPr>
            <a:r>
              <a:rPr lang="en-US" smtClean="0"/>
              <a:t>U.S. Department of Commerce | National Oceanic and Atmospheric Administration | NOAA Fisheries | Page </a:t>
            </a:r>
            <a:fld id="{1AB56617-4742-4E84-9F61-E873E89D9F97}" type="slidenum">
              <a:rPr lang="en-US" smtClean="0"/>
              <a:pPr>
                <a:defRPr/>
              </a:pPr>
              <a:t>6</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16628914"/>
              </p:ext>
            </p:extLst>
          </p:nvPr>
        </p:nvGraphicFramePr>
        <p:xfrm>
          <a:off x="457200" y="1234465"/>
          <a:ext cx="8229600" cy="49690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1686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3851" name="Group 3003"/>
          <p:cNvGraphicFramePr>
            <a:graphicFrameLocks noGrp="1"/>
          </p:cNvGraphicFramePr>
          <p:nvPr>
            <p:ph idx="1"/>
            <p:extLst>
              <p:ext uri="{D42A27DB-BD31-4B8C-83A1-F6EECF244321}">
                <p14:modId xmlns:p14="http://schemas.microsoft.com/office/powerpoint/2010/main" val="4286017203"/>
              </p:ext>
            </p:extLst>
          </p:nvPr>
        </p:nvGraphicFramePr>
        <p:xfrm>
          <a:off x="463819" y="1294106"/>
          <a:ext cx="8106462" cy="4863236"/>
        </p:xfrm>
        <a:graphic>
          <a:graphicData uri="http://schemas.openxmlformats.org/drawingml/2006/table">
            <a:tbl>
              <a:tblPr firstRow="1" lastRow="1" bandCol="1">
                <a:tableStyleId>{B301B821-A1FF-4177-AEE7-76D212191A09}</a:tableStyleId>
              </a:tblPr>
              <a:tblGrid>
                <a:gridCol w="3269768"/>
                <a:gridCol w="692064"/>
                <a:gridCol w="719399"/>
                <a:gridCol w="674757"/>
                <a:gridCol w="700480"/>
                <a:gridCol w="700480"/>
                <a:gridCol w="674757"/>
                <a:gridCol w="674757"/>
              </a:tblGrid>
              <a:tr h="10954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400" kern="1200" dirty="0" smtClean="0"/>
                        <a:t>Line Item / Account ($ in millions)</a:t>
                      </a:r>
                      <a:endParaRPr lang="en-US" sz="1400" b="1" kern="1200" dirty="0" smtClean="0">
                        <a:solidFill>
                          <a:schemeClr val="bg1"/>
                        </a:solidFill>
                        <a:latin typeface="+mn-lt"/>
                        <a:ea typeface="+mn-ea"/>
                        <a:cs typeface="+mn-cs"/>
                      </a:endParaRPr>
                    </a:p>
                  </a:txBody>
                  <a:tcPr marL="45414" marR="45414" marT="18288" marB="1828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400" kern="1200" dirty="0" smtClean="0"/>
                        <a:t>FY 2010</a:t>
                      </a:r>
                      <a:endParaRPr lang="en-US" sz="1400" b="1" kern="1200" dirty="0" smtClean="0">
                        <a:solidFill>
                          <a:schemeClr val="bg1"/>
                        </a:solidFill>
                        <a:latin typeface="+mn-lt"/>
                        <a:ea typeface="+mn-ea"/>
                        <a:cs typeface="+mn-cs"/>
                      </a:endParaRPr>
                    </a:p>
                  </a:txBody>
                  <a:tcPr marL="45414" marR="45414" marT="18288" marB="1828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400" kern="1200" dirty="0" smtClean="0"/>
                        <a:t>FY 2011</a:t>
                      </a:r>
                    </a:p>
                    <a:p>
                      <a:pPr marL="0" marR="0" lvl="0" indent="0" algn="ctr" defTabSz="914400" rtl="0" eaLnBrk="1" fontAlgn="base" latinLnBrk="0" hangingPunct="1">
                        <a:lnSpc>
                          <a:spcPct val="100000"/>
                        </a:lnSpc>
                        <a:spcBef>
                          <a:spcPct val="0"/>
                        </a:spcBef>
                        <a:spcAft>
                          <a:spcPct val="0"/>
                        </a:spcAft>
                        <a:buClrTx/>
                        <a:buSzTx/>
                        <a:buFontTx/>
                        <a:buNone/>
                        <a:tabLst/>
                      </a:pPr>
                      <a:r>
                        <a:rPr lang="en-US" sz="1400" kern="1200" dirty="0" smtClean="0"/>
                        <a:t>Spend</a:t>
                      </a:r>
                    </a:p>
                    <a:p>
                      <a:pPr marL="0" marR="0" lvl="0" indent="0" algn="ctr" defTabSz="914400" rtl="0" eaLnBrk="1" fontAlgn="base" latinLnBrk="0" hangingPunct="1">
                        <a:lnSpc>
                          <a:spcPct val="100000"/>
                        </a:lnSpc>
                        <a:spcBef>
                          <a:spcPct val="0"/>
                        </a:spcBef>
                        <a:spcAft>
                          <a:spcPct val="0"/>
                        </a:spcAft>
                        <a:buClrTx/>
                        <a:buSzTx/>
                        <a:buFontTx/>
                        <a:buNone/>
                        <a:tabLst/>
                      </a:pPr>
                      <a:r>
                        <a:rPr lang="en-US" sz="1400" kern="1200" dirty="0" smtClean="0"/>
                        <a:t>Plan</a:t>
                      </a:r>
                      <a:endParaRPr lang="en-US" sz="1400" b="1" kern="1200" dirty="0" smtClean="0">
                        <a:solidFill>
                          <a:schemeClr val="bg1"/>
                        </a:solidFill>
                        <a:latin typeface="+mn-lt"/>
                        <a:ea typeface="+mn-ea"/>
                        <a:cs typeface="+mn-cs"/>
                      </a:endParaRPr>
                    </a:p>
                  </a:txBody>
                  <a:tcPr marL="45414" marR="45414" marT="18288" marB="18288" anchor="ctr" horzOverflow="overflow"/>
                </a:tc>
                <a:tc>
                  <a:txBody>
                    <a:bodyPr/>
                    <a:lstStyle/>
                    <a:p>
                      <a:pPr algn="ctr"/>
                      <a:r>
                        <a:rPr lang="en-US" sz="1400" dirty="0" smtClean="0"/>
                        <a:t>FY 2012</a:t>
                      </a:r>
                    </a:p>
                    <a:p>
                      <a:pPr algn="ctr"/>
                      <a:r>
                        <a:rPr lang="en-US" sz="1400" dirty="0" smtClean="0"/>
                        <a:t>Spend</a:t>
                      </a:r>
                    </a:p>
                    <a:p>
                      <a:pPr algn="ctr"/>
                      <a:r>
                        <a:rPr lang="en-US" sz="1400" dirty="0" smtClean="0"/>
                        <a:t>Plan</a:t>
                      </a:r>
                      <a:endParaRPr lang="en-US" sz="1400" b="1" dirty="0">
                        <a:solidFill>
                          <a:schemeClr val="bg1"/>
                        </a:solidFill>
                        <a:latin typeface="+mn-lt"/>
                      </a:endParaRPr>
                    </a:p>
                  </a:txBody>
                  <a:tcPr marL="18166" marR="18166" marT="18288" marB="18288"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cs typeface="Times New Roman" pitchFamily="18" charset="0"/>
                        </a:rPr>
                        <a:t>FY 2013 Spend Plan</a:t>
                      </a:r>
                    </a:p>
                  </a:txBody>
                  <a:tcPr marL="18166" marR="18166" marT="18288" marB="18288"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FY 2014</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Request</a:t>
                      </a:r>
                      <a:endParaRPr kumimoji="0" lang="en-US" sz="1400" b="1" i="0" u="none" strike="noStrike" cap="none" normalizeH="0" baseline="0" dirty="0" smtClean="0">
                        <a:ln>
                          <a:noFill/>
                        </a:ln>
                        <a:solidFill>
                          <a:schemeClr val="bg1"/>
                        </a:solidFill>
                        <a:effectLst/>
                        <a:latin typeface="+mn-lt"/>
                        <a:cs typeface="Times New Roman" pitchFamily="18" charset="0"/>
                      </a:endParaRPr>
                    </a:p>
                  </a:txBody>
                  <a:tcPr marL="18166" marR="18166" marT="18288" marB="18288"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FY 2014</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House </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Mark </a:t>
                      </a:r>
                      <a:endParaRPr kumimoji="0" lang="en-US" sz="1400" b="1" i="0" u="none" strike="noStrike" cap="none" normalizeH="0" baseline="0" dirty="0" smtClean="0">
                        <a:ln>
                          <a:noFill/>
                        </a:ln>
                        <a:solidFill>
                          <a:schemeClr val="bg1"/>
                        </a:solidFill>
                        <a:effectLst/>
                        <a:latin typeface="+mn-lt"/>
                        <a:cs typeface="Times New Roman" pitchFamily="18" charset="0"/>
                      </a:endParaRPr>
                    </a:p>
                  </a:txBody>
                  <a:tcPr marL="18166" marR="18166" marT="18288" marB="18288"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FY 2014</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Senate</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Mark</a:t>
                      </a:r>
                      <a:endParaRPr kumimoji="0" lang="en-US" sz="1400" b="1" i="0" u="none" strike="noStrike" cap="none" normalizeH="0" baseline="0" dirty="0" smtClean="0">
                        <a:ln>
                          <a:noFill/>
                        </a:ln>
                        <a:solidFill>
                          <a:schemeClr val="bg1"/>
                        </a:solidFill>
                        <a:effectLst/>
                        <a:latin typeface="+mn-lt"/>
                        <a:cs typeface="Times New Roman" pitchFamily="18" charset="0"/>
                      </a:endParaRPr>
                    </a:p>
                  </a:txBody>
                  <a:tcPr marL="18166" marR="18166" marT="18288" marB="18288" anchor="ctr" horzOverflow="overflow"/>
                </a:tc>
              </a:tr>
              <a:tr h="4130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rPr>
                        <a:t>Protected Resources Research and Management</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45414" marR="45414" marT="18288" marB="18288"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rPr>
                        <a:t>$204.0</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45414" marR="45414" marT="18288" marB="18288"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rPr>
                        <a:t>$188.1</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45414" marR="45414" marT="18288" marB="18288" anchor="ctr" horzOverflow="overflow"/>
                </a:tc>
                <a:tc>
                  <a:txBody>
                    <a:bodyPr/>
                    <a:lstStyle/>
                    <a:p>
                      <a:pPr algn="r"/>
                      <a:r>
                        <a:rPr kumimoji="0" lang="en-US" sz="1400" u="none" strike="noStrike" kern="1200" cap="none" normalizeH="0" baseline="0" dirty="0" smtClean="0">
                          <a:ln>
                            <a:noFill/>
                          </a:ln>
                          <a:effectLst/>
                        </a:rPr>
                        <a:t>$174.2</a:t>
                      </a:r>
                      <a:endParaRPr kumimoji="0" lang="en-US" sz="1400" b="0" i="0" u="none" strike="noStrike" kern="1200" cap="none" normalizeH="0" baseline="0" dirty="0">
                        <a:ln>
                          <a:noFill/>
                        </a:ln>
                        <a:solidFill>
                          <a:schemeClr val="tx1"/>
                        </a:solidFill>
                        <a:effectLst/>
                        <a:latin typeface="Arial" charset="0"/>
                        <a:ea typeface="ヒラギノ角ゴ Pro W3" pitchFamily="1" charset="-128"/>
                        <a:cs typeface="+mn-cs"/>
                      </a:endParaRPr>
                    </a:p>
                  </a:txBody>
                  <a:tcPr marL="18166" marR="45414" marT="0" marB="0"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$165.5</a:t>
                      </a:r>
                      <a:endParaRPr kumimoji="0" lang="en-US" sz="1400" u="none" strike="noStrike" kern="1200" cap="none" normalizeH="0" baseline="0" dirty="0">
                        <a:ln>
                          <a:noFill/>
                        </a:ln>
                        <a:solidFill>
                          <a:schemeClr val="dk1"/>
                        </a:solidFill>
                        <a:effectLst/>
                        <a:latin typeface="+mn-lt"/>
                        <a:ea typeface="+mn-ea"/>
                        <a:cs typeface="+mn-cs"/>
                      </a:endParaRPr>
                    </a:p>
                  </a:txBody>
                  <a:tcPr marL="18166" marR="45414" marT="0" marB="0" anchor="ctr" horzOverflow="overflow"/>
                </a:tc>
                <a:tc>
                  <a:txBody>
                    <a:bodyPr/>
                    <a:lstStyle/>
                    <a:p>
                      <a:pPr algn="r"/>
                      <a:r>
                        <a:rPr kumimoji="0" lang="en-US" sz="1400" u="none" strike="noStrike" kern="1200" cap="none" normalizeH="0" baseline="0" dirty="0" smtClean="0">
                          <a:ln>
                            <a:noFill/>
                          </a:ln>
                          <a:effectLst/>
                        </a:rPr>
                        <a:t>$186.0</a:t>
                      </a:r>
                      <a:endParaRPr kumimoji="0" lang="en-US" sz="1400" b="0" i="0" u="none" strike="noStrike" kern="1200" cap="none" normalizeH="0" baseline="0" dirty="0">
                        <a:ln>
                          <a:noFill/>
                        </a:ln>
                        <a:solidFill>
                          <a:schemeClr val="tx1"/>
                        </a:solidFill>
                        <a:effectLst/>
                        <a:latin typeface="Arial" charset="0"/>
                        <a:ea typeface="ヒラギノ角ゴ Pro W3" pitchFamily="1" charset="-128"/>
                        <a:cs typeface="+mn-cs"/>
                      </a:endParaRPr>
                    </a:p>
                  </a:txBody>
                  <a:tcPr marL="18166" marR="45414" marT="0" marB="0" anchor="ctr" horzOverflow="overflow"/>
                </a:tc>
                <a:tc>
                  <a:txBody>
                    <a:bodyPr/>
                    <a:lstStyle/>
                    <a:p>
                      <a:pPr algn="r"/>
                      <a:r>
                        <a:rPr kumimoji="0" lang="en-US" sz="1400" u="none" strike="noStrike" kern="1200" cap="none" normalizeH="0" baseline="0" dirty="0" smtClean="0">
                          <a:ln>
                            <a:noFill/>
                          </a:ln>
                          <a:effectLst/>
                        </a:rPr>
                        <a:t>$167.0</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18166" marR="45414" marT="0" marB="0" anchor="ctr" horzOverflow="overflow"/>
                </a:tc>
                <a:tc>
                  <a:txBody>
                    <a:bodyPr/>
                    <a:lstStyle/>
                    <a:p>
                      <a:pPr algn="r"/>
                      <a:r>
                        <a:rPr kumimoji="0" lang="en-US" sz="1400" u="none" strike="noStrike" kern="1200" cap="none" normalizeH="0" baseline="0" dirty="0" smtClean="0">
                          <a:ln>
                            <a:noFill/>
                          </a:ln>
                          <a:effectLst/>
                        </a:rPr>
                        <a:t>$183.8</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18166" marR="45414" marT="0" marB="0" anchor="ctr" horzOverflow="overflow"/>
                </a:tc>
              </a:tr>
              <a:tr h="4130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rPr>
                        <a:t>Fisheries Research and Management</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45414" marR="45414" marT="18288" marB="18288"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rPr>
                        <a:t>$432.9</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45414" marR="45414" marT="18288" marB="18288"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rPr>
                        <a:t>$438.5</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45414" marR="45414" marT="18288" marB="18288"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effectLst/>
                        </a:rPr>
                        <a:t>$426.1</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18166" marR="45414" marT="0" marB="0"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$414.0</a:t>
                      </a:r>
                    </a:p>
                  </a:txBody>
                  <a:tcPr marL="18166" marR="45414" marT="0" marB="0"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effectLst/>
                        </a:rPr>
                        <a:t>$430.1</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18166" marR="45414" marT="0" marB="0" anchor="ctr" horzOverflow="overflow"/>
                </a:tc>
                <a:tc>
                  <a:txBody>
                    <a:bodyPr/>
                    <a:lstStyle/>
                    <a:p>
                      <a:pPr algn="r"/>
                      <a:r>
                        <a:rPr kumimoji="0" lang="en-US" sz="1400" u="none" strike="noStrike" kern="1200" cap="none" normalizeH="0" baseline="0" dirty="0" smtClean="0">
                          <a:ln>
                            <a:noFill/>
                          </a:ln>
                          <a:effectLst/>
                        </a:rPr>
                        <a:t>$405.9</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18166" marR="45414" marT="0" marB="0" anchor="ctr" horzOverflow="overflow"/>
                </a:tc>
                <a:tc>
                  <a:txBody>
                    <a:bodyPr/>
                    <a:lstStyle/>
                    <a:p>
                      <a:pPr algn="r"/>
                      <a:r>
                        <a:rPr kumimoji="0" lang="en-US" sz="1400" u="none" strike="noStrike" kern="1200" cap="none" normalizeH="0" baseline="0" dirty="0" smtClean="0">
                          <a:ln>
                            <a:noFill/>
                          </a:ln>
                          <a:effectLst/>
                        </a:rPr>
                        <a:t>$435.5</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18166" marR="45414" marT="0" marB="0" anchor="ctr" horzOverflow="overflow"/>
                </a:tc>
              </a:tr>
              <a:tr h="4130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rPr>
                        <a:t>Enforcement and Observers/Training</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45414" marR="45414" marT="18288" marB="18288"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rPr>
                        <a:t>$106.7</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45414" marR="45414" marT="18288" marB="18288"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rPr>
                        <a:t>$105.7</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45414" marR="45414" marT="18288" marB="18288"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effectLst/>
                        </a:rPr>
                        <a:t>$105.4</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18166" marR="45414" marT="0" marB="0"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$102.7</a:t>
                      </a:r>
                    </a:p>
                  </a:txBody>
                  <a:tcPr marL="18166" marR="45414" marT="0" marB="0"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effectLst/>
                        </a:rPr>
                        <a:t>$111.3</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18166" marR="45414" marT="0" marB="0" anchor="ctr" horzOverflow="overflow"/>
                </a:tc>
                <a:tc>
                  <a:txBody>
                    <a:bodyPr/>
                    <a:lstStyle/>
                    <a:p>
                      <a:pPr algn="r"/>
                      <a:r>
                        <a:rPr kumimoji="0" lang="en-US" sz="1400" u="none" strike="noStrike" kern="1200" cap="none" normalizeH="0" baseline="0" dirty="0" smtClean="0">
                          <a:ln>
                            <a:noFill/>
                          </a:ln>
                          <a:effectLst/>
                        </a:rPr>
                        <a:t>$107.0</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18166" marR="45414" marT="0" marB="0" anchor="ctr" horzOverflow="overflow"/>
                </a:tc>
                <a:tc>
                  <a:txBody>
                    <a:bodyPr/>
                    <a:lstStyle/>
                    <a:p>
                      <a:pPr algn="r"/>
                      <a:r>
                        <a:rPr kumimoji="0" lang="en-US" sz="1400" u="none" strike="noStrike" kern="1200" cap="none" normalizeH="0" baseline="0" dirty="0" smtClean="0">
                          <a:ln>
                            <a:noFill/>
                          </a:ln>
                          <a:effectLst/>
                        </a:rPr>
                        <a:t>$111.3</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18166" marR="45414" marT="0" marB="0" anchor="ctr" horzOverflow="overflow"/>
                </a:tc>
              </a:tr>
              <a:tr h="4130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smtClean="0">
                          <a:ln>
                            <a:noFill/>
                          </a:ln>
                          <a:effectLst/>
                        </a:rPr>
                        <a:t>Habitat Conservation and Restoration</a:t>
                      </a:r>
                      <a:endParaRPr kumimoji="0" lang="en-US" sz="1400" b="0" i="0" u="none" strike="noStrike" kern="1200" cap="none" normalizeH="0" baseline="0" smtClean="0">
                        <a:ln>
                          <a:noFill/>
                        </a:ln>
                        <a:solidFill>
                          <a:schemeClr val="tx1"/>
                        </a:solidFill>
                        <a:effectLst/>
                        <a:latin typeface="Arial" charset="0"/>
                        <a:ea typeface="ヒラギノ角ゴ Pro W3" pitchFamily="1" charset="-128"/>
                        <a:cs typeface="+mn-cs"/>
                      </a:endParaRPr>
                    </a:p>
                  </a:txBody>
                  <a:tcPr marL="45414" marR="45414" marT="18288" marB="18288"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rPr>
                        <a:t>$58.2</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45414" marR="45414" marT="18288" marB="18288"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rPr>
                        <a:t>$41.8</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45414" marR="45414" marT="18288" marB="18288"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effectLst/>
                        </a:rPr>
                        <a:t>$41.7</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18166" marR="45414" marT="0" marB="0"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$38.8</a:t>
                      </a:r>
                    </a:p>
                  </a:txBody>
                  <a:tcPr marL="18166" marR="45414" marT="0" marB="0"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effectLst/>
                        </a:rPr>
                        <a:t>$47.0</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18166" marR="45414" marT="0" marB="0" anchor="ctr" horzOverflow="overflow"/>
                </a:tc>
                <a:tc>
                  <a:txBody>
                    <a:bodyPr/>
                    <a:lstStyle/>
                    <a:p>
                      <a:pPr algn="r"/>
                      <a:r>
                        <a:rPr kumimoji="0" lang="en-US" sz="1400" u="none" strike="noStrike" kern="1200" cap="none" normalizeH="0" baseline="0" dirty="0" smtClean="0">
                          <a:ln>
                            <a:noFill/>
                          </a:ln>
                          <a:effectLst/>
                        </a:rPr>
                        <a:t>$29.0</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18166" marR="45414" marT="0" marB="0" anchor="ctr" horzOverflow="overflow"/>
                </a:tc>
                <a:tc>
                  <a:txBody>
                    <a:bodyPr/>
                    <a:lstStyle/>
                    <a:p>
                      <a:pPr algn="r"/>
                      <a:r>
                        <a:rPr kumimoji="0" lang="en-US" sz="1400" u="none" strike="noStrike" kern="1200" cap="none" normalizeH="0" baseline="0" dirty="0" smtClean="0">
                          <a:ln>
                            <a:noFill/>
                          </a:ln>
                          <a:effectLst/>
                        </a:rPr>
                        <a:t>$47.0</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18166" marR="45414" marT="0" marB="0" anchor="ctr" horzOverflow="overflow"/>
                </a:tc>
              </a:tr>
              <a:tr h="4130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smtClean="0">
                          <a:ln>
                            <a:noFill/>
                          </a:ln>
                          <a:effectLst/>
                        </a:rPr>
                        <a:t>Other Activities Supporting Fisheries</a:t>
                      </a:r>
                      <a:endParaRPr kumimoji="0" lang="en-US" sz="1400" b="0" i="0" u="none" strike="noStrike" kern="1200" cap="none" normalizeH="0" baseline="0" smtClean="0">
                        <a:ln>
                          <a:noFill/>
                        </a:ln>
                        <a:solidFill>
                          <a:schemeClr val="tx1"/>
                        </a:solidFill>
                        <a:effectLst/>
                        <a:latin typeface="Arial" charset="0"/>
                        <a:ea typeface="ヒラギノ角ゴ Pro W3" pitchFamily="1" charset="-128"/>
                        <a:cs typeface="+mn-cs"/>
                      </a:endParaRPr>
                    </a:p>
                  </a:txBody>
                  <a:tcPr marL="45414" marR="45414" marT="18288" marB="18288"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rPr>
                        <a:t>$102.7</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45414" marR="45414" marT="18288" marB="18288"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rPr>
                        <a:t>$71.1</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45414" marR="45414" marT="18288" marB="18288"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effectLst/>
                        </a:rPr>
                        <a:t>$57.5</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18166" marR="45414" marT="0" marB="0"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$56.1</a:t>
                      </a:r>
                    </a:p>
                  </a:txBody>
                  <a:tcPr marL="18166" marR="45414" marT="0" marB="0"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effectLst/>
                        </a:rPr>
                        <a:t>$64.5</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18166" marR="45414" marT="0" marB="0" anchor="ctr" horzOverflow="overflow"/>
                </a:tc>
                <a:tc>
                  <a:txBody>
                    <a:bodyPr/>
                    <a:lstStyle/>
                    <a:p>
                      <a:pPr algn="r"/>
                      <a:r>
                        <a:rPr kumimoji="0" lang="en-US" sz="1400" u="none" strike="noStrike" kern="1200" cap="none" normalizeH="0" baseline="0" dirty="0" smtClean="0">
                          <a:ln>
                            <a:noFill/>
                          </a:ln>
                          <a:effectLst/>
                        </a:rPr>
                        <a:t>$55.0</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18166" marR="45414" marT="0" marB="0" anchor="ctr" horzOverflow="overflow"/>
                </a:tc>
                <a:tc>
                  <a:txBody>
                    <a:bodyPr/>
                    <a:lstStyle/>
                    <a:p>
                      <a:pPr algn="r"/>
                      <a:r>
                        <a:rPr kumimoji="0" lang="en-US" sz="1400" u="none" strike="noStrike" kern="1200" cap="none" normalizeH="0" baseline="0" dirty="0" smtClean="0">
                          <a:ln>
                            <a:noFill/>
                          </a:ln>
                          <a:effectLst/>
                        </a:rPr>
                        <a:t>$62.7</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18166" marR="45414" marT="0" marB="0" anchor="ctr" horzOverflow="overflow"/>
                </a:tc>
              </a:tr>
              <a:tr h="4130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rPr>
                        <a:t>Subtotal ORF</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45414" marR="45414" marT="18288" marB="18288"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rPr>
                        <a:t>$904.5</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45414" marR="45414" marT="18288" marB="18288"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rPr>
                        <a:t>$845.2</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45414" marR="45414" marT="18288" marB="18288"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effectLst/>
                        </a:rPr>
                        <a:t>$804.7</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18166" marR="45414" marT="0" marB="0"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$777.3</a:t>
                      </a:r>
                    </a:p>
                  </a:txBody>
                  <a:tcPr marL="18166" marR="45414" marT="0" marB="0"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effectLst/>
                        </a:rPr>
                        <a:t>$846.5</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18166" marR="45414" marT="0" marB="0" anchor="ctr" horzOverflow="overflow"/>
                </a:tc>
                <a:tc>
                  <a:txBody>
                    <a:bodyPr/>
                    <a:lstStyle/>
                    <a:p>
                      <a:pPr algn="r"/>
                      <a:r>
                        <a:rPr kumimoji="0" lang="en-US" sz="1400" u="none" strike="noStrike" kern="1200" cap="none" normalizeH="0" baseline="0" dirty="0" smtClean="0">
                          <a:ln>
                            <a:noFill/>
                          </a:ln>
                          <a:effectLst/>
                        </a:rPr>
                        <a:t>$763.9</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18166" marR="45414" marT="0" marB="0" anchor="ctr" horzOverflow="overflow"/>
                </a:tc>
                <a:tc>
                  <a:txBody>
                    <a:bodyPr/>
                    <a:lstStyle/>
                    <a:p>
                      <a:pPr algn="r"/>
                      <a:r>
                        <a:rPr kumimoji="0" lang="en-US" sz="1400" u="none" strike="noStrike" kern="1200" cap="none" normalizeH="0" baseline="0" dirty="0" smtClean="0">
                          <a:ln>
                            <a:noFill/>
                          </a:ln>
                          <a:effectLst/>
                        </a:rPr>
                        <a:t>$840.3</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18166" marR="45414" marT="0" marB="0" anchor="ctr" horzOverflow="overflow"/>
                </a:tc>
              </a:tr>
              <a:tr h="4130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rPr>
                        <a:t>Pacific Coastal Salmon Recovery Fund (PCSRF)</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45414" marR="45414" marT="18288" marB="18288"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rPr>
                        <a:t>$80.0</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45414" marR="45414" marT="18288" marB="18288"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rPr>
                        <a:t>$79.8</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45414" marR="45414" marT="18288" marB="18288"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effectLst/>
                        </a:rPr>
                        <a:t>$65.0</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18166" marR="45414" marT="0" marB="0"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$60.4</a:t>
                      </a:r>
                    </a:p>
                  </a:txBody>
                  <a:tcPr marL="18166" marR="45414" marT="0" marB="0"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effectLst/>
                        </a:rPr>
                        <a:t>$50.0</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18166" marR="45414" marT="0" marB="0" anchor="ctr" horzOverflow="overflow"/>
                </a:tc>
                <a:tc>
                  <a:txBody>
                    <a:bodyPr/>
                    <a:lstStyle/>
                    <a:p>
                      <a:pPr algn="r"/>
                      <a:r>
                        <a:rPr kumimoji="0" lang="en-US" sz="1400" u="none" strike="noStrike" kern="1200" cap="none" normalizeH="0" baseline="0" dirty="0" smtClean="0">
                          <a:ln>
                            <a:noFill/>
                          </a:ln>
                          <a:effectLst/>
                        </a:rPr>
                        <a:t>$35.0</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18166" marR="45414" marT="0" marB="0" anchor="ctr" horzOverflow="overflow"/>
                </a:tc>
                <a:tc>
                  <a:txBody>
                    <a:bodyPr/>
                    <a:lstStyle/>
                    <a:p>
                      <a:pPr algn="r"/>
                      <a:r>
                        <a:rPr kumimoji="0" lang="en-US" sz="1400" u="none" strike="noStrike" kern="1200" cap="none" normalizeH="0" baseline="0" dirty="0" smtClean="0">
                          <a:ln>
                            <a:noFill/>
                          </a:ln>
                          <a:effectLst/>
                        </a:rPr>
                        <a:t>$65.0</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18166" marR="45414" marT="0" marB="0" anchor="ctr" horzOverflow="overflow"/>
                </a:tc>
              </a:tr>
              <a:tr h="4130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solidFill>
                            <a:schemeClr val="tx1"/>
                          </a:solidFill>
                          <a:effectLst/>
                        </a:rPr>
                        <a:t>Other Accounts</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45414" marR="45414" marT="18288" marB="18288"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solidFill>
                            <a:schemeClr val="tx1"/>
                          </a:solidFill>
                          <a:effectLst/>
                        </a:rPr>
                        <a:t>$23.6</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45414" marR="45414" marT="18288" marB="18288"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solidFill>
                            <a:schemeClr val="tx1"/>
                          </a:solidFill>
                          <a:effectLst/>
                        </a:rPr>
                        <a:t>$42.4</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45414" marR="45414" marT="18288" marB="18288"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tx1"/>
                          </a:solidFill>
                          <a:effectLst/>
                        </a:rPr>
                        <a:t>$25.3</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18166" marR="45414" marT="0" marB="0"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tx1"/>
                          </a:solidFill>
                          <a:effectLst/>
                          <a:latin typeface="+mn-lt"/>
                          <a:ea typeface="+mn-ea"/>
                          <a:cs typeface="+mn-cs"/>
                        </a:rPr>
                        <a:t>$44.9</a:t>
                      </a:r>
                    </a:p>
                  </a:txBody>
                  <a:tcPr marL="18166" marR="45414" marT="0" marB="0" anchor="ctr"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tx1"/>
                          </a:solidFill>
                          <a:effectLst/>
                        </a:rPr>
                        <a:t>$32.8</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18166" marR="45414" marT="0" marB="0" anchor="ctr" horzOverflow="overflow"/>
                </a:tc>
                <a:tc>
                  <a:txBody>
                    <a:bodyPr/>
                    <a:lstStyle/>
                    <a:p>
                      <a:pPr algn="r"/>
                      <a:r>
                        <a:rPr kumimoji="0" lang="en-US" sz="1400" u="none" strike="noStrike" kern="1200" cap="none" normalizeH="0" baseline="0" dirty="0" smtClean="0">
                          <a:ln>
                            <a:noFill/>
                          </a:ln>
                          <a:solidFill>
                            <a:schemeClr val="tx1"/>
                          </a:solidFill>
                          <a:effectLst/>
                        </a:rPr>
                        <a:t>$39.8</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18166" marR="45414" marT="0" marB="0" anchor="ctr" horzOverflow="overflow"/>
                </a:tc>
                <a:tc>
                  <a:txBody>
                    <a:bodyPr/>
                    <a:lstStyle/>
                    <a:p>
                      <a:pPr algn="r"/>
                      <a:r>
                        <a:rPr kumimoji="0" lang="en-US" sz="1400" u="none" strike="noStrike" kern="1200" cap="none" normalizeH="0" baseline="0" dirty="0" smtClean="0">
                          <a:ln>
                            <a:noFill/>
                          </a:ln>
                          <a:solidFill>
                            <a:schemeClr val="tx1"/>
                          </a:solidFill>
                          <a:effectLst/>
                        </a:rPr>
                        <a:t>$189.8</a:t>
                      </a:r>
                      <a:endParaRPr kumimoji="0" lang="en-US" sz="1400" b="0" i="0" u="none" strike="noStrike" kern="1200" cap="none" normalizeH="0" baseline="0" dirty="0" smtClean="0">
                        <a:ln>
                          <a:noFill/>
                        </a:ln>
                        <a:solidFill>
                          <a:schemeClr val="tx1"/>
                        </a:solidFill>
                        <a:effectLst/>
                        <a:latin typeface="Arial" charset="0"/>
                        <a:ea typeface="ヒラギノ角ゴ Pro W3" pitchFamily="1" charset="-128"/>
                        <a:cs typeface="+mn-cs"/>
                      </a:endParaRPr>
                    </a:p>
                  </a:txBody>
                  <a:tcPr marL="18166" marR="45414" marT="0" marB="0" anchor="ctr" horzOverflow="overflow"/>
                </a:tc>
              </a:tr>
              <a:tr h="4130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400" kern="1200" dirty="0" smtClean="0"/>
                        <a:t>TOTAL</a:t>
                      </a:r>
                      <a:endParaRPr lang="en-US" sz="1400" b="1" kern="1200" dirty="0" smtClean="0">
                        <a:solidFill>
                          <a:schemeClr val="bg1"/>
                        </a:solidFill>
                        <a:latin typeface="Arial" pitchFamily="34" charset="0"/>
                        <a:ea typeface="+mn-ea"/>
                        <a:cs typeface="Arial" pitchFamily="34" charset="0"/>
                      </a:endParaRPr>
                    </a:p>
                  </a:txBody>
                  <a:tcPr marL="45414" marR="45414" marT="18288" marB="18288"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400" kern="1200" dirty="0" smtClean="0"/>
                        <a:t>$1,008.2</a:t>
                      </a:r>
                      <a:endParaRPr lang="en-US" sz="1400" b="1" kern="1200" dirty="0" smtClean="0">
                        <a:solidFill>
                          <a:schemeClr val="bg1"/>
                        </a:solidFill>
                        <a:latin typeface="Arial" pitchFamily="34" charset="0"/>
                        <a:ea typeface="+mn-ea"/>
                        <a:cs typeface="Arial" pitchFamily="34" charset="0"/>
                      </a:endParaRPr>
                    </a:p>
                  </a:txBody>
                  <a:tcPr marL="45414" marR="45414" marT="18288" marB="18288"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400" kern="1200" dirty="0" smtClean="0"/>
                        <a:t>$967.5</a:t>
                      </a:r>
                      <a:endParaRPr lang="en-US" sz="1400" b="1" kern="1200" dirty="0" smtClean="0">
                        <a:solidFill>
                          <a:schemeClr val="bg1"/>
                        </a:solidFill>
                        <a:latin typeface="Arial" pitchFamily="34" charset="0"/>
                        <a:ea typeface="+mn-ea"/>
                        <a:cs typeface="Arial" pitchFamily="34" charset="0"/>
                      </a:endParaRPr>
                    </a:p>
                  </a:txBody>
                  <a:tcPr marL="45414" marR="45414" marT="18288" marB="18288"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400" kern="1200" dirty="0" smtClean="0"/>
                        <a:t>$895.0</a:t>
                      </a:r>
                      <a:endParaRPr lang="en-US" sz="1400" b="1" kern="1200" dirty="0" smtClean="0">
                        <a:solidFill>
                          <a:schemeClr val="bg1"/>
                        </a:solidFill>
                        <a:latin typeface="Arial" pitchFamily="34" charset="0"/>
                        <a:ea typeface="+mn-ea"/>
                        <a:cs typeface="Arial" pitchFamily="34" charset="0"/>
                      </a:endParaRPr>
                    </a:p>
                  </a:txBody>
                  <a:tcPr marL="18166" marR="45414" marT="0" marB="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400" b="1" kern="1200" dirty="0" smtClean="0">
                          <a:solidFill>
                            <a:schemeClr val="tx1"/>
                          </a:solidFill>
                          <a:latin typeface="+mn-lt"/>
                          <a:ea typeface="+mn-ea"/>
                          <a:cs typeface="+mn-cs"/>
                        </a:rPr>
                        <a:t>$882.5</a:t>
                      </a:r>
                    </a:p>
                  </a:txBody>
                  <a:tcPr marL="18166" marR="45414" marT="0" marB="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400" b="1" kern="1200" dirty="0" smtClean="0">
                          <a:solidFill>
                            <a:schemeClr val="dk1"/>
                          </a:solidFill>
                          <a:latin typeface="+mn-lt"/>
                          <a:ea typeface="+mn-ea"/>
                          <a:cs typeface="+mn-cs"/>
                        </a:rPr>
                        <a:t>$929.3</a:t>
                      </a:r>
                    </a:p>
                  </a:txBody>
                  <a:tcPr marL="18166" marR="45414" marT="0" marB="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400" kern="1200" dirty="0" smtClean="0"/>
                        <a:t>$838.7</a:t>
                      </a:r>
                      <a:endParaRPr lang="en-US" sz="1400" b="1" kern="1200" dirty="0" smtClean="0">
                        <a:solidFill>
                          <a:schemeClr val="bg1"/>
                        </a:solidFill>
                        <a:latin typeface="Arial" pitchFamily="34" charset="0"/>
                        <a:ea typeface="+mn-ea"/>
                        <a:cs typeface="Arial" pitchFamily="34" charset="0"/>
                      </a:endParaRPr>
                    </a:p>
                  </a:txBody>
                  <a:tcPr marL="18166" marR="45414" marT="0" marB="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400" b="1" kern="1200" dirty="0" smtClean="0">
                          <a:solidFill>
                            <a:schemeClr val="dk1"/>
                          </a:solidFill>
                          <a:latin typeface="+mn-lt"/>
                          <a:ea typeface="+mn-ea"/>
                          <a:cs typeface="+mn-cs"/>
                        </a:rPr>
                        <a:t>$1,095.1</a:t>
                      </a:r>
                      <a:endParaRPr lang="en-US" sz="1400" b="1" kern="1200" dirty="0" smtClean="0">
                        <a:solidFill>
                          <a:schemeClr val="bg1"/>
                        </a:solidFill>
                        <a:latin typeface="Arial" pitchFamily="34" charset="0"/>
                        <a:ea typeface="+mn-ea"/>
                        <a:cs typeface="Arial" pitchFamily="34" charset="0"/>
                      </a:endParaRPr>
                    </a:p>
                  </a:txBody>
                  <a:tcPr marL="18166" marR="45414" marT="0" marB="0" anchor="ctr" horzOverflow="overflow"/>
                </a:tc>
              </a:tr>
            </a:tbl>
          </a:graphicData>
        </a:graphic>
      </p:graphicFrame>
      <p:sp>
        <p:nvSpPr>
          <p:cNvPr id="5" name="Slide Number Placeholder 3"/>
          <p:cNvSpPr>
            <a:spLocks noGrp="1"/>
          </p:cNvSpPr>
          <p:nvPr>
            <p:ph type="sldNum" sz="quarter" idx="10"/>
          </p:nvPr>
        </p:nvSpPr>
        <p:spPr>
          <a:xfrm>
            <a:off x="2166415" y="6355080"/>
            <a:ext cx="6575213" cy="502919"/>
          </a:xfrm>
        </p:spPr>
        <p:txBody>
          <a:bodyPr/>
          <a:lstStyle/>
          <a:p>
            <a:r>
              <a:rPr lang="en-US" dirty="0" smtClean="0"/>
              <a:t>U.S. Department of Commerce | National Oceanic and Atmospheric Administration | NOAA Fisheries | Page </a:t>
            </a:r>
            <a:fld id="{632D3AEB-7CBE-3049-91AC-335C6B4F5BF6}" type="slidenum">
              <a:rPr lang="en-US" smtClean="0"/>
              <a:pPr/>
              <a:t>7</a:t>
            </a:fld>
            <a:endParaRPr lang="en-US" dirty="0"/>
          </a:p>
        </p:txBody>
      </p:sp>
      <p:sp>
        <p:nvSpPr>
          <p:cNvPr id="6" name="Title 4"/>
          <p:cNvSpPr txBox="1">
            <a:spLocks/>
          </p:cNvSpPr>
          <p:nvPr/>
        </p:nvSpPr>
        <p:spPr bwMode="auto">
          <a:xfrm>
            <a:off x="228600" y="123986"/>
            <a:ext cx="8690676" cy="10604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600" b="1" kern="1200">
                <a:solidFill>
                  <a:schemeClr val="accent1"/>
                </a:solidFill>
                <a:latin typeface="+mj-lt"/>
                <a:ea typeface="Arial Narrow Bold" pitchFamily="34" charset="0"/>
                <a:cs typeface="Arial Narrow Bold"/>
              </a:defRPr>
            </a:lvl1pPr>
            <a:lvl2pPr algn="l" defTabSz="457200" rtl="0" eaLnBrk="0" fontAlgn="base" hangingPunct="0">
              <a:spcBef>
                <a:spcPct val="0"/>
              </a:spcBef>
              <a:spcAft>
                <a:spcPct val="0"/>
              </a:spcAft>
              <a:defRPr sz="3600" b="1">
                <a:solidFill>
                  <a:schemeClr val="accent1"/>
                </a:solidFill>
                <a:latin typeface="Arial Narrow" pitchFamily="34" charset="0"/>
                <a:ea typeface="Arial Narrow Bold" pitchFamily="34" charset="0"/>
                <a:cs typeface="Arial Narrow Bold" pitchFamily="34" charset="0"/>
              </a:defRPr>
            </a:lvl2pPr>
            <a:lvl3pPr algn="l" defTabSz="457200" rtl="0" eaLnBrk="0" fontAlgn="base" hangingPunct="0">
              <a:spcBef>
                <a:spcPct val="0"/>
              </a:spcBef>
              <a:spcAft>
                <a:spcPct val="0"/>
              </a:spcAft>
              <a:defRPr sz="3600" b="1">
                <a:solidFill>
                  <a:schemeClr val="accent1"/>
                </a:solidFill>
                <a:latin typeface="Arial Narrow" pitchFamily="34" charset="0"/>
                <a:ea typeface="Arial Narrow Bold" pitchFamily="34" charset="0"/>
                <a:cs typeface="Arial Narrow Bold" pitchFamily="34" charset="0"/>
              </a:defRPr>
            </a:lvl3pPr>
            <a:lvl4pPr algn="l" defTabSz="457200" rtl="0" eaLnBrk="0" fontAlgn="base" hangingPunct="0">
              <a:spcBef>
                <a:spcPct val="0"/>
              </a:spcBef>
              <a:spcAft>
                <a:spcPct val="0"/>
              </a:spcAft>
              <a:defRPr sz="3600" b="1">
                <a:solidFill>
                  <a:schemeClr val="accent1"/>
                </a:solidFill>
                <a:latin typeface="Arial Narrow" pitchFamily="34" charset="0"/>
                <a:ea typeface="Arial Narrow Bold" pitchFamily="34" charset="0"/>
                <a:cs typeface="Arial Narrow Bold" pitchFamily="34" charset="0"/>
              </a:defRPr>
            </a:lvl4pPr>
            <a:lvl5pPr algn="l" defTabSz="457200" rtl="0" eaLnBrk="0" fontAlgn="base" hangingPunct="0">
              <a:spcBef>
                <a:spcPct val="0"/>
              </a:spcBef>
              <a:spcAft>
                <a:spcPct val="0"/>
              </a:spcAft>
              <a:defRPr sz="3600" b="1">
                <a:solidFill>
                  <a:schemeClr val="accent1"/>
                </a:solidFill>
                <a:latin typeface="Arial Narrow" pitchFamily="34" charset="0"/>
                <a:ea typeface="Arial Narrow Bold" pitchFamily="34" charset="0"/>
                <a:cs typeface="Arial Narrow Bold" pitchFamily="34" charset="0"/>
              </a:defRPr>
            </a:lvl5pPr>
            <a:lvl6pPr marL="457200" algn="l" defTabSz="457200" rtl="0" fontAlgn="base">
              <a:spcBef>
                <a:spcPct val="0"/>
              </a:spcBef>
              <a:spcAft>
                <a:spcPct val="0"/>
              </a:spcAft>
              <a:defRPr sz="3600" b="1">
                <a:solidFill>
                  <a:schemeClr val="accent1"/>
                </a:solidFill>
                <a:latin typeface="Arial Narrow" pitchFamily="34" charset="0"/>
                <a:ea typeface="Arial Narrow Bold" pitchFamily="34" charset="0"/>
                <a:cs typeface="Arial Narrow Bold" pitchFamily="34" charset="0"/>
              </a:defRPr>
            </a:lvl6pPr>
            <a:lvl7pPr marL="914400" algn="l" defTabSz="457200" rtl="0" fontAlgn="base">
              <a:spcBef>
                <a:spcPct val="0"/>
              </a:spcBef>
              <a:spcAft>
                <a:spcPct val="0"/>
              </a:spcAft>
              <a:defRPr sz="3600" b="1">
                <a:solidFill>
                  <a:schemeClr val="accent1"/>
                </a:solidFill>
                <a:latin typeface="Arial Narrow" pitchFamily="34" charset="0"/>
                <a:ea typeface="Arial Narrow Bold" pitchFamily="34" charset="0"/>
                <a:cs typeface="Arial Narrow Bold" pitchFamily="34" charset="0"/>
              </a:defRPr>
            </a:lvl7pPr>
            <a:lvl8pPr marL="1371600" algn="l" defTabSz="457200" rtl="0" fontAlgn="base">
              <a:spcBef>
                <a:spcPct val="0"/>
              </a:spcBef>
              <a:spcAft>
                <a:spcPct val="0"/>
              </a:spcAft>
              <a:defRPr sz="3600" b="1">
                <a:solidFill>
                  <a:schemeClr val="accent1"/>
                </a:solidFill>
                <a:latin typeface="Arial Narrow" pitchFamily="34" charset="0"/>
                <a:ea typeface="Arial Narrow Bold" pitchFamily="34" charset="0"/>
                <a:cs typeface="Arial Narrow Bold" pitchFamily="34" charset="0"/>
              </a:defRPr>
            </a:lvl8pPr>
            <a:lvl9pPr marL="1828800" algn="l" defTabSz="457200" rtl="0" fontAlgn="base">
              <a:spcBef>
                <a:spcPct val="0"/>
              </a:spcBef>
              <a:spcAft>
                <a:spcPct val="0"/>
              </a:spcAft>
              <a:defRPr sz="3600" b="1">
                <a:solidFill>
                  <a:schemeClr val="accent1"/>
                </a:solidFill>
                <a:latin typeface="Arial Narrow" pitchFamily="34" charset="0"/>
                <a:ea typeface="Arial Narrow Bold" pitchFamily="34" charset="0"/>
                <a:cs typeface="Arial Narrow Bold" pitchFamily="34" charset="0"/>
              </a:defRPr>
            </a:lvl9pPr>
          </a:lstStyle>
          <a:p>
            <a:r>
              <a:rPr lang="en-US" sz="3200" dirty="0" smtClean="0"/>
              <a:t>FY 14 Budget Line Detail:  </a:t>
            </a:r>
            <a:r>
              <a:rPr lang="en-US" sz="3200" b="0" dirty="0" smtClean="0"/>
              <a:t>Substantial reductions in </a:t>
            </a:r>
            <a:br>
              <a:rPr lang="en-US" sz="3200" b="0" dirty="0" smtClean="0"/>
            </a:br>
            <a:r>
              <a:rPr lang="en-US" sz="3200" b="0" dirty="0" smtClean="0"/>
              <a:t>FY 13; uncertain outlook for FY 14</a:t>
            </a:r>
            <a:endParaRPr lang="en-US" sz="3200" b="0" dirty="0"/>
          </a:p>
        </p:txBody>
      </p:sp>
    </p:spTree>
    <p:extLst>
      <p:ext uri="{BB962C8B-B14F-4D97-AF65-F5344CB8AC3E}">
        <p14:creationId xmlns:p14="http://schemas.microsoft.com/office/powerpoint/2010/main" val="1742814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74367" y="411513"/>
            <a:ext cx="8229600" cy="930275"/>
          </a:xfrm>
        </p:spPr>
        <p:txBody>
          <a:bodyPr>
            <a:normAutofit/>
          </a:bodyPr>
          <a:lstStyle/>
          <a:p>
            <a:r>
              <a:rPr lang="en-US" dirty="0" smtClean="0"/>
              <a:t>Summary of FY14 House and Senate Marks</a:t>
            </a:r>
          </a:p>
        </p:txBody>
      </p:sp>
      <p:sp>
        <p:nvSpPr>
          <p:cNvPr id="19459" name="Content Placeholder 2"/>
          <p:cNvSpPr>
            <a:spLocks noGrp="1"/>
          </p:cNvSpPr>
          <p:nvPr>
            <p:ph idx="1"/>
          </p:nvPr>
        </p:nvSpPr>
        <p:spPr>
          <a:xfrm>
            <a:off x="409575" y="1217903"/>
            <a:ext cx="8475663" cy="4679950"/>
          </a:xfrm>
        </p:spPr>
        <p:txBody>
          <a:bodyPr>
            <a:normAutofit/>
          </a:bodyPr>
          <a:lstStyle/>
          <a:p>
            <a:pPr marL="231775" indent="-231775">
              <a:buFontTx/>
              <a:buChar char="•"/>
            </a:pPr>
            <a:r>
              <a:rPr lang="en-US" dirty="0" smtClean="0"/>
              <a:t>House Mark</a:t>
            </a:r>
          </a:p>
          <a:p>
            <a:pPr marL="631825" lvl="1" indent="-231775">
              <a:buFont typeface="Arial" pitchFamily="34" charset="0"/>
              <a:buChar char="–"/>
            </a:pPr>
            <a:r>
              <a:rPr lang="en-US" dirty="0"/>
              <a:t>Provided $763.9 million for </a:t>
            </a:r>
            <a:r>
              <a:rPr lang="en-US" dirty="0" smtClean="0"/>
              <a:t>ORF</a:t>
            </a:r>
          </a:p>
          <a:p>
            <a:pPr marL="1257300" lvl="2" indent="-457200">
              <a:buFont typeface="Courier New" panose="02070309020205020404" pitchFamily="49" charset="0"/>
              <a:buChar char="o"/>
            </a:pPr>
            <a:r>
              <a:rPr lang="en-US" dirty="0" smtClean="0"/>
              <a:t>$82.6 </a:t>
            </a:r>
            <a:r>
              <a:rPr lang="en-US" dirty="0"/>
              <a:t>million (9.8%) below the FY 2014 </a:t>
            </a:r>
            <a:r>
              <a:rPr lang="en-US" dirty="0" smtClean="0"/>
              <a:t>request</a:t>
            </a:r>
          </a:p>
          <a:p>
            <a:pPr marL="1257300" lvl="2" indent="-457200">
              <a:buFont typeface="Courier New" panose="02070309020205020404" pitchFamily="49" charset="0"/>
              <a:buChar char="o"/>
            </a:pPr>
            <a:r>
              <a:rPr lang="en-US" dirty="0" smtClean="0"/>
              <a:t>$13.4 </a:t>
            </a:r>
            <a:r>
              <a:rPr lang="en-US" dirty="0"/>
              <a:t>million (1.7%) below the FY 2013 Spend Plan</a:t>
            </a:r>
          </a:p>
          <a:p>
            <a:pPr marL="231775" indent="-231775">
              <a:buFontTx/>
              <a:buChar char="•"/>
            </a:pPr>
            <a:r>
              <a:rPr lang="en-US" dirty="0" smtClean="0"/>
              <a:t>Senate Mark</a:t>
            </a:r>
          </a:p>
          <a:p>
            <a:pPr marL="631825" lvl="1" indent="-231775">
              <a:buFont typeface="Arial" pitchFamily="34" charset="0"/>
              <a:buChar char="–"/>
            </a:pPr>
            <a:r>
              <a:rPr lang="en-US" dirty="0"/>
              <a:t>Provided $840.3 million for </a:t>
            </a:r>
            <a:r>
              <a:rPr lang="en-US" dirty="0" smtClean="0"/>
              <a:t>ORF</a:t>
            </a:r>
          </a:p>
          <a:p>
            <a:pPr marL="1257300" lvl="2" indent="-457200">
              <a:buFont typeface="Courier New" panose="02070309020205020404" pitchFamily="49" charset="0"/>
              <a:buChar char="o"/>
            </a:pPr>
            <a:r>
              <a:rPr lang="en-US" dirty="0" smtClean="0"/>
              <a:t>$</a:t>
            </a:r>
            <a:r>
              <a:rPr lang="en-US" dirty="0"/>
              <a:t>6.2 million (0.7%) below the FY 2014 </a:t>
            </a:r>
            <a:r>
              <a:rPr lang="en-US" dirty="0" smtClean="0"/>
              <a:t>request</a:t>
            </a:r>
          </a:p>
          <a:p>
            <a:pPr marL="1257300" lvl="2" indent="-457200">
              <a:buFont typeface="Courier New" panose="02070309020205020404" pitchFamily="49" charset="0"/>
              <a:buChar char="o"/>
            </a:pPr>
            <a:r>
              <a:rPr lang="en-US" dirty="0" smtClean="0"/>
              <a:t>$</a:t>
            </a:r>
            <a:r>
              <a:rPr lang="en-US" dirty="0"/>
              <a:t>63.1 million (8.1%) above the FY 2013 Spend Plan</a:t>
            </a:r>
          </a:p>
        </p:txBody>
      </p:sp>
      <p:sp>
        <p:nvSpPr>
          <p:cNvPr id="4" name="Slide Number Placeholder 3"/>
          <p:cNvSpPr txBox="1">
            <a:spLocks/>
          </p:cNvSpPr>
          <p:nvPr/>
        </p:nvSpPr>
        <p:spPr bwMode="auto">
          <a:xfrm>
            <a:off x="2286000" y="6354763"/>
            <a:ext cx="6400800" cy="503237"/>
          </a:xfrm>
          <a:prstGeom prst="rect">
            <a:avLst/>
          </a:prstGeom>
        </p:spPr>
        <p:txBody>
          <a:bodyPr vert="horz" lIns="0" tIns="45720" rIns="0" bIns="45720" rtlCol="0" anchor="ctr"/>
          <a:lstStyle>
            <a:defPPr>
              <a:defRPr lang="en-US"/>
            </a:defPPr>
            <a:lvl1pPr algn="r">
              <a:defRPr sz="800">
                <a:solidFill>
                  <a:srgbClr val="000000"/>
                </a:solidFill>
              </a:defRPr>
            </a:lvl1pPr>
          </a:lstStyle>
          <a:p>
            <a:pPr defTabSz="457200"/>
            <a:r>
              <a:rPr lang="en-US" dirty="0">
                <a:ea typeface="+mn-ea"/>
                <a:cs typeface="+mn-cs"/>
              </a:rPr>
              <a:t>U.S. Department of Commerce | National Oceanic and Atmospheric Administration | NOAA Fisheries | Page </a:t>
            </a:r>
            <a:fld id="{1AB56617-4742-4E84-9F61-E873E89D9F97}" type="slidenum">
              <a:rPr lang="en-US">
                <a:ea typeface="+mn-ea"/>
                <a:cs typeface="+mn-cs"/>
              </a:rPr>
              <a:pPr defTabSz="457200"/>
              <a:t>8</a:t>
            </a:fld>
            <a:endParaRPr lang="en-US" dirty="0">
              <a:ea typeface="+mn-ea"/>
              <a:cs typeface="+mn-cs"/>
            </a:endParaRPr>
          </a:p>
        </p:txBody>
      </p:sp>
    </p:spTree>
    <p:extLst>
      <p:ext uri="{BB962C8B-B14F-4D97-AF65-F5344CB8AC3E}">
        <p14:creationId xmlns:p14="http://schemas.microsoft.com/office/powerpoint/2010/main" val="3909268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45" y="411513"/>
            <a:ext cx="8382000" cy="731512"/>
          </a:xfrm>
        </p:spPr>
        <p:txBody>
          <a:bodyPr>
            <a:normAutofit fontScale="90000"/>
          </a:bodyPr>
          <a:lstStyle/>
          <a:p>
            <a:r>
              <a:rPr lang="en-US" sz="3100" dirty="0" smtClean="0">
                <a:solidFill>
                  <a:srgbClr val="006666"/>
                </a:solidFill>
              </a:rPr>
              <a:t>Proposed FY 2014 NMFS Budget </a:t>
            </a:r>
            <a:r>
              <a:rPr lang="en-US" sz="3100" u="sng" dirty="0" smtClean="0">
                <a:solidFill>
                  <a:srgbClr val="006666"/>
                </a:solidFill>
              </a:rPr>
              <a:t>Increases</a:t>
            </a:r>
            <a:r>
              <a:rPr lang="en-US" sz="3100" dirty="0" smtClean="0">
                <a:solidFill>
                  <a:srgbClr val="006666"/>
                </a:solidFill>
              </a:rPr>
              <a:t> </a:t>
            </a:r>
            <a:r>
              <a:rPr lang="en-US" sz="3100" dirty="0" smtClean="0">
                <a:solidFill>
                  <a:schemeClr val="tx1"/>
                </a:solidFill>
              </a:rPr>
              <a:t/>
            </a:r>
            <a:br>
              <a:rPr lang="en-US" sz="3100" dirty="0" smtClean="0">
                <a:solidFill>
                  <a:schemeClr val="tx1"/>
                </a:solidFill>
              </a:rPr>
            </a:br>
            <a:endParaRPr lang="en-US" sz="3100" dirty="0" smtClean="0">
              <a:solidFill>
                <a:schemeClr val="tx1"/>
              </a:solidFill>
            </a:endParaRPr>
          </a:p>
        </p:txBody>
      </p:sp>
      <p:sp>
        <p:nvSpPr>
          <p:cNvPr id="14339" name="Rectangle 3"/>
          <p:cNvSpPr>
            <a:spLocks noGrp="1" noChangeArrowheads="1"/>
          </p:cNvSpPr>
          <p:nvPr>
            <p:ph type="body" idx="1"/>
          </p:nvPr>
        </p:nvSpPr>
        <p:spPr>
          <a:xfrm>
            <a:off x="426672" y="1173452"/>
            <a:ext cx="8534400" cy="5181595"/>
          </a:xfrm>
        </p:spPr>
        <p:txBody>
          <a:bodyPr>
            <a:normAutofit fontScale="92500" lnSpcReduction="10000"/>
          </a:bodyPr>
          <a:lstStyle/>
          <a:p>
            <a:pPr>
              <a:spcBef>
                <a:spcPts val="600"/>
              </a:spcBef>
              <a:buFontTx/>
              <a:buChar char="•"/>
              <a:defRPr/>
            </a:pPr>
            <a:r>
              <a:rPr lang="en-US" sz="2100" dirty="0" smtClean="0"/>
              <a:t>Species Recovery Grants: </a:t>
            </a:r>
            <a:r>
              <a:rPr lang="en-US" sz="2100" dirty="0"/>
              <a:t>+ </a:t>
            </a:r>
            <a:r>
              <a:rPr lang="en-US" sz="2100" dirty="0" smtClean="0"/>
              <a:t>$15.0 </a:t>
            </a:r>
            <a:r>
              <a:rPr lang="en-US" sz="2100" dirty="0"/>
              <a:t>M </a:t>
            </a:r>
            <a:r>
              <a:rPr lang="en-US" sz="2100" dirty="0" smtClean="0"/>
              <a:t> ($17.8 </a:t>
            </a:r>
            <a:r>
              <a:rPr lang="en-US" sz="2100" dirty="0"/>
              <a:t>M Requested)</a:t>
            </a:r>
          </a:p>
          <a:p>
            <a:pPr marL="573088" lvl="1" indent="-231775">
              <a:lnSpc>
                <a:spcPct val="150000"/>
              </a:lnSpc>
              <a:spcBef>
                <a:spcPts val="600"/>
              </a:spcBef>
              <a:buFont typeface="Arial" pitchFamily="34" charset="0"/>
              <a:buChar char="-"/>
              <a:defRPr/>
            </a:pPr>
            <a:r>
              <a:rPr lang="en-US" sz="1900" dirty="0"/>
              <a:t>House provided </a:t>
            </a:r>
            <a:r>
              <a:rPr lang="en-US" sz="1900" dirty="0" smtClean="0"/>
              <a:t>$9.0 ($8.8M </a:t>
            </a:r>
            <a:r>
              <a:rPr lang="en-US" sz="1900" dirty="0"/>
              <a:t>below request)</a:t>
            </a:r>
          </a:p>
          <a:p>
            <a:pPr marL="573088" lvl="1" indent="-231775">
              <a:lnSpc>
                <a:spcPct val="150000"/>
              </a:lnSpc>
              <a:spcBef>
                <a:spcPts val="600"/>
              </a:spcBef>
              <a:buFont typeface="Arial" pitchFamily="34" charset="0"/>
              <a:buChar char="-"/>
              <a:defRPr/>
            </a:pPr>
            <a:r>
              <a:rPr lang="en-US" sz="1900" dirty="0"/>
              <a:t>Senate provided </a:t>
            </a:r>
            <a:r>
              <a:rPr lang="en-US" sz="1900" dirty="0" smtClean="0"/>
              <a:t>$7.5 </a:t>
            </a:r>
            <a:r>
              <a:rPr lang="en-US" sz="1900" dirty="0"/>
              <a:t>M </a:t>
            </a:r>
            <a:r>
              <a:rPr lang="en-US" sz="1900" dirty="0" smtClean="0"/>
              <a:t>($10.3 M below </a:t>
            </a:r>
            <a:r>
              <a:rPr lang="en-US" sz="1900" dirty="0"/>
              <a:t>request)</a:t>
            </a:r>
          </a:p>
          <a:p>
            <a:pPr>
              <a:spcBef>
                <a:spcPts val="600"/>
              </a:spcBef>
              <a:buFontTx/>
              <a:buChar char="•"/>
              <a:defRPr/>
            </a:pPr>
            <a:r>
              <a:rPr lang="en-US" sz="2100" dirty="0"/>
              <a:t>Expand Annual Stock Assessments: + $4.9 M  ($69.3 M Requested)</a:t>
            </a:r>
          </a:p>
          <a:p>
            <a:pPr marL="573088" lvl="1" indent="-231775">
              <a:lnSpc>
                <a:spcPct val="150000"/>
              </a:lnSpc>
              <a:spcBef>
                <a:spcPts val="600"/>
              </a:spcBef>
              <a:buFont typeface="Arial" pitchFamily="34" charset="0"/>
              <a:buChar char="-"/>
              <a:defRPr/>
            </a:pPr>
            <a:r>
              <a:rPr lang="en-US" sz="1900" dirty="0"/>
              <a:t>House provided $</a:t>
            </a:r>
            <a:r>
              <a:rPr lang="en-US" sz="1900" dirty="0" smtClean="0"/>
              <a:t>66.0 ($3.3M below request)</a:t>
            </a:r>
          </a:p>
          <a:p>
            <a:pPr marL="573088" lvl="1" indent="-231775">
              <a:lnSpc>
                <a:spcPct val="150000"/>
              </a:lnSpc>
              <a:spcBef>
                <a:spcPts val="600"/>
              </a:spcBef>
              <a:buFont typeface="Arial" pitchFamily="34" charset="0"/>
              <a:buChar char="-"/>
              <a:defRPr/>
            </a:pPr>
            <a:r>
              <a:rPr lang="en-US" sz="1900" dirty="0" smtClean="0"/>
              <a:t>Senate </a:t>
            </a:r>
            <a:r>
              <a:rPr lang="en-US" sz="1900" dirty="0"/>
              <a:t>provided $</a:t>
            </a:r>
            <a:r>
              <a:rPr lang="en-US" sz="1900" dirty="0" smtClean="0"/>
              <a:t>69.3 </a:t>
            </a:r>
            <a:r>
              <a:rPr lang="en-US" sz="1900" dirty="0"/>
              <a:t>M (same as request</a:t>
            </a:r>
            <a:r>
              <a:rPr lang="en-US" sz="1900" dirty="0" smtClean="0"/>
              <a:t>)</a:t>
            </a:r>
          </a:p>
          <a:p>
            <a:pPr>
              <a:spcBef>
                <a:spcPts val="600"/>
              </a:spcBef>
              <a:buFontTx/>
              <a:buChar char="•"/>
              <a:defRPr/>
            </a:pPr>
            <a:r>
              <a:rPr lang="en-US" sz="2100" dirty="0"/>
              <a:t>Survey and Monitoring Projects: + $2.6M  ($24.8 M Requested)</a:t>
            </a:r>
          </a:p>
          <a:p>
            <a:pPr marL="573088" lvl="1" indent="-231775">
              <a:lnSpc>
                <a:spcPct val="160000"/>
              </a:lnSpc>
              <a:spcBef>
                <a:spcPts val="600"/>
              </a:spcBef>
              <a:buFont typeface="Arial" pitchFamily="34" charset="0"/>
              <a:buChar char="-"/>
              <a:defRPr/>
            </a:pPr>
            <a:r>
              <a:rPr lang="en-US" sz="1900" dirty="0"/>
              <a:t>House provided $24.0  M ($0.8 M below request)</a:t>
            </a:r>
          </a:p>
          <a:p>
            <a:pPr marL="573088" lvl="1" indent="-231775">
              <a:lnSpc>
                <a:spcPct val="160000"/>
              </a:lnSpc>
              <a:spcBef>
                <a:spcPts val="600"/>
              </a:spcBef>
              <a:buFont typeface="Arial" pitchFamily="34" charset="0"/>
              <a:buChar char="-"/>
              <a:defRPr/>
            </a:pPr>
            <a:r>
              <a:rPr lang="en-US" sz="1900" dirty="0"/>
              <a:t>Senate provided </a:t>
            </a:r>
            <a:r>
              <a:rPr lang="en-US" sz="1900" dirty="0" smtClean="0"/>
              <a:t>$24.8 </a:t>
            </a:r>
            <a:r>
              <a:rPr lang="en-US" sz="1900" dirty="0"/>
              <a:t>M (same as request)</a:t>
            </a:r>
          </a:p>
          <a:p>
            <a:pPr>
              <a:spcBef>
                <a:spcPts val="600"/>
              </a:spcBef>
              <a:buFontTx/>
              <a:buChar char="•"/>
              <a:defRPr/>
            </a:pPr>
            <a:r>
              <a:rPr lang="en-US" sz="2100" dirty="0"/>
              <a:t>American Fisheries Act: + $1.7M  ($5.7 M Requested)</a:t>
            </a:r>
          </a:p>
          <a:p>
            <a:pPr marL="573088" lvl="1" indent="-231775">
              <a:lnSpc>
                <a:spcPct val="160000"/>
              </a:lnSpc>
              <a:spcBef>
                <a:spcPts val="600"/>
              </a:spcBef>
              <a:buFont typeface="Arial" pitchFamily="34" charset="0"/>
              <a:buChar char="-"/>
              <a:defRPr/>
            </a:pPr>
            <a:r>
              <a:rPr lang="en-US" sz="1900" dirty="0"/>
              <a:t>House provided $3.8 M ($1.9 M below request)</a:t>
            </a:r>
          </a:p>
          <a:p>
            <a:pPr marL="573088" lvl="1" indent="-231775">
              <a:lnSpc>
                <a:spcPct val="160000"/>
              </a:lnSpc>
              <a:spcBef>
                <a:spcPts val="600"/>
              </a:spcBef>
              <a:buFont typeface="Arial" pitchFamily="34" charset="0"/>
              <a:buChar char="-"/>
              <a:defRPr/>
            </a:pPr>
            <a:r>
              <a:rPr lang="en-US" sz="1900" dirty="0"/>
              <a:t>Senate provided </a:t>
            </a:r>
            <a:r>
              <a:rPr lang="en-US" sz="1900" dirty="0" smtClean="0"/>
              <a:t>$3.7 </a:t>
            </a:r>
            <a:r>
              <a:rPr lang="en-US" sz="1900" dirty="0"/>
              <a:t>M </a:t>
            </a:r>
            <a:r>
              <a:rPr lang="en-US" sz="1900" dirty="0" smtClean="0"/>
              <a:t>($2.0 M below </a:t>
            </a:r>
            <a:r>
              <a:rPr lang="en-US" sz="1900" dirty="0"/>
              <a:t>request)</a:t>
            </a:r>
          </a:p>
          <a:p>
            <a:pPr marL="341313" lvl="1" indent="0">
              <a:spcBef>
                <a:spcPts val="600"/>
              </a:spcBef>
              <a:buNone/>
              <a:defRPr/>
            </a:pPr>
            <a:endParaRPr lang="en-US" sz="1600" dirty="0"/>
          </a:p>
          <a:p>
            <a:pPr>
              <a:spcBef>
                <a:spcPts val="600"/>
              </a:spcBef>
              <a:buFontTx/>
              <a:buChar char="•"/>
              <a:defRPr/>
            </a:pPr>
            <a:endParaRPr lang="en-US" sz="2000" dirty="0" smtClean="0"/>
          </a:p>
        </p:txBody>
      </p:sp>
      <p:sp>
        <p:nvSpPr>
          <p:cNvPr id="4" name="Slide Number Placeholder 3"/>
          <p:cNvSpPr txBox="1">
            <a:spLocks/>
          </p:cNvSpPr>
          <p:nvPr/>
        </p:nvSpPr>
        <p:spPr bwMode="auto">
          <a:xfrm>
            <a:off x="2286000" y="6354763"/>
            <a:ext cx="6400800" cy="503237"/>
          </a:xfrm>
          <a:prstGeom prst="rect">
            <a:avLst/>
          </a:prstGeom>
        </p:spPr>
        <p:txBody>
          <a:bodyPr vert="horz" lIns="0" tIns="45720" rIns="0" bIns="45720" rtlCol="0" anchor="ctr"/>
          <a:lstStyle>
            <a:defPPr>
              <a:defRPr lang="en-US"/>
            </a:defPPr>
            <a:lvl1pPr algn="r">
              <a:defRPr sz="800">
                <a:solidFill>
                  <a:srgbClr val="000000"/>
                </a:solidFill>
              </a:defRPr>
            </a:lvl1pPr>
          </a:lstStyle>
          <a:p>
            <a:pPr defTabSz="457200"/>
            <a:r>
              <a:rPr lang="en-US" dirty="0">
                <a:ea typeface="+mn-ea"/>
                <a:cs typeface="+mn-cs"/>
              </a:rPr>
              <a:t>U.S. Department of Commerce | National Oceanic and Atmospheric Administration | NOAA Fisheries | Page </a:t>
            </a:r>
            <a:fld id="{1AB56617-4742-4E84-9F61-E873E89D9F97}" type="slidenum">
              <a:rPr lang="en-US">
                <a:ea typeface="+mn-ea"/>
                <a:cs typeface="+mn-cs"/>
              </a:rPr>
              <a:pPr defTabSz="457200"/>
              <a:t>9</a:t>
            </a:fld>
            <a:endParaRPr lang="en-US" dirty="0">
              <a:ea typeface="+mn-ea"/>
              <a:cs typeface="+mn-cs"/>
            </a:endParaRPr>
          </a:p>
        </p:txBody>
      </p:sp>
    </p:spTree>
    <p:extLst>
      <p:ext uri="{BB962C8B-B14F-4D97-AF65-F5344CB8AC3E}">
        <p14:creationId xmlns:p14="http://schemas.microsoft.com/office/powerpoint/2010/main" val="1177246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NOAA Fisheries Content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AA Divider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OAA Title Option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NOAA Divider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26203</TotalTime>
  <Words>2202</Words>
  <Application>Microsoft Office PowerPoint</Application>
  <PresentationFormat>On-screen Show (4:3)</PresentationFormat>
  <Paragraphs>379</Paragraphs>
  <Slides>27</Slides>
  <Notes>27</Notes>
  <HiddenSlides>0</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NOAA Fisheries Content Slides</vt:lpstr>
      <vt:lpstr>NOAA Divider Slides</vt:lpstr>
      <vt:lpstr>NOAA Title Options</vt:lpstr>
      <vt:lpstr>1_NOAA Divider Slides</vt:lpstr>
      <vt:lpstr> NOAA Fisheries Update</vt:lpstr>
      <vt:lpstr>Topics</vt:lpstr>
      <vt:lpstr>NOAA Fisheries: Top Line Budget Trends </vt:lpstr>
      <vt:lpstr>Winding Down FY 13</vt:lpstr>
      <vt:lpstr>Mission critical activities scaled back in 2013 </vt:lpstr>
      <vt:lpstr>Fewer staff = fewer services, less output </vt:lpstr>
      <vt:lpstr>PowerPoint Presentation</vt:lpstr>
      <vt:lpstr>Summary of FY14 House and Senate Marks</vt:lpstr>
      <vt:lpstr>Proposed FY 2014 NMFS Budget Increases  </vt:lpstr>
      <vt:lpstr>Proposed FY 2014 NMFS Budget Increases - Continued  </vt:lpstr>
      <vt:lpstr>Proposed FY 2014 NMFS Budget Decreases</vt:lpstr>
      <vt:lpstr>Outlook for FY 14: President’s Budget, House and Senate Marks, and beyond</vt:lpstr>
      <vt:lpstr>Fiscal Outlook: Uncertainty Ahead</vt:lpstr>
      <vt:lpstr>Current Issues</vt:lpstr>
      <vt:lpstr>New Leadership</vt:lpstr>
      <vt:lpstr>MSA Reauthorization – Building on Success </vt:lpstr>
      <vt:lpstr>Electronic Monitoring and Reporting</vt:lpstr>
      <vt:lpstr>Promoting U.S. Fisheries </vt:lpstr>
      <vt:lpstr>Saltonstall-Kennedy Grant Program – FY13</vt:lpstr>
      <vt:lpstr>The Bottom Line</vt:lpstr>
      <vt:lpstr>PowerPoint Presentation</vt:lpstr>
      <vt:lpstr>NOAA Fisheries Priorities: FY13 – FY18</vt:lpstr>
      <vt:lpstr>End Overfishing and Rebuild Stocks</vt:lpstr>
      <vt:lpstr>Recover, Conserve Protected Resources</vt:lpstr>
      <vt:lpstr>Advance Science and New Methodologies</vt:lpstr>
      <vt:lpstr>Focus Habitat Efforts in Priority Areas</vt:lpstr>
      <vt:lpstr>Improve the Cost-Effectiveness of Information Technology, Facilities, and Observing Systems</vt:lpstr>
    </vt:vector>
  </TitlesOfParts>
  <Company>Janin/Cliff Design,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Durham</dc:creator>
  <cp:lastModifiedBy>Paul.Doremus</cp:lastModifiedBy>
  <cp:revision>310</cp:revision>
  <cp:lastPrinted>2013-09-20T17:57:19Z</cp:lastPrinted>
  <dcterms:created xsi:type="dcterms:W3CDTF">2012-07-23T20:47:30Z</dcterms:created>
  <dcterms:modified xsi:type="dcterms:W3CDTF">2013-09-23T15:04:58Z</dcterms:modified>
</cp:coreProperties>
</file>