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3"/>
  </p:notesMasterIdLst>
  <p:sldIdLst>
    <p:sldId id="295" r:id="rId2"/>
    <p:sldId id="257" r:id="rId3"/>
    <p:sldId id="305" r:id="rId4"/>
    <p:sldId id="304" r:id="rId5"/>
    <p:sldId id="258" r:id="rId6"/>
    <p:sldId id="306" r:id="rId7"/>
    <p:sldId id="311" r:id="rId8"/>
    <p:sldId id="268" r:id="rId9"/>
    <p:sldId id="312" r:id="rId10"/>
    <p:sldId id="353" r:id="rId11"/>
    <p:sldId id="345" r:id="rId12"/>
    <p:sldId id="355" r:id="rId13"/>
    <p:sldId id="354" r:id="rId14"/>
    <p:sldId id="359" r:id="rId15"/>
    <p:sldId id="360" r:id="rId16"/>
    <p:sldId id="356" r:id="rId17"/>
    <p:sldId id="361" r:id="rId18"/>
    <p:sldId id="357" r:id="rId19"/>
    <p:sldId id="351" r:id="rId20"/>
    <p:sldId id="352" r:id="rId21"/>
    <p:sldId id="358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stincase" initials="j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DEFF"/>
    <a:srgbClr val="FFCCFF"/>
    <a:srgbClr val="FF3300"/>
    <a:srgbClr val="FF0000"/>
    <a:srgbClr val="009900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66" autoAdjust="0"/>
    <p:restoredTop sz="83051" autoAdjust="0"/>
  </p:normalViewPr>
  <p:slideViewPr>
    <p:cSldViewPr>
      <p:cViewPr varScale="1">
        <p:scale>
          <a:sx n="87" d="100"/>
          <a:sy n="87" d="100"/>
        </p:scale>
        <p:origin x="-2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36E1569-2AFF-466A-967F-B0F7BA23C936}" type="datetimeFigureOut">
              <a:rPr lang="en-US"/>
              <a:pPr>
                <a:defRPr/>
              </a:pPr>
              <a:t>03/08/2012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119F7A9-F0F5-4819-80A4-CF6A605E4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4158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shows the relative influence of each possible covariate in the suite of possible models.</a:t>
            </a:r>
          </a:p>
          <a:p>
            <a:r>
              <a:rPr lang="en-US" baseline="0" dirty="0" smtClean="0"/>
              <a:t>Top 7 are clearly important: reach experience, Mean Max Distance, density, channel complexity index, mean discharge, depth, width</a:t>
            </a:r>
          </a:p>
          <a:p>
            <a:r>
              <a:rPr lang="en-US" baseline="0" dirty="0" smtClean="0"/>
              <a:t>Channel Complex Index is the most informative measure of channel complexity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19F7A9-F0F5-4819-80A4-CF6A605E4C4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3974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19F7A9-F0F5-4819-80A4-CF6A605E4C4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Raw</a:t>
            </a:r>
            <a:r>
              <a:rPr lang="en-US" baseline="0" dirty="0" smtClean="0"/>
              <a:t> data</a:t>
            </a:r>
          </a:p>
          <a:p>
            <a:r>
              <a:rPr lang="en-US" baseline="0" dirty="0" smtClean="0"/>
              <a:t>Eventually these will be adjusted for observer efficiency using model predicted estimates of observer efficiency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19F7A9-F0F5-4819-80A4-CF6A605E4C4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3605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area</a:t>
            </a:r>
            <a:r>
              <a:rPr lang="en-US" baseline="0" dirty="0" smtClean="0"/>
              <a:t> under the curve is the total number of redd-days.</a:t>
            </a:r>
          </a:p>
          <a:p>
            <a:r>
              <a:rPr lang="en-US" baseline="0" dirty="0" smtClean="0"/>
              <a:t>For index reaches, where counts are only of new redds, we divide redd-days by 7 to get the total number of redds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19F7A9-F0F5-4819-80A4-CF6A605E4C4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6221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shaded area is the same as the area under the normal curve.</a:t>
            </a:r>
          </a:p>
          <a:p>
            <a:r>
              <a:rPr lang="en-US" baseline="0" dirty="0" smtClean="0"/>
              <a:t>Curve gives estimate of peak spawning, spread around that timing, and a measure of the magnitude of the run for that reach.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19F7A9-F0F5-4819-80A4-CF6A605E4C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6221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the raw counts and the fitted model to the index reach, W2.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19F7A9-F0F5-4819-80A4-CF6A605E4C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8833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the raw counts and the fitted model to the index reach, W2.</a:t>
            </a:r>
          </a:p>
          <a:p>
            <a:r>
              <a:rPr lang="en-US" dirty="0" smtClean="0"/>
              <a:t>And here is the one count from the non-index reach,</a:t>
            </a:r>
            <a:r>
              <a:rPr lang="en-US" baseline="0" dirty="0" smtClean="0"/>
              <a:t> W3</a:t>
            </a:r>
          </a:p>
          <a:p>
            <a:r>
              <a:rPr lang="en-US" baseline="0" dirty="0" smtClean="0"/>
              <a:t>Assume the same peak spawning time, and the same spread of that timing; the only difference is the magnitude.</a:t>
            </a:r>
          </a:p>
          <a:p>
            <a:r>
              <a:rPr lang="en-US" baseline="0" dirty="0" smtClean="0"/>
              <a:t>Fit a whole new curve for the non-index reach, and then divide the area under the red curve by observer efficiency and operational redd-life to get an estimate of the total number of redds in the non-index reach.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19F7A9-F0F5-4819-80A4-CF6A605E4C4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8833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Redd life is most important in the non-index reaches</a:t>
            </a:r>
          </a:p>
          <a:p>
            <a:r>
              <a:rPr lang="en-US" dirty="0" smtClean="0"/>
              <a:t>Observer efficiency</a:t>
            </a:r>
            <a:r>
              <a:rPr lang="en-US" baseline="0" dirty="0" smtClean="0"/>
              <a:t> may be the biggest source of uncertainty, but we’re working to make it more precise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19F7A9-F0F5-4819-80A4-CF6A605E4C4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5336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62114-5E50-403E-B3F5-D011D05614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95FF3-2A89-4332-9330-28BFBD6012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0A207-9122-4EB5-8574-21F505C11E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1F932-3A7E-4FF6-9FD6-84A5FE654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F89D2-6428-4709-A29E-13A45183E4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D588C-D099-4004-8D2D-D76802B300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C2F71-7817-46A6-B5AB-FF90A95D67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00E83-6B35-4B94-9CD8-0AD28A0BE9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D9D0F-D913-4811-B7E2-A71B7ED54B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667E-0AE9-4286-ABCE-A83D5DB69D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99F65-932B-4365-8189-22F50FC595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>
              <a:defRPr/>
            </a:pPr>
            <a:fld id="{74C2E605-74E0-4DCB-AE37-FB531759A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dirty="0">
              <a:latin typeface="Times New Roman" charset="0"/>
              <a:ea typeface="+mn-ea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828800"/>
            <a:ext cx="7772400" cy="2286000"/>
          </a:xfrm>
        </p:spPr>
        <p:txBody>
          <a:bodyPr/>
          <a:lstStyle/>
          <a:p>
            <a:pPr algn="ctr">
              <a:defRPr/>
            </a:pPr>
            <a:r>
              <a:rPr lang="en-US" sz="4800" b="0" cap="none" dirty="0" smtClean="0"/>
              <a:t>Estimating Steelhead Redd Abundance and Variance in the Wenatchee River Basin</a:t>
            </a:r>
            <a:endParaRPr lang="en-US" sz="5400" b="0" cap="none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44196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Andrew Murdoch WDFW</a:t>
            </a:r>
          </a:p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Chad Herring WDFW</a:t>
            </a:r>
          </a:p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Kevin See QCI</a:t>
            </a:r>
          </a:p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Chris Jordan NOAA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Content Placeholder 18" descr="ObsEff_AICc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601" r="-948"/>
          <a:stretch/>
        </p:blipFill>
        <p:spPr>
          <a:xfrm>
            <a:off x="327473" y="85614"/>
            <a:ext cx="8511727" cy="6705600"/>
          </a:xfrm>
        </p:spPr>
      </p:pic>
      <p:sp>
        <p:nvSpPr>
          <p:cNvPr id="2" name="Rounded Rectangle 1"/>
          <p:cNvSpPr/>
          <p:nvPr/>
        </p:nvSpPr>
        <p:spPr bwMode="auto">
          <a:xfrm>
            <a:off x="990600" y="838200"/>
            <a:ext cx="7696200" cy="11430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603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Overall Best Model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52400" y="2362200"/>
            <a:ext cx="3313113" cy="3763963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Reach Experience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Visibility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Redd density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Channel Complexity Index</a:t>
            </a:r>
            <a:endParaRPr lang="en-US" sz="2400" dirty="0"/>
          </a:p>
        </p:txBody>
      </p:sp>
      <p:pic>
        <p:nvPicPr>
          <p:cNvPr id="9" name="Content Placeholder 8" descr="BestModelFit.pd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-7252" b="-725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4572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Statistical Analysis – Redd Abundance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Estimate of redds by reach for both index and non-index areas</a:t>
            </a:r>
          </a:p>
          <a:p>
            <a:r>
              <a:rPr lang="en-US" sz="2800" dirty="0" smtClean="0"/>
              <a:t>AUC</a:t>
            </a:r>
          </a:p>
          <a:p>
            <a:pPr lvl="1"/>
            <a:r>
              <a:rPr lang="en-US" sz="2400" dirty="0" smtClean="0"/>
              <a:t>Use normal approximation of redd counts through time</a:t>
            </a:r>
          </a:p>
          <a:p>
            <a:pPr lvl="1"/>
            <a:r>
              <a:rPr lang="en-US" sz="2400" dirty="0" smtClean="0"/>
              <a:t>Apply some of the same parameters to non-index reaches</a:t>
            </a:r>
          </a:p>
          <a:p>
            <a:pPr lvl="1"/>
            <a:r>
              <a:rPr lang="en-US" sz="2400" dirty="0" smtClean="0"/>
              <a:t>Get estimate of total number of redd-days</a:t>
            </a:r>
          </a:p>
          <a:p>
            <a:r>
              <a:rPr lang="en-US" sz="2800" dirty="0" smtClean="0"/>
              <a:t>Divide by redd life</a:t>
            </a:r>
          </a:p>
          <a:p>
            <a:r>
              <a:rPr lang="en-US" sz="2800" dirty="0" smtClean="0"/>
              <a:t>Divide by observer efficiency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Reach (Icicle River)</a:t>
            </a:r>
            <a:endParaRPr lang="en-US" dirty="0"/>
          </a:p>
        </p:txBody>
      </p:sp>
      <p:pic>
        <p:nvPicPr>
          <p:cNvPr id="2" name="Content Placeholder 1" descr="ExIndexReach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52" r="171"/>
          <a:stretch/>
        </p:blipFill>
        <p:spPr>
          <a:xfrm>
            <a:off x="1552542" y="1828800"/>
            <a:ext cx="6038124" cy="5029200"/>
          </a:xfr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Reach (Icicle River)</a:t>
            </a:r>
            <a:endParaRPr lang="en-US" dirty="0"/>
          </a:p>
        </p:txBody>
      </p:sp>
      <p:pic>
        <p:nvPicPr>
          <p:cNvPr id="5" name="Content Placeholder 4" descr="ExIndexReach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99" r="-81"/>
          <a:stretch/>
        </p:blipFill>
        <p:spPr>
          <a:xfrm>
            <a:off x="1538271" y="1828800"/>
            <a:ext cx="6056094" cy="5029200"/>
          </a:xfrm>
          <a:solidFill>
            <a:schemeClr val="tx1"/>
          </a:solidFill>
        </p:spPr>
      </p:pic>
    </p:spTree>
    <p:extLst>
      <p:ext uri="{BB962C8B-B14F-4D97-AF65-F5344CB8AC3E}">
        <p14:creationId xmlns="" xmlns:p14="http://schemas.microsoft.com/office/powerpoint/2010/main" val="60407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Reach (Icicle River)</a:t>
            </a:r>
            <a:endParaRPr lang="en-US" dirty="0"/>
          </a:p>
        </p:txBody>
      </p:sp>
      <p:pic>
        <p:nvPicPr>
          <p:cNvPr id="3" name="Content Placeholder 2" descr="ExIndexReach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350" r="-425"/>
          <a:stretch/>
        </p:blipFill>
        <p:spPr>
          <a:xfrm>
            <a:off x="1524000" y="1828800"/>
            <a:ext cx="6092037" cy="5029200"/>
          </a:xfrm>
          <a:solidFill>
            <a:schemeClr val="tx1"/>
          </a:solidFill>
        </p:spPr>
      </p:pic>
    </p:spTree>
    <p:extLst>
      <p:ext uri="{BB962C8B-B14F-4D97-AF65-F5344CB8AC3E}">
        <p14:creationId xmlns="" xmlns:p14="http://schemas.microsoft.com/office/powerpoint/2010/main" val="43938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Non-Index Reach (W3)</a:t>
            </a:r>
            <a:endParaRPr lang="en-US" dirty="0"/>
          </a:p>
        </p:txBody>
      </p:sp>
      <p:pic>
        <p:nvPicPr>
          <p:cNvPr id="2" name="Content Placeholder 1" descr="ExNonIndexReach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350" r="-425"/>
          <a:stretch/>
        </p:blipFill>
        <p:spPr>
          <a:xfrm>
            <a:off x="1589009" y="1905000"/>
            <a:ext cx="6002449" cy="4953000"/>
          </a:xfr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Non-Index Reach (W3)</a:t>
            </a:r>
            <a:endParaRPr lang="en-US" dirty="0"/>
          </a:p>
        </p:txBody>
      </p:sp>
      <p:pic>
        <p:nvPicPr>
          <p:cNvPr id="5" name="Content Placeholder 4" descr="ExNonIndexReach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53" r="-425"/>
          <a:stretch/>
        </p:blipFill>
        <p:spPr>
          <a:xfrm>
            <a:off x="1573331" y="1905000"/>
            <a:ext cx="5984740" cy="4953000"/>
          </a:xfrm>
          <a:solidFill>
            <a:schemeClr val="tx1"/>
          </a:solidFill>
        </p:spPr>
      </p:pic>
    </p:spTree>
    <p:extLst>
      <p:ext uri="{BB962C8B-B14F-4D97-AF65-F5344CB8AC3E}">
        <p14:creationId xmlns="" xmlns:p14="http://schemas.microsoft.com/office/powerpoint/2010/main" val="222078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457200"/>
            <a:ext cx="8763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Statistical Analysis – Variance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Sources of variance</a:t>
            </a:r>
          </a:p>
          <a:p>
            <a:pPr lvl="1"/>
            <a:r>
              <a:rPr lang="en-US" dirty="0" smtClean="0"/>
              <a:t>Redd life</a:t>
            </a:r>
          </a:p>
          <a:p>
            <a:pPr lvl="1"/>
            <a:r>
              <a:rPr lang="en-US" dirty="0" smtClean="0"/>
              <a:t>Observer efficiency </a:t>
            </a:r>
          </a:p>
          <a:p>
            <a:pPr lvl="1"/>
            <a:r>
              <a:rPr lang="en-US" dirty="0" smtClean="0"/>
              <a:t>Parameter uncertainty in estimating the normal curve</a:t>
            </a:r>
            <a:endParaRPr lang="en-US" dirty="0"/>
          </a:p>
          <a:p>
            <a:r>
              <a:rPr lang="en-US" dirty="0" smtClean="0"/>
              <a:t>All sources can be included using the delta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Observer efficiency can be estimated reasonably well</a:t>
            </a:r>
          </a:p>
          <a:p>
            <a:r>
              <a:rPr lang="en-US" dirty="0" smtClean="0"/>
              <a:t>Methodology can be used with a reasonable amount of effort</a:t>
            </a:r>
          </a:p>
          <a:p>
            <a:r>
              <a:rPr lang="en-US" dirty="0" smtClean="0"/>
              <a:t>Redd life is important, but somewhat subjective</a:t>
            </a:r>
          </a:p>
          <a:p>
            <a:pPr lvl="1"/>
            <a:r>
              <a:rPr lang="en-US" dirty="0" smtClean="0"/>
              <a:t>Training, training,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Agenda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620000" cy="3429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Background</a:t>
            </a:r>
          </a:p>
          <a:p>
            <a:pPr eaLnBrk="1" hangingPunct="1">
              <a:defRPr/>
            </a:pPr>
            <a:r>
              <a:rPr lang="en-US" sz="3600" dirty="0" smtClean="0"/>
              <a:t>Objectives</a:t>
            </a:r>
          </a:p>
          <a:p>
            <a:pPr eaLnBrk="1" hangingPunct="1">
              <a:defRPr/>
            </a:pPr>
            <a:r>
              <a:rPr lang="en-US" sz="3600" dirty="0" smtClean="0"/>
              <a:t>Methods</a:t>
            </a:r>
          </a:p>
          <a:p>
            <a:pPr eaLnBrk="1" hangingPunct="1">
              <a:defRPr/>
            </a:pPr>
            <a:r>
              <a:rPr lang="en-US" sz="3600" dirty="0" smtClean="0"/>
              <a:t>Preliminary results</a:t>
            </a:r>
          </a:p>
          <a:p>
            <a:pPr eaLnBrk="1" hangingPunct="1">
              <a:defRPr/>
            </a:pPr>
            <a:r>
              <a:rPr lang="en-US" sz="3600" dirty="0" smtClean="0"/>
              <a:t>Plans for 2012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Collect more observer efficiency data</a:t>
            </a:r>
          </a:p>
          <a:p>
            <a:pPr lvl="1"/>
            <a:r>
              <a:rPr lang="en-US" dirty="0" smtClean="0"/>
              <a:t>Maximize contrast to the greatest extent possible</a:t>
            </a:r>
          </a:p>
          <a:p>
            <a:pPr lvl="1"/>
            <a:r>
              <a:rPr lang="en-US" dirty="0" smtClean="0"/>
              <a:t>Evaluate importance of survey effort (hours) into model</a:t>
            </a:r>
          </a:p>
          <a:p>
            <a:pPr lvl="1"/>
            <a:r>
              <a:rPr lang="en-US" dirty="0" smtClean="0"/>
              <a:t>Evaluate alternate metrics for channel complexity (thalweg variation)</a:t>
            </a:r>
          </a:p>
          <a:p>
            <a:r>
              <a:rPr lang="en-US" dirty="0" smtClean="0"/>
              <a:t>Model validation</a:t>
            </a:r>
          </a:p>
          <a:p>
            <a:pPr lvl="1"/>
            <a:r>
              <a:rPr lang="en-US" dirty="0" smtClean="0"/>
              <a:t>Conduct weekly surveys on all census reaches</a:t>
            </a:r>
          </a:p>
          <a:p>
            <a:r>
              <a:rPr lang="en-US" dirty="0" smtClean="0"/>
              <a:t>Estimate redd abundance and variance for the Wenatchee Basin in 2012 </a:t>
            </a:r>
          </a:p>
          <a:p>
            <a:r>
              <a:rPr lang="en-US" dirty="0" smtClean="0"/>
              <a:t>Conduct same study in the Methow using two surveyors instead of one (2012 -2014)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Funding provided by BPA and Chelan County PUD</a:t>
            </a:r>
          </a:p>
          <a:p>
            <a:r>
              <a:rPr lang="en-US" dirty="0" smtClean="0"/>
              <a:t>All the WDFW spawning ground surveyors</a:t>
            </a:r>
          </a:p>
          <a:p>
            <a:r>
              <a:rPr lang="en-US" dirty="0" smtClean="0"/>
              <a:t>Chris Jordan conceived the project</a:t>
            </a:r>
          </a:p>
          <a:p>
            <a:r>
              <a:rPr lang="en-US" dirty="0" smtClean="0"/>
              <a:t>Jody White and Chris Beasley at QCI for valuable insight into the project</a:t>
            </a:r>
          </a:p>
          <a:p>
            <a:r>
              <a:rPr lang="en-US" dirty="0" smtClean="0"/>
              <a:t>Kevin See for graciously accepting the project with no warning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Background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620000" cy="4876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UCR Steelhead listed in 1999</a:t>
            </a:r>
          </a:p>
          <a:p>
            <a:pPr eaLnBrk="1" hangingPunct="1">
              <a:defRPr/>
            </a:pPr>
            <a:r>
              <a:rPr lang="en-US" dirty="0" smtClean="0"/>
              <a:t>Need estimate of spawner abundance to estimate productivity</a:t>
            </a:r>
          </a:p>
          <a:p>
            <a:pPr eaLnBrk="1" hangingPunct="1">
              <a:defRPr/>
            </a:pPr>
            <a:r>
              <a:rPr lang="en-US" dirty="0" smtClean="0"/>
              <a:t>UCR steelhead, like most others, have a huge variation in migration patterns</a:t>
            </a:r>
          </a:p>
          <a:p>
            <a:pPr lvl="1" eaLnBrk="1" hangingPunct="1">
              <a:defRPr/>
            </a:pPr>
            <a:r>
              <a:rPr lang="en-US" dirty="0" smtClean="0"/>
              <a:t>“Overshooting” natal streams</a:t>
            </a:r>
          </a:p>
          <a:p>
            <a:pPr lvl="1" eaLnBrk="1" hangingPunct="1">
              <a:defRPr/>
            </a:pPr>
            <a:r>
              <a:rPr lang="en-US" dirty="0" smtClean="0"/>
              <a:t>Hatchery strays</a:t>
            </a:r>
          </a:p>
          <a:p>
            <a:pPr lvl="1" eaLnBrk="1" hangingPunct="1">
              <a:defRPr/>
            </a:pPr>
            <a:r>
              <a:rPr lang="en-US" dirty="0" smtClean="0"/>
              <a:t>Differential overwintering mortality </a:t>
            </a:r>
          </a:p>
          <a:p>
            <a:pPr lvl="2" eaLnBrk="1" hangingPunct="1">
              <a:defRPr/>
            </a:pPr>
            <a:r>
              <a:rPr lang="en-US" dirty="0" smtClean="0"/>
              <a:t>Tributary versus Columbia 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Goals and Objectives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620000" cy="50292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3600" dirty="0" smtClean="0"/>
              <a:t>Goal</a:t>
            </a:r>
          </a:p>
          <a:p>
            <a:pPr lvl="1" eaLnBrk="1" hangingPunct="1">
              <a:defRPr/>
            </a:pPr>
            <a:r>
              <a:rPr lang="en-US" dirty="0" smtClean="0"/>
              <a:t>Estimate the total number of redds with an estimate of variance </a:t>
            </a:r>
          </a:p>
          <a:p>
            <a:pPr eaLnBrk="1" hangingPunct="1">
              <a:defRPr/>
            </a:pPr>
            <a:r>
              <a:rPr lang="en-US" dirty="0" smtClean="0"/>
              <a:t>Objective </a:t>
            </a:r>
          </a:p>
          <a:p>
            <a:pPr lvl="1" eaLnBrk="1" hangingPunct="1">
              <a:defRPr/>
            </a:pPr>
            <a:r>
              <a:rPr lang="en-US" dirty="0" smtClean="0"/>
              <a:t>Develop models to estimate redd observer efficiency based on environmental, biological, or habitat variables</a:t>
            </a:r>
          </a:p>
          <a:p>
            <a:pPr lvl="1" eaLnBrk="1" hangingPunct="1">
              <a:defRPr/>
            </a:pPr>
            <a:r>
              <a:rPr lang="en-US" dirty="0" smtClean="0"/>
              <a:t>Estimate number of redds using AUC and redd life</a:t>
            </a:r>
          </a:p>
          <a:p>
            <a:pPr lvl="1" eaLnBrk="1" hangingPunct="1">
              <a:defRPr/>
            </a:pPr>
            <a:r>
              <a:rPr lang="en-US" dirty="0" smtClean="0"/>
              <a:t>Estimate variance based on total uncertainty in the models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Survey Methodology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Conduct weekly surveys of index areas</a:t>
            </a:r>
          </a:p>
          <a:p>
            <a:pPr lvl="1" eaLnBrk="1" hangingPunct="1">
              <a:defRPr/>
            </a:pPr>
            <a:r>
              <a:rPr lang="en-US" dirty="0" smtClean="0"/>
              <a:t>Geo-reference all redds</a:t>
            </a:r>
          </a:p>
          <a:p>
            <a:pPr lvl="1" eaLnBrk="1" hangingPunct="1">
              <a:defRPr/>
            </a:pPr>
            <a:r>
              <a:rPr lang="en-US" dirty="0" smtClean="0"/>
              <a:t>Collect environmental data each survey</a:t>
            </a:r>
          </a:p>
          <a:p>
            <a:pPr lvl="1" eaLnBrk="1" hangingPunct="1">
              <a:defRPr/>
            </a:pPr>
            <a:r>
              <a:rPr lang="en-US" dirty="0" smtClean="0"/>
              <a:t>Conduct habitat survey of each index area (one time)</a:t>
            </a:r>
          </a:p>
          <a:p>
            <a:pPr eaLnBrk="1" hangingPunct="1">
              <a:defRPr/>
            </a:pPr>
            <a:r>
              <a:rPr lang="en-US" dirty="0" smtClean="0"/>
              <a:t>Conduct single survey of non-index areas at or near peak spawning of associated index area</a:t>
            </a:r>
          </a:p>
          <a:p>
            <a:pPr lvl="1" eaLnBrk="1" hangingPunct="1">
              <a:defRPr/>
            </a:pPr>
            <a:r>
              <a:rPr lang="en-US" dirty="0" smtClean="0"/>
              <a:t>Collect environmental and habitat data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Index and Non-index reaches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Index reaches are not random</a:t>
            </a:r>
          </a:p>
          <a:p>
            <a:pPr lvl="1" eaLnBrk="1" hangingPunct="1">
              <a:defRPr/>
            </a:pPr>
            <a:r>
              <a:rPr lang="en-US" dirty="0" smtClean="0"/>
              <a:t>Includes all major spawning areas</a:t>
            </a:r>
          </a:p>
          <a:p>
            <a:pPr lvl="1" eaLnBrk="1" hangingPunct="1">
              <a:defRPr/>
            </a:pPr>
            <a:r>
              <a:rPr lang="en-US" dirty="0" smtClean="0"/>
              <a:t>Number of index reaches depends on spawn timing and redd life</a:t>
            </a:r>
          </a:p>
          <a:p>
            <a:pPr eaLnBrk="1" hangingPunct="1">
              <a:defRPr/>
            </a:pPr>
            <a:r>
              <a:rPr lang="en-US" dirty="0" smtClean="0"/>
              <a:t>Non-index reaches</a:t>
            </a:r>
          </a:p>
          <a:p>
            <a:pPr lvl="1" eaLnBrk="1" hangingPunct="1">
              <a:defRPr/>
            </a:pPr>
            <a:r>
              <a:rPr lang="en-US" dirty="0" smtClean="0"/>
              <a:t>Everywhere else</a:t>
            </a:r>
          </a:p>
          <a:p>
            <a:pPr lvl="1" eaLnBrk="1" hangingPunct="1">
              <a:defRPr/>
            </a:pPr>
            <a:r>
              <a:rPr lang="en-US" dirty="0" smtClean="0"/>
              <a:t>Same spawn timing and redd life as index reach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Redd Life Summary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Steelhead spawning timing progresses from low to upper elevations, redd life is positively correlated with elevation.</a:t>
            </a:r>
          </a:p>
          <a:p>
            <a:pPr>
              <a:defRPr/>
            </a:pPr>
            <a:r>
              <a:rPr lang="en-US" dirty="0" smtClean="0"/>
              <a:t>Redd life is only as good as survey frequency</a:t>
            </a:r>
          </a:p>
          <a:p>
            <a:pPr lvl="1">
              <a:defRPr/>
            </a:pPr>
            <a:r>
              <a:rPr lang="en-US" dirty="0" smtClean="0"/>
              <a:t>May require some intensive surveys in the first few years </a:t>
            </a:r>
          </a:p>
          <a:p>
            <a:pPr lvl="1">
              <a:defRPr/>
            </a:pPr>
            <a:r>
              <a:rPr lang="en-US" dirty="0" smtClean="0"/>
              <a:t>Some surveys may need to be performed after spawning is complete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2010 Steelhead Redd Life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905000"/>
          <a:ext cx="7543798" cy="2251710"/>
        </p:xfrm>
        <a:graphic>
          <a:graphicData uri="http://schemas.openxmlformats.org/drawingml/2006/table">
            <a:tbl>
              <a:tblPr/>
              <a:tblGrid>
                <a:gridCol w="858897"/>
                <a:gridCol w="913120"/>
                <a:gridCol w="774201"/>
                <a:gridCol w="800240"/>
                <a:gridCol w="945738"/>
                <a:gridCol w="1122982"/>
                <a:gridCol w="1064310"/>
                <a:gridCol w="1064310"/>
              </a:tblGrid>
              <a:tr h="25717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Reach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</a:t>
                      </a:r>
                      <a:endParaRPr lang="en-US" sz="1800" baseline="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SD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CV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2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Range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 of all redds</a:t>
                      </a:r>
                      <a:endParaRPr lang="en-US" sz="1800" dirty="0">
                        <a:solidFill>
                          <a:schemeClr val="tx2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Min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Max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16.2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44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8.7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53.5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chemeClr val="tx2"/>
                          </a:solidFill>
                          <a:latin typeface="+mn-lt"/>
                        </a:rPr>
                        <a:t>70%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19.5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47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6.7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34.4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32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chemeClr val="tx2"/>
                          </a:solidFill>
                          <a:latin typeface="+mn-lt"/>
                        </a:rPr>
                        <a:t>42%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W9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18.2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38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49.5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45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chemeClr val="tx2"/>
                          </a:solidFill>
                          <a:latin typeface="+mn-lt"/>
                        </a:rPr>
                        <a:t>36%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W10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18.0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50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9.1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50.6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45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chemeClr val="tx2"/>
                          </a:solidFill>
                          <a:latin typeface="+mn-lt"/>
                        </a:rPr>
                        <a:t>36%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15.1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8.1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53.6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28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chemeClr val="tx2"/>
                          </a:solidFill>
                          <a:latin typeface="+mn-lt"/>
                        </a:rPr>
                        <a:t>36%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20.4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24.5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14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2"/>
                          </a:solidFill>
                          <a:latin typeface="+mn-lt"/>
                        </a:rPr>
                        <a:t>15%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Observer Efficiency Results </a:t>
            </a:r>
            <a:br>
              <a:rPr lang="en-US" dirty="0" smtClean="0"/>
            </a:br>
            <a:r>
              <a:rPr lang="en-US" dirty="0" smtClean="0"/>
              <a:t>by Reach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1981200"/>
          <a:ext cx="8077201" cy="3429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/>
                <a:gridCol w="554183"/>
                <a:gridCol w="734291"/>
                <a:gridCol w="616526"/>
                <a:gridCol w="914400"/>
                <a:gridCol w="671947"/>
                <a:gridCol w="734291"/>
                <a:gridCol w="734291"/>
                <a:gridCol w="734291"/>
                <a:gridCol w="734291"/>
                <a:gridCol w="734291"/>
              </a:tblGrid>
              <a:tr h="49666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Census reach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Redd statistics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Redds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Omission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False ID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6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Mean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CV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Range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SD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SD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SD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496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 P1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9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3 - 24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48.8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51.2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17.6</a:t>
                      </a:r>
                    </a:p>
                  </a:txBody>
                  <a:tcPr marL="68580" marR="68580" marT="0" marB="0" anchor="ctr"/>
                </a:tc>
              </a:tr>
              <a:tr h="4490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 N3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17 - 54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61.2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38.8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11.3</a:t>
                      </a:r>
                    </a:p>
                  </a:txBody>
                  <a:tcPr marL="68580" marR="68580" marT="0" marB="0" anchor="ctr"/>
                </a:tc>
              </a:tr>
              <a:tr h="496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  I1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12 - 36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49.8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50.2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22.5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9.0</a:t>
                      </a:r>
                    </a:p>
                  </a:txBody>
                  <a:tcPr marL="68580" marR="68580" marT="0" marB="0" anchor="ctr"/>
                </a:tc>
              </a:tr>
              <a:tr h="496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W9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9 - 52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30.9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22.3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69.1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22.3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40.6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11.7</a:t>
                      </a:r>
                    </a:p>
                  </a:txBody>
                  <a:tcPr marL="68580" marR="68580" marT="0" marB="0" anchor="ctr"/>
                </a:tc>
              </a:tr>
              <a:tr h="496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W10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18 - 61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41.2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13.1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58.8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13.1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13.2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pool">
  <a:themeElements>
    <a:clrScheme name="">
      <a:dk1>
        <a:srgbClr val="000066"/>
      </a:dk1>
      <a:lt1>
        <a:srgbClr val="FFFFFF"/>
      </a:lt1>
      <a:dk2>
        <a:srgbClr val="0000CC"/>
      </a:dk2>
      <a:lt2>
        <a:srgbClr val="FFFFFF"/>
      </a:lt2>
      <a:accent1>
        <a:srgbClr val="CC99FF"/>
      </a:accent1>
      <a:accent2>
        <a:srgbClr val="9999FF"/>
      </a:accent2>
      <a:accent3>
        <a:srgbClr val="AAAAE2"/>
      </a:accent3>
      <a:accent4>
        <a:srgbClr val="DADA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Whirlpo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FFFF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000066"/>
        </a:dk1>
        <a:lt1>
          <a:srgbClr val="FFFF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393939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AAAAAA"/>
        </a:accent3>
        <a:accent4>
          <a:srgbClr val="DADADA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Designs\Whirlpool.pot</Template>
  <TotalTime>4148</TotalTime>
  <Words>967</Words>
  <Application>Microsoft Office PowerPoint</Application>
  <PresentationFormat>On-screen Show (4:3)</PresentationFormat>
  <Paragraphs>244</Paragraphs>
  <Slides>21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Whirlpool</vt:lpstr>
      <vt:lpstr>Estimating Steelhead Redd Abundance and Variance in the Wenatchee River Basin</vt:lpstr>
      <vt:lpstr>Agenda</vt:lpstr>
      <vt:lpstr>Background</vt:lpstr>
      <vt:lpstr>Goals and Objectives</vt:lpstr>
      <vt:lpstr>Survey Methodology</vt:lpstr>
      <vt:lpstr>Index and Non-index reaches</vt:lpstr>
      <vt:lpstr>Redd Life Summary</vt:lpstr>
      <vt:lpstr>2010 Steelhead Redd Life </vt:lpstr>
      <vt:lpstr>Observer Efficiency Results  by Reach</vt:lpstr>
      <vt:lpstr>Slide 10</vt:lpstr>
      <vt:lpstr>Overall Best Model</vt:lpstr>
      <vt:lpstr>Statistical Analysis – Redd Abundance </vt:lpstr>
      <vt:lpstr>Index Reach (Icicle River)</vt:lpstr>
      <vt:lpstr>Index Reach (Icicle River)</vt:lpstr>
      <vt:lpstr>Index Reach (Icicle River)</vt:lpstr>
      <vt:lpstr>Non-Index Reach (W3)</vt:lpstr>
      <vt:lpstr>Non-Index Reach (W3)</vt:lpstr>
      <vt:lpstr>Statistical Analysis – Variance </vt:lpstr>
      <vt:lpstr>Conclusions</vt:lpstr>
      <vt:lpstr>Next Steps</vt:lpstr>
      <vt:lpstr>Acknowledgements</vt:lpstr>
    </vt:vector>
  </TitlesOfParts>
  <Company>DIS Leased System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Murdoch</dc:creator>
  <cp:lastModifiedBy>Andrew Murdoch</cp:lastModifiedBy>
  <cp:revision>230</cp:revision>
  <dcterms:created xsi:type="dcterms:W3CDTF">2009-09-14T20:31:35Z</dcterms:created>
  <dcterms:modified xsi:type="dcterms:W3CDTF">2012-03-08T16:23:43Z</dcterms:modified>
</cp:coreProperties>
</file>