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98" r:id="rId3"/>
    <p:sldId id="290" r:id="rId4"/>
    <p:sldId id="258" r:id="rId5"/>
    <p:sldId id="260" r:id="rId6"/>
    <p:sldId id="261" r:id="rId7"/>
    <p:sldId id="284" r:id="rId8"/>
    <p:sldId id="263" r:id="rId9"/>
    <p:sldId id="289" r:id="rId10"/>
    <p:sldId id="264" r:id="rId11"/>
    <p:sldId id="297" r:id="rId12"/>
    <p:sldId id="280" r:id="rId13"/>
    <p:sldId id="281" r:id="rId14"/>
    <p:sldId id="271" r:id="rId15"/>
    <p:sldId id="269" r:id="rId16"/>
    <p:sldId id="270" r:id="rId17"/>
    <p:sldId id="272" r:id="rId18"/>
    <p:sldId id="276" r:id="rId19"/>
    <p:sldId id="274" r:id="rId20"/>
    <p:sldId id="279" r:id="rId21"/>
    <p:sldId id="285" r:id="rId22"/>
    <p:sldId id="287" r:id="rId23"/>
    <p:sldId id="286" r:id="rId24"/>
    <p:sldId id="275" r:id="rId25"/>
    <p:sldId id="291" r:id="rId26"/>
    <p:sldId id="292" r:id="rId27"/>
    <p:sldId id="293" r:id="rId28"/>
    <p:sldId id="300" r:id="rId29"/>
    <p:sldId id="301" r:id="rId30"/>
    <p:sldId id="302" r:id="rId31"/>
    <p:sldId id="304" r:id="rId32"/>
    <p:sldId id="303" r:id="rId33"/>
    <p:sldId id="305" r:id="rId34"/>
    <p:sldId id="294" r:id="rId35"/>
    <p:sldId id="288" r:id="rId36"/>
    <p:sldId id="29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254061"/>
    <a:srgbClr val="1E1C11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50799" autoAdjust="0"/>
  </p:normalViewPr>
  <p:slideViewPr>
    <p:cSldViewPr>
      <p:cViewPr varScale="1">
        <p:scale>
          <a:sx n="40" d="100"/>
          <a:sy n="40" d="100"/>
        </p:scale>
        <p:origin x="-23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E1455-9E8A-41D2-AE87-304B945D3619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D7B94-295E-4B24-81BB-02007DE7F46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187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3800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11</a:t>
            </a:fld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Moving to coastal</a:t>
            </a:r>
            <a:r>
              <a:rPr lang="en-CA" baseline="0" dirty="0" smtClean="0"/>
              <a:t> winters, here are t</a:t>
            </a:r>
            <a:r>
              <a:rPr lang="en-CA" dirty="0" smtClean="0"/>
              <a:t>wo </a:t>
            </a:r>
            <a:r>
              <a:rPr lang="en-CA" dirty="0" err="1" smtClean="0"/>
              <a:t>eastcoast</a:t>
            </a:r>
            <a:r>
              <a:rPr lang="en-CA" dirty="0" smtClean="0"/>
              <a:t> Vancouver Island stocks –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Englishman is most comprehensive in terms of available</a:t>
            </a:r>
            <a:r>
              <a:rPr lang="en-CA" baseline="0" dirty="0" smtClean="0"/>
              <a:t> stock assessment data for trend analyses -similar recent upswing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Though no adult data beyond catch information is available, fry data suggests the well-known </a:t>
            </a:r>
            <a:r>
              <a:rPr lang="en-CA" baseline="0" dirty="0" err="1" smtClean="0"/>
              <a:t>Cowichan</a:t>
            </a:r>
            <a:r>
              <a:rPr lang="en-CA" baseline="0" dirty="0" smtClean="0"/>
              <a:t> may also be experiencing a recent increase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general consensus that this upswing represents improving ocean conditions for these stocks.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dirty="0" smtClean="0"/>
              <a:t>Perhaps BC’s most well-known</a:t>
            </a:r>
            <a:r>
              <a:rPr lang="en-CA" baseline="0" dirty="0" smtClean="0"/>
              <a:t> research system for steelhead as our longest standing index system (in place since 1976-our equivalent to Snow Creek)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baseline="0" dirty="0" smtClean="0"/>
              <a:t>Keogh River is also outstanding in that unlike many VI systems, no recent increase observed – why?  Not necessarily representative of other systems; low spring flows in this fairly small stream have hampered </a:t>
            </a:r>
            <a:r>
              <a:rPr lang="en-CA" baseline="0" dirty="0" err="1" smtClean="0"/>
              <a:t>smolt</a:t>
            </a:r>
            <a:r>
              <a:rPr lang="en-CA" baseline="0" dirty="0" smtClean="0"/>
              <a:t> output significantly, and </a:t>
            </a:r>
            <a:r>
              <a:rPr lang="en-CA" baseline="0" dirty="0" err="1" smtClean="0"/>
              <a:t>parr</a:t>
            </a:r>
            <a:r>
              <a:rPr lang="en-CA" baseline="0" dirty="0" smtClean="0"/>
              <a:t> habitat very limited to begin with – clearly something else going on; significant research, a fence, hatchery program….plus habitat restoration efforts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baseline="0" dirty="0" smtClean="0"/>
              <a:t>The Keogh is also the only system for which we have a direct measure of ocean survival – here we see the decline since 80’s with slight upswing in 90s.</a:t>
            </a:r>
            <a:endParaRPr lang="en-CA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estimated number of wild adult steelhead at the Keogh River from 1976 to 2011, +/- 95% CL. Population estimates of the winter-run steelhead returns of the Keogh River are derived utilizing the Chapman modification of the Peterson mark recapture abundance estimator by marking upstream migrants and recapturing downstream migrant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kelts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fish fence during December through June.</a:t>
            </a:r>
            <a:endParaRPr lang="en-CA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Marine survival estimates for steelhead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smolts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ocean entry year, Keogh River 1977- 2009, (data for 2009 requires additional returns in 2012 for the complete estimate).</a:t>
            </a:r>
            <a:endParaRPr lang="en-CA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The Keogh River on Northern VI has been a steelhead index stream since 1976.  </a:t>
            </a:r>
          </a:p>
          <a:p>
            <a:endParaRPr lang="en-CA" dirty="0" smtClean="0"/>
          </a:p>
          <a:p>
            <a:r>
              <a:rPr lang="en-CA" dirty="0" smtClean="0"/>
              <a:t>The abundance of Keogh stock adult and </a:t>
            </a:r>
            <a:r>
              <a:rPr lang="en-CA" dirty="0" err="1" smtClean="0"/>
              <a:t>smolt</a:t>
            </a:r>
            <a:r>
              <a:rPr lang="en-CA" dirty="0" smtClean="0"/>
              <a:t> has undergone shifts.</a:t>
            </a:r>
          </a:p>
          <a:p>
            <a:endParaRPr lang="en-CA" dirty="0" smtClean="0"/>
          </a:p>
          <a:p>
            <a:r>
              <a:rPr lang="en-CA" dirty="0" smtClean="0"/>
              <a:t>Simplified reference points for Keogh are:</a:t>
            </a:r>
          </a:p>
          <a:p>
            <a:r>
              <a:rPr lang="en-CA" dirty="0" smtClean="0"/>
              <a:t>				</a:t>
            </a:r>
            <a:r>
              <a:rPr lang="en-CA" dirty="0" err="1" smtClean="0"/>
              <a:t>smolts</a:t>
            </a:r>
            <a:r>
              <a:rPr lang="en-CA" dirty="0" smtClean="0"/>
              <a:t>/km	adults/km	</a:t>
            </a:r>
          </a:p>
          <a:p>
            <a:r>
              <a:rPr lang="en-CA" dirty="0" smtClean="0"/>
              <a:t>K				230		27	</a:t>
            </a:r>
          </a:p>
          <a:p>
            <a:r>
              <a:rPr lang="en-CA" dirty="0" smtClean="0"/>
              <a:t>CCT				68		8	</a:t>
            </a:r>
          </a:p>
          <a:p>
            <a:r>
              <a:rPr lang="en-CA" dirty="0" smtClean="0"/>
              <a:t>LRP				23		3	</a:t>
            </a:r>
          </a:p>
          <a:p>
            <a:r>
              <a:rPr lang="en-CA" dirty="0" smtClean="0"/>
              <a:t>			</a:t>
            </a:r>
          </a:p>
          <a:p>
            <a:r>
              <a:rPr lang="en-CA" dirty="0" smtClean="0"/>
              <a:t>Recent abundance		61		3.8	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 eaLnBrk="1" hangingPunct="1">
              <a:buFont typeface="Arial" pitchFamily="34" charset="0"/>
              <a:buChar char="•"/>
            </a:pPr>
            <a:r>
              <a:rPr lang="en-CA" dirty="0" smtClean="0"/>
              <a:t>Over</a:t>
            </a:r>
            <a:r>
              <a:rPr lang="en-CA" baseline="0" dirty="0" smtClean="0"/>
              <a:t> to mainland portion of Georgia Basin, and lower </a:t>
            </a:r>
            <a:r>
              <a:rPr lang="en-CA" dirty="0" smtClean="0"/>
              <a:t>Fraser watershed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en-CA" dirty="0" smtClean="0"/>
              <a:t>similar recent trends for some</a:t>
            </a:r>
            <a:r>
              <a:rPr lang="en-CA" baseline="0" dirty="0" smtClean="0"/>
              <a:t> coastal summer stocks including </a:t>
            </a:r>
            <a:r>
              <a:rPr lang="en-CA" baseline="0" dirty="0" err="1" smtClean="0"/>
              <a:t>Coquihalla</a:t>
            </a:r>
            <a:r>
              <a:rPr lang="en-CA" baseline="0" dirty="0" smtClean="0"/>
              <a:t> and up the coast slightly, the </a:t>
            </a:r>
            <a:r>
              <a:rPr lang="en-CA" baseline="0" dirty="0" err="1" smtClean="0"/>
              <a:t>Chekamus</a:t>
            </a:r>
            <a:endParaRPr lang="en-CA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dirty="0" smtClean="0"/>
              <a:t>Uptick in 2010-11 most evident in </a:t>
            </a:r>
            <a:r>
              <a:rPr lang="en-CA" dirty="0" err="1" smtClean="0"/>
              <a:t>Cheakamus</a:t>
            </a:r>
            <a:r>
              <a:rPr lang="en-CA" dirty="0" smtClean="0"/>
              <a:t> escapement estimate;</a:t>
            </a:r>
            <a:r>
              <a:rPr lang="en-CA" baseline="0" dirty="0" smtClean="0"/>
              <a:t> you may recall the caustic soda rail spill in 2007; low returns expected in spill impact years; however in 2010-11 record returns of 700 were recorded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baseline="0" dirty="0" smtClean="0"/>
              <a:t>Some compensatory response expected, with some recovery as well, but not to this extent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en-CA" baseline="0" dirty="0" smtClean="0"/>
              <a:t>Trend seen in several monitored lower mainland stocks AGAIN  thought to reflect improved ocean survival, all else being equal</a:t>
            </a:r>
            <a:endParaRPr lang="en-CA" dirty="0" smtClean="0"/>
          </a:p>
          <a:p>
            <a:pPr eaLnBrk="1" hangingPunct="1"/>
            <a:endParaRPr lang="en-CA" baseline="0" dirty="0" smtClean="0"/>
          </a:p>
          <a:p>
            <a:pPr eaLnBrk="1" hangingPunct="1"/>
            <a:endParaRPr lang="en-CA" baseline="0" dirty="0" smtClean="0"/>
          </a:p>
          <a:p>
            <a:pPr eaLnBrk="1" hangingPunct="1"/>
            <a:endParaRPr lang="en-CA" baseline="0" dirty="0" smtClean="0"/>
          </a:p>
          <a:p>
            <a:pPr eaLnBrk="1" hangingPunct="1"/>
            <a:r>
              <a:rPr lang="en-CA" baseline="0" dirty="0" smtClean="0"/>
              <a:t>IFA – </a:t>
            </a:r>
            <a:r>
              <a:rPr lang="en-CA" baseline="0" dirty="0" err="1" smtClean="0"/>
              <a:t>instream</a:t>
            </a:r>
            <a:r>
              <a:rPr lang="en-CA" baseline="0" dirty="0" smtClean="0"/>
              <a:t> flow agreement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16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5273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18</a:t>
            </a:fld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85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29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Slightly north</a:t>
            </a:r>
            <a:r>
              <a:rPr lang="en-CA" baseline="0" dirty="0" smtClean="0"/>
              <a:t> of Skeena </a:t>
            </a:r>
            <a:r>
              <a:rPr lang="en-CA" dirty="0" err="1" smtClean="0"/>
              <a:t>Nass</a:t>
            </a:r>
            <a:r>
              <a:rPr lang="en-CA" dirty="0" smtClean="0"/>
              <a:t> is the other large watershed in the north that support</a:t>
            </a:r>
            <a:r>
              <a:rPr lang="en-CA" baseline="0" dirty="0" smtClean="0"/>
              <a:t> interior summer run steelhead, though only a portion of that for the Skeena, as well as coastal winters</a:t>
            </a:r>
          </a:p>
          <a:p>
            <a:r>
              <a:rPr lang="en-CA" baseline="0" dirty="0" smtClean="0"/>
              <a:t>This is other watershed in the region were an index program for the aggregate run has been in place for a number of years.  </a:t>
            </a:r>
          </a:p>
          <a:p>
            <a:r>
              <a:rPr lang="en-CA" baseline="0" dirty="0" smtClean="0"/>
              <a:t>The Nisga’a run </a:t>
            </a:r>
            <a:r>
              <a:rPr lang="en-CA" baseline="0" dirty="0" err="1" smtClean="0"/>
              <a:t>fishwheels</a:t>
            </a:r>
            <a:r>
              <a:rPr lang="en-CA" baseline="0" dirty="0" smtClean="0"/>
              <a:t> (n= up to 6, M-R through consecutive wheels) provides annual index which is augmented every 3 years with tributary marked/unmarked catch ratios.  </a:t>
            </a:r>
          </a:p>
          <a:p>
            <a:r>
              <a:rPr lang="en-CA" baseline="0" dirty="0" smtClean="0"/>
              <a:t>Recent estimates of escapement suggest an increase significantly higher than the minimum escapement goal outlined in the Nisga’a treaty agreement.</a:t>
            </a:r>
          </a:p>
          <a:p>
            <a:r>
              <a:rPr lang="en-CA" baseline="0" dirty="0" smtClean="0"/>
              <a:t>North of </a:t>
            </a:r>
            <a:r>
              <a:rPr lang="en-CA" baseline="0" dirty="0" err="1" smtClean="0"/>
              <a:t>Nass</a:t>
            </a:r>
            <a:r>
              <a:rPr lang="en-CA" baseline="0" dirty="0" smtClean="0"/>
              <a:t>, have summers in </a:t>
            </a:r>
            <a:r>
              <a:rPr lang="en-CA" baseline="0" dirty="0" err="1" smtClean="0"/>
              <a:t>Taku</a:t>
            </a:r>
            <a:r>
              <a:rPr lang="en-CA" baseline="0" dirty="0" smtClean="0"/>
              <a:t> and Stikine but know very little of these populations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2779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4918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9438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3621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642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440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9919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531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43970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2342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33</a:t>
            </a:fld>
            <a:endParaRPr lang="en-C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2923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36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350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8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D7B94-295E-4B24-81BB-02007DE7F462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357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5AA91-ACEA-42BD-9314-72F98DE172E7}" type="datetimeFigureOut">
              <a:rPr lang="en-CA" smtClean="0"/>
              <a:pPr/>
              <a:t>12/03/2012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15578-5B5E-4466-8D91-67B4231551EA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3" Type="http://schemas.openxmlformats.org/officeDocument/2006/relationships/image" Target="../media/image3.w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52" y="-25121"/>
            <a:ext cx="10328500" cy="695739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5496" y="116632"/>
            <a:ext cx="9073008" cy="3240359"/>
          </a:xfrm>
        </p:spPr>
        <p:txBody>
          <a:bodyPr>
            <a:normAutofit/>
          </a:bodyPr>
          <a:lstStyle/>
          <a:p>
            <a:r>
              <a:rPr lang="en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Steelhead Status Update for British Columbia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652152" y="5877271"/>
            <a:ext cx="10408728" cy="1054999"/>
          </a:xfrm>
          <a:solidFill>
            <a:srgbClr val="254061">
              <a:alpha val="50196"/>
            </a:srgbClr>
          </a:solidFill>
        </p:spPr>
        <p:txBody>
          <a:bodyPr>
            <a:noAutofit/>
          </a:bodyPr>
          <a:lstStyle/>
          <a:p>
            <a:r>
              <a:rPr lang="en-C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Pollard and M. </a:t>
            </a:r>
            <a:r>
              <a:rPr lang="en-CA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Beere</a:t>
            </a:r>
            <a:endParaRPr lang="en-CA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 Ministry of Forests, Lands and Natural Resource Operations</a:t>
            </a:r>
            <a:endParaRPr lang="en-CA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44624"/>
            <a:ext cx="8464946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Stock assessment tools:</a:t>
            </a:r>
          </a:p>
          <a:p>
            <a:endParaRPr lang="en-CA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CA" sz="2400" b="1" dirty="0" smtClean="0"/>
              <a:t>Total  adult counts  </a:t>
            </a:r>
            <a:r>
              <a:rPr lang="en-CA" sz="2400" b="1" u="sng" dirty="0" smtClean="0"/>
              <a:t>(n=5) </a:t>
            </a:r>
            <a:r>
              <a:rPr lang="en-CA" sz="2400" b="1" dirty="0" smtClean="0"/>
              <a:t>– weirs, resistivity counters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2400" b="1" dirty="0" smtClean="0"/>
              <a:t>Abundance indices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CA" sz="2400" b="1" dirty="0" smtClean="0"/>
              <a:t>Adults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CA" sz="2400" b="1" dirty="0" smtClean="0"/>
              <a:t>Gillnet test fisheries </a:t>
            </a:r>
            <a:r>
              <a:rPr lang="en-CA" sz="2400" b="1" u="sng" dirty="0" smtClean="0"/>
              <a:t>(n=2)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CA" sz="2400" b="1" dirty="0" err="1" smtClean="0"/>
              <a:t>Fishwheels</a:t>
            </a:r>
            <a:r>
              <a:rPr lang="en-CA" sz="2400" b="1" dirty="0" smtClean="0"/>
              <a:t> </a:t>
            </a:r>
            <a:r>
              <a:rPr lang="en-CA" sz="2400" b="1" u="sng" dirty="0" smtClean="0"/>
              <a:t>(n=1)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CA" sz="2400" b="1" dirty="0" smtClean="0"/>
              <a:t>Snorkel surveys </a:t>
            </a:r>
            <a:r>
              <a:rPr lang="en-CA" sz="2400" b="1" u="sng" dirty="0" smtClean="0"/>
              <a:t>(n=10-20) </a:t>
            </a:r>
            <a:r>
              <a:rPr lang="en-CA" sz="2400" b="1" dirty="0" smtClean="0"/>
              <a:t>- winter, coastal summers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CA" sz="2400" b="1" dirty="0" smtClean="0"/>
              <a:t>Aerial  counts </a:t>
            </a:r>
            <a:r>
              <a:rPr lang="en-CA" sz="2400" b="1" u="sng" dirty="0" smtClean="0"/>
              <a:t>(n=1)</a:t>
            </a:r>
            <a:r>
              <a:rPr lang="en-CA" sz="2400" b="1" dirty="0" smtClean="0"/>
              <a:t> – interior summer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CA" sz="2400" b="1" dirty="0" smtClean="0"/>
              <a:t>Steelhead Harvest Analysis (catch, effort) – provincial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CA" sz="2400" b="1" dirty="0" smtClean="0"/>
              <a:t>Juveniles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CA" sz="2400" b="1" dirty="0" smtClean="0"/>
              <a:t>Fry and </a:t>
            </a:r>
            <a:r>
              <a:rPr lang="en-CA" sz="2400" b="1" dirty="0" err="1" smtClean="0"/>
              <a:t>parr</a:t>
            </a:r>
            <a:r>
              <a:rPr lang="en-CA" sz="2400" b="1" dirty="0" smtClean="0"/>
              <a:t> sampling (often hydro-related)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en-CA" sz="2400" b="1" dirty="0" smtClean="0"/>
          </a:p>
          <a:p>
            <a:pPr marL="1200150" lvl="2" indent="-285750">
              <a:buFont typeface="Arial" pitchFamily="34" charset="0"/>
              <a:buChar char="•"/>
            </a:pPr>
            <a:endParaRPr lang="en-CA" sz="2400" b="1" dirty="0" smtClean="0"/>
          </a:p>
          <a:p>
            <a:pPr marL="742950" lvl="1" indent="-285750"/>
            <a:endParaRPr lang="en-C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REVISED PORT TOWNSEND\KitselasFW2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7" y="620687"/>
            <a:ext cx="8761811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328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i="1" dirty="0" smtClean="0"/>
              <a:t>Find the </a:t>
            </a:r>
            <a:r>
              <a:rPr lang="en-CA" sz="2800" b="1" i="1" dirty="0" err="1" smtClean="0"/>
              <a:t>fishwheel</a:t>
            </a:r>
            <a:r>
              <a:rPr lang="en-CA" sz="2800" b="1" i="1" dirty="0" smtClean="0"/>
              <a:t>....</a:t>
            </a:r>
            <a:endParaRPr lang="en-CA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51520" y="59247"/>
            <a:ext cx="4824536" cy="3369753"/>
            <a:chOff x="251521" y="707318"/>
            <a:chExt cx="4824536" cy="3369753"/>
          </a:xfrm>
        </p:grpSpPr>
        <p:pic>
          <p:nvPicPr>
            <p:cNvPr id="4" name="Picture 1" descr="image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1" y="707318"/>
              <a:ext cx="4824536" cy="336975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55576" y="836712"/>
              <a:ext cx="432048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CA" b="1" dirty="0" smtClean="0">
                  <a:solidFill>
                    <a:schemeClr val="bg1"/>
                  </a:solidFill>
                </a:rPr>
                <a:t>Heber River  (WC) – 1975-2011 snorkel surveys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39752" y="3573016"/>
            <a:ext cx="6552728" cy="3061799"/>
            <a:chOff x="3203848" y="3284984"/>
            <a:chExt cx="5544616" cy="334983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203848" y="3284984"/>
              <a:ext cx="5544616" cy="3349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779912" y="3356991"/>
              <a:ext cx="4320480" cy="40407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CA" b="1" dirty="0" err="1" smtClean="0">
                  <a:solidFill>
                    <a:schemeClr val="bg1"/>
                  </a:solidFill>
                </a:rPr>
                <a:t>Tsitika</a:t>
              </a:r>
              <a:r>
                <a:rPr lang="en-CA" b="1" dirty="0" smtClean="0">
                  <a:solidFill>
                    <a:schemeClr val="bg1"/>
                  </a:solidFill>
                </a:rPr>
                <a:t> River  (EC) – 1976-2011 snorkel surveys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24128" y="476672"/>
            <a:ext cx="27277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Vancouver Island</a:t>
            </a:r>
          </a:p>
          <a:p>
            <a:endParaRPr lang="en-CA" sz="2800" b="1" dirty="0" smtClean="0"/>
          </a:p>
          <a:p>
            <a:r>
              <a:rPr lang="en-CA" sz="2800" b="1" dirty="0" smtClean="0"/>
              <a:t>Coastal summer</a:t>
            </a:r>
          </a:p>
          <a:p>
            <a:r>
              <a:rPr lang="en-CA" sz="2800" b="1" dirty="0" smtClean="0"/>
              <a:t>stocks</a:t>
            </a:r>
            <a:endParaRPr lang="en-CA" sz="28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067944" y="1556792"/>
            <a:ext cx="792088" cy="7200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740352" y="4941168"/>
            <a:ext cx="792088" cy="7200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67944" y="3861048"/>
            <a:ext cx="4895247" cy="2880320"/>
            <a:chOff x="4067944" y="3861048"/>
            <a:chExt cx="4895247" cy="288032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7944" y="3861048"/>
              <a:ext cx="4895247" cy="288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12"/>
            <p:cNvSpPr/>
            <p:nvPr/>
          </p:nvSpPr>
          <p:spPr>
            <a:xfrm>
              <a:off x="4572000" y="3933056"/>
              <a:ext cx="4320480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>
                  <a:solidFill>
                    <a:schemeClr val="bg1"/>
                  </a:solidFill>
                </a:rPr>
                <a:t>Englishman River 2002-2011 – snorkel surveys for adults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3438" y="188640"/>
            <a:ext cx="5200650" cy="3528392"/>
            <a:chOff x="163438" y="188640"/>
            <a:chExt cx="5200650" cy="352839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3438" y="188640"/>
              <a:ext cx="5200650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1619672" y="404664"/>
              <a:ext cx="3528392" cy="10081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err="1" smtClean="0">
                  <a:solidFill>
                    <a:schemeClr val="bg1"/>
                  </a:solidFill>
                </a:rPr>
                <a:t>Cowichan</a:t>
              </a:r>
              <a:r>
                <a:rPr lang="en-CA" b="1" dirty="0" smtClean="0">
                  <a:solidFill>
                    <a:schemeClr val="bg1"/>
                  </a:solidFill>
                </a:rPr>
                <a:t> River 1998-2011 - fry densities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3995936" y="1988840"/>
            <a:ext cx="648072" cy="3757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524328" y="4365104"/>
            <a:ext cx="936104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24128" y="476672"/>
            <a:ext cx="27277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Vancouver Island</a:t>
            </a:r>
          </a:p>
          <a:p>
            <a:endParaRPr lang="en-CA" sz="2800" b="1" dirty="0" smtClean="0"/>
          </a:p>
          <a:p>
            <a:r>
              <a:rPr lang="en-CA" sz="2800" b="1" dirty="0" smtClean="0"/>
              <a:t>Coastal winter</a:t>
            </a:r>
          </a:p>
          <a:p>
            <a:r>
              <a:rPr lang="en-CA" sz="2800" b="1" dirty="0" smtClean="0"/>
              <a:t>stocks</a:t>
            </a:r>
            <a:endParaRPr lang="en-CA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39952" y="1556792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FF0000"/>
                </a:solidFill>
              </a:rPr>
              <a:t>?</a:t>
            </a:r>
            <a:endParaRPr lang="en-CA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73532"/>
            <a:ext cx="5225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/>
              <a:t>Keogh River (coastal winter stock)</a:t>
            </a:r>
            <a:endParaRPr lang="en-CA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36" y="1340768"/>
            <a:ext cx="850327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1" y="1723139"/>
            <a:ext cx="8662467" cy="473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8555" y="3789040"/>
            <a:ext cx="6743381" cy="2952328"/>
            <a:chOff x="138555" y="3789040"/>
            <a:chExt cx="6743381" cy="295232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38555" y="3890009"/>
              <a:ext cx="6743381" cy="285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1347632" y="3789040"/>
              <a:ext cx="1712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err="1" smtClean="0">
                  <a:solidFill>
                    <a:schemeClr val="bg1"/>
                  </a:solidFill>
                </a:rPr>
                <a:t>Chekamus</a:t>
              </a:r>
              <a:r>
                <a:rPr lang="en-CA" b="1" dirty="0" smtClean="0">
                  <a:solidFill>
                    <a:schemeClr val="bg1"/>
                  </a:solidFill>
                </a:rPr>
                <a:t> River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64909" y="224137"/>
            <a:ext cx="5072724" cy="357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39552" y="188640"/>
            <a:ext cx="2608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Lower Mainland</a:t>
            </a:r>
            <a:endParaRPr lang="en-CA" sz="2800" b="1" u="sng" dirty="0">
              <a:solidFill>
                <a:srgbClr val="FFFF99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740352" y="1772816"/>
            <a:ext cx="593711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580112" y="4909959"/>
            <a:ext cx="593711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961564"/>
            <a:ext cx="3579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/>
              <a:t>Coastal summer stocks</a:t>
            </a:r>
            <a:endParaRPr lang="en-C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2120" y="6093296"/>
            <a:ext cx="2670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/>
              <a:t>Winter run stock</a:t>
            </a:r>
            <a:endParaRPr lang="en-CA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7681738" cy="521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7290657" y="3284984"/>
            <a:ext cx="593711" cy="1080120"/>
            <a:chOff x="7290657" y="3284984"/>
            <a:chExt cx="593711" cy="108012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7290657" y="3717032"/>
              <a:ext cx="593711" cy="6480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436936" y="3284984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200" b="1" dirty="0" smtClean="0">
                  <a:solidFill>
                    <a:srgbClr val="FF0000"/>
                  </a:solidFill>
                </a:rPr>
                <a:t>?</a:t>
              </a:r>
              <a:endParaRPr lang="en-CA" sz="32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2200" y="593498"/>
            <a:ext cx="26183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Thompson/</a:t>
            </a:r>
          </a:p>
          <a:p>
            <a:r>
              <a:rPr lang="en-CA" sz="2800" b="1" u="sng" dirty="0" smtClean="0">
                <a:solidFill>
                  <a:srgbClr val="FFFF99"/>
                </a:solidFill>
              </a:rPr>
              <a:t>Interior Fraser</a:t>
            </a:r>
          </a:p>
          <a:p>
            <a:endParaRPr lang="en-CA" sz="2800" b="1" dirty="0" smtClean="0"/>
          </a:p>
          <a:p>
            <a:r>
              <a:rPr lang="en-CA" sz="2800" b="1" dirty="0" smtClean="0"/>
              <a:t>Interior summer</a:t>
            </a:r>
          </a:p>
          <a:p>
            <a:r>
              <a:rPr lang="en-CA" sz="2800" b="1" dirty="0" smtClean="0"/>
              <a:t> runs</a:t>
            </a:r>
            <a:endParaRPr lang="en-CA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6934"/>
            <a:ext cx="5520036" cy="354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38" y="4030229"/>
            <a:ext cx="5904656" cy="261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1488" y="2276872"/>
            <a:ext cx="8763000" cy="4171950"/>
            <a:chOff x="201488" y="2785442"/>
            <a:chExt cx="8763000" cy="41719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488" y="2785442"/>
              <a:ext cx="8763000" cy="417195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683568" y="3789040"/>
              <a:ext cx="288032" cy="1800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5536" y="359078"/>
            <a:ext cx="1685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Mid Coast</a:t>
            </a:r>
            <a:endParaRPr lang="en-CA" sz="2800" b="1" u="sng" dirty="0">
              <a:solidFill>
                <a:srgbClr val="FFFF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412776"/>
            <a:ext cx="4218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/>
              <a:t>Dean (coastal summer run)</a:t>
            </a:r>
            <a:endParaRPr lang="en-CA" sz="2800" b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82843" y="3983078"/>
            <a:ext cx="68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</a:rPr>
              <a:t>catch</a:t>
            </a:r>
            <a:endParaRPr lang="en-CA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8674124" cy="372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11560" y="215062"/>
            <a:ext cx="1966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North Coast</a:t>
            </a:r>
            <a:endParaRPr lang="en-CA" sz="2800" b="1" u="sng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274291"/>
            <a:ext cx="5656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/>
              <a:t>Skeena (interior summer run stocks) </a:t>
            </a:r>
            <a:endParaRPr lang="en-CA" sz="28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232817"/>
            <a:ext cx="6553200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flipV="1">
            <a:off x="3491880" y="2996952"/>
            <a:ext cx="0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5652120" y="5229200"/>
            <a:ext cx="0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15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410" y="404664"/>
            <a:ext cx="8525219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u="sng" dirty="0" smtClean="0">
                <a:solidFill>
                  <a:srgbClr val="FFFF99"/>
                </a:solidFill>
              </a:rPr>
              <a:t>Overview</a:t>
            </a:r>
          </a:p>
          <a:p>
            <a:endParaRPr lang="en-CA" sz="3600" b="1" u="sng" dirty="0" smtClean="0">
              <a:solidFill>
                <a:srgbClr val="FFFF99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CA" sz="3600" b="1" dirty="0" smtClean="0"/>
              <a:t> Stocks and Ecotypes in BC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b="1" dirty="0" smtClean="0"/>
              <a:t> Regional Trends in Abundance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b="1" dirty="0" smtClean="0"/>
              <a:t> Sport Fishery and Stocking Trends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b="1" dirty="0" smtClean="0"/>
              <a:t> BC Policy, Management and Challenges</a:t>
            </a:r>
          </a:p>
          <a:p>
            <a:endParaRPr lang="en-CA" sz="3600" b="1" dirty="0" smtClean="0"/>
          </a:p>
          <a:p>
            <a:endParaRPr lang="en-CA" sz="3600" b="1" dirty="0" smtClean="0"/>
          </a:p>
          <a:p>
            <a:endParaRPr lang="en-CA" sz="3600" b="1" dirty="0" smtClean="0"/>
          </a:p>
          <a:p>
            <a:endParaRPr lang="en-CA" sz="3600" b="1" dirty="0" smtClean="0"/>
          </a:p>
          <a:p>
            <a:endParaRPr lang="en-CA" sz="3600" b="1" dirty="0" smtClean="0"/>
          </a:p>
          <a:p>
            <a:endParaRPr lang="en-C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01291"/>
            <a:ext cx="8602663" cy="53800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32278" y="260648"/>
            <a:ext cx="4211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err="1" smtClean="0"/>
              <a:t>Nass</a:t>
            </a:r>
            <a:r>
              <a:rPr lang="en-CA" sz="2800" b="1" dirty="0" smtClean="0"/>
              <a:t> (interior summer run)</a:t>
            </a:r>
            <a:endParaRPr lang="en-C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4626" y="1340768"/>
            <a:ext cx="53605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5400" b="1" dirty="0" smtClean="0"/>
              <a:t>Sport Fishery and </a:t>
            </a:r>
          </a:p>
          <a:p>
            <a:pPr algn="ctr"/>
            <a:r>
              <a:rPr lang="en-CA" sz="5400" b="1" dirty="0" smtClean="0"/>
              <a:t>Stocking Trends</a:t>
            </a:r>
            <a:endParaRPr lang="en-CA" sz="5400" b="1" dirty="0"/>
          </a:p>
        </p:txBody>
      </p:sp>
    </p:spTree>
    <p:extLst>
      <p:ext uri="{BB962C8B-B14F-4D97-AF65-F5344CB8AC3E}">
        <p14:creationId xmlns:p14="http://schemas.microsoft.com/office/powerpoint/2010/main" val="41929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813690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49491" y="77723"/>
            <a:ext cx="5800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 smtClean="0">
                <a:solidFill>
                  <a:srgbClr val="FFFF99"/>
                </a:solidFill>
              </a:rPr>
              <a:t>Results of Steelhead Harvest Analysis (SHA) </a:t>
            </a:r>
          </a:p>
          <a:p>
            <a:r>
              <a:rPr lang="en-CA" sz="2400" b="1" dirty="0" smtClean="0"/>
              <a:t>– Effort by Region and Provincially </a:t>
            </a:r>
            <a:endParaRPr lang="en-CA" sz="24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80728"/>
            <a:ext cx="8116714" cy="56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160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256" y="404664"/>
            <a:ext cx="7342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/>
              <a:t>Effort Distribution over Top 5 Streams by Region</a:t>
            </a:r>
            <a:endParaRPr lang="en-CA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58" y="1412776"/>
            <a:ext cx="8885738" cy="456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919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7" y="1858804"/>
            <a:ext cx="8945179" cy="391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764704"/>
            <a:ext cx="3170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FFFF99"/>
                </a:solidFill>
              </a:rPr>
              <a:t>The Hatchery Factor</a:t>
            </a:r>
            <a:endParaRPr lang="en-CA" sz="2800" b="1" dirty="0">
              <a:solidFill>
                <a:srgbClr val="FFFF99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64088" y="4005064"/>
            <a:ext cx="0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007392" y="3645024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</a:rPr>
              <a:t>S</a:t>
            </a:r>
            <a:r>
              <a:rPr lang="en-CA" sz="2400" b="1" dirty="0" smtClean="0">
                <a:solidFill>
                  <a:srgbClr val="FF0000"/>
                </a:solidFill>
              </a:rPr>
              <a:t>EP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317" y="1570484"/>
            <a:ext cx="8945179" cy="4869160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Period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    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 # Fry/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 #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Smolts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yr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1975-79		      .07M		     .07M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1980-84		    1.03M		     .60M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1985-89		    1.59M		     .91M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1990-94		     .73M		     .82M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1995-99		     .26M		     .63M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2000-05		     .09M		     .60M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  2006-11                     0	               .38M		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784887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2098"/>
            <a:ext cx="8460432" cy="6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31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26847"/>
            <a:ext cx="8352928" cy="592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464983" y="44624"/>
            <a:ext cx="225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Lower Mainland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198926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26847"/>
            <a:ext cx="8352928" cy="592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464983" y="44624"/>
            <a:ext cx="2364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Vancouver Island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11497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26847"/>
            <a:ext cx="8352928" cy="592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464983" y="44624"/>
            <a:ext cx="1710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North Coast</a:t>
            </a:r>
            <a:endParaRPr lang="en-C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6845"/>
            <a:ext cx="8367024" cy="593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464983" y="44624"/>
            <a:ext cx="1710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North Coast</a:t>
            </a:r>
            <a:endParaRPr lang="en-C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2449" y="1623365"/>
            <a:ext cx="75725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5400" b="1" dirty="0" smtClean="0"/>
              <a:t>Stocks and Ecotypes in BC</a:t>
            </a:r>
          </a:p>
          <a:p>
            <a:pPr algn="ctr"/>
            <a:endParaRPr lang="en-CA" sz="5400" b="1" dirty="0"/>
          </a:p>
        </p:txBody>
      </p:sp>
    </p:spTree>
    <p:extLst>
      <p:ext uri="{BB962C8B-B14F-4D97-AF65-F5344CB8AC3E}">
        <p14:creationId xmlns:p14="http://schemas.microsoft.com/office/powerpoint/2010/main" val="17339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6847"/>
            <a:ext cx="8367023" cy="593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464983" y="44624"/>
            <a:ext cx="2364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Vancouver Island</a:t>
            </a:r>
            <a:endParaRPr lang="en-C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8352928" cy="591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464983" y="44624"/>
            <a:ext cx="1471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Mid Coast</a:t>
            </a:r>
            <a:endParaRPr lang="en-C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26847"/>
            <a:ext cx="8352928" cy="592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464983" y="44624"/>
            <a:ext cx="199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Interior Fraser</a:t>
            </a:r>
            <a:endParaRPr lang="en-C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255" y="663186"/>
            <a:ext cx="833619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FFFF99"/>
                </a:solidFill>
              </a:rPr>
              <a:t>Take-home messages on trends:</a:t>
            </a:r>
          </a:p>
          <a:p>
            <a:endParaRPr lang="en-CA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CA" sz="2800" b="1" dirty="0" smtClean="0"/>
              <a:t>Mixed; recent increase or much declined but stable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b="1" dirty="0" smtClean="0"/>
              <a:t>Fewer systems supporting effort provincially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b="1" dirty="0" smtClean="0"/>
              <a:t>Shifted </a:t>
            </a:r>
            <a:r>
              <a:rPr lang="en-CA" sz="2800" b="1" dirty="0"/>
              <a:t>f</a:t>
            </a:r>
            <a:r>
              <a:rPr lang="en-CA" sz="2800" b="1" dirty="0" smtClean="0"/>
              <a:t>ocus to north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b="1" dirty="0" smtClean="0"/>
              <a:t>moving into an era of highly variable, unpredictable</a:t>
            </a:r>
          </a:p>
          <a:p>
            <a:r>
              <a:rPr lang="en-CA" sz="2800" b="1" dirty="0" smtClean="0"/>
              <a:t>      ocean conditions</a:t>
            </a:r>
          </a:p>
          <a:p>
            <a:pPr marL="457200" indent="-457200">
              <a:buFont typeface="Arial" pitchFamily="34" charset="0"/>
              <a:buChar char="•"/>
            </a:pP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250317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0455" y="1484784"/>
            <a:ext cx="708116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5400" b="1" dirty="0" smtClean="0"/>
              <a:t>BC Policy, Management </a:t>
            </a:r>
          </a:p>
          <a:p>
            <a:pPr algn="ctr"/>
            <a:r>
              <a:rPr lang="en-CA" sz="5400" b="1" dirty="0" smtClean="0"/>
              <a:t>and Challenges</a:t>
            </a:r>
            <a:endParaRPr lang="en-CA" sz="5400" b="1" dirty="0"/>
          </a:p>
        </p:txBody>
      </p:sp>
    </p:spTree>
    <p:extLst>
      <p:ext uri="{BB962C8B-B14F-4D97-AF65-F5344CB8AC3E}">
        <p14:creationId xmlns:p14="http://schemas.microsoft.com/office/powerpoint/2010/main" val="13134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Presentation - port townsend\Skeena_heli_7072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8965432" cy="5961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467" y="1171773"/>
            <a:ext cx="8784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Provincial objective:  </a:t>
            </a:r>
            <a:r>
              <a:rPr lang="en-CA" sz="2400" b="1" i="1" dirty="0" smtClean="0"/>
              <a:t>Maximize escapement upstream</a:t>
            </a:r>
          </a:p>
          <a:p>
            <a:endParaRPr lang="en-CA" sz="2400" b="1" i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C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Conservation e.g. Thompson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Socio-economic e.g. Skeena</a:t>
            </a:r>
          </a:p>
          <a:p>
            <a:endParaRPr lang="en-CA" sz="2400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CA" sz="2400" b="1" dirty="0" smtClean="0"/>
              <a:t>Where interception occurs: </a:t>
            </a:r>
            <a:r>
              <a:rPr lang="en-CA" sz="2400" b="1" i="1" dirty="0" smtClean="0"/>
              <a:t>Minimize encounter rates  in non-selective fisheries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467" y="44624"/>
            <a:ext cx="333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Where are we going?</a:t>
            </a:r>
            <a:endParaRPr lang="en-CA" sz="2800" b="1" u="sng" dirty="0">
              <a:solidFill>
                <a:srgbClr val="FFFF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832644"/>
            <a:ext cx="8784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b="1" dirty="0"/>
          </a:p>
          <a:p>
            <a:r>
              <a:rPr lang="en-CA" sz="2400" b="1" i="1" dirty="0" smtClean="0"/>
              <a:t>Steelhead Stream Classification Policy up for 5 year review</a:t>
            </a:r>
          </a:p>
          <a:p>
            <a:pPr marL="285750" indent="-285750"/>
            <a:endParaRPr lang="en-CA" sz="2400" b="1" i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CA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Classification as wild (default) or hatchery-augmented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A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All wild fish catch and release, harvest on hatchery fish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A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Hatcheries only for sport fish augmentation, not rebuilding</a:t>
            </a:r>
          </a:p>
          <a:p>
            <a:endParaRPr lang="en-CA" sz="2400" b="1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92684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i="1" dirty="0" smtClean="0"/>
              <a:t>Consistency in management approach</a:t>
            </a:r>
          </a:p>
          <a:p>
            <a:pPr marL="285750" indent="-285750"/>
            <a:endParaRPr lang="en-CA" sz="2400" b="1" i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CA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The great bait debate --- bait ban for all summer run fish 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A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Seasonal closures where extended freshwater residency occurs </a:t>
            </a:r>
          </a:p>
          <a:p>
            <a:pPr marL="285750" indent="-285750">
              <a:buFont typeface="Wingdings" pitchFamily="2" charset="2"/>
              <a:buChar char="Ø"/>
            </a:pPr>
            <a:endParaRPr lang="en-CA" sz="2400" b="1" i="1" dirty="0"/>
          </a:p>
          <a:p>
            <a:endParaRPr lang="en-CA" sz="2400" b="1" i="1" dirty="0"/>
          </a:p>
        </p:txBody>
      </p:sp>
    </p:spTree>
    <p:extLst>
      <p:ext uri="{BB962C8B-B14F-4D97-AF65-F5344CB8AC3E}">
        <p14:creationId xmlns:p14="http://schemas.microsoft.com/office/powerpoint/2010/main" val="309235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03112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15816" y="1196752"/>
            <a:ext cx="3333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You.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2722" y="4149080"/>
            <a:ext cx="2280561" cy="2554545"/>
          </a:xfrm>
          <a:prstGeom prst="rect">
            <a:avLst/>
          </a:prstGeom>
          <a:solidFill>
            <a:srgbClr val="1E1C11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</a:p>
          <a:p>
            <a:pPr algn="ctr"/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Mike McCulloch</a:t>
            </a:r>
          </a:p>
          <a:p>
            <a:pPr algn="ctr"/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Greg Wilson</a:t>
            </a:r>
          </a:p>
          <a:p>
            <a:pPr algn="ctr"/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Bison</a:t>
            </a:r>
          </a:p>
          <a:p>
            <a:pPr algn="ctr"/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Ptolemy</a:t>
            </a:r>
          </a:p>
          <a:p>
            <a:pPr algn="ctr"/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Scholten</a:t>
            </a:r>
          </a:p>
          <a:p>
            <a:pPr algn="ctr"/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 Hooton</a:t>
            </a:r>
          </a:p>
          <a:p>
            <a:pPr algn="ctr"/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7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957" y="-17471"/>
            <a:ext cx="7936483" cy="684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 rot="2154666">
            <a:off x="3010426" y="5741500"/>
            <a:ext cx="2442579" cy="676280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/>
          <p:cNvSpPr/>
          <p:nvPr/>
        </p:nvSpPr>
        <p:spPr>
          <a:xfrm>
            <a:off x="4988445" y="6061720"/>
            <a:ext cx="792088" cy="288032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36517" y="4837584"/>
            <a:ext cx="1008112" cy="1296144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rot="20175211">
            <a:off x="4434764" y="4320819"/>
            <a:ext cx="864096" cy="1008112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1547480">
            <a:off x="3373680" y="4194064"/>
            <a:ext cx="776027" cy="1030058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18685866">
            <a:off x="2843963" y="3123572"/>
            <a:ext cx="1789557" cy="974673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2070664">
            <a:off x="2927330" y="2232811"/>
            <a:ext cx="669038" cy="1306029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2120948">
            <a:off x="2462256" y="1083837"/>
            <a:ext cx="864096" cy="1250607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3007612">
            <a:off x="2105596" y="640390"/>
            <a:ext cx="504056" cy="792088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648" y="5773688"/>
            <a:ext cx="2635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Vancouver Island</a:t>
            </a:r>
          </a:p>
          <a:p>
            <a:pPr algn="ctr"/>
            <a:r>
              <a:rPr lang="en-CA" b="1" dirty="0" smtClean="0"/>
              <a:t>(</a:t>
            </a:r>
            <a:r>
              <a:rPr lang="en-CA" b="1" dirty="0" err="1" smtClean="0"/>
              <a:t>Cowichan</a:t>
            </a:r>
            <a:r>
              <a:rPr lang="en-CA" b="1" dirty="0" smtClean="0"/>
              <a:t>, </a:t>
            </a:r>
            <a:r>
              <a:rPr lang="en-CA" b="1" dirty="0" err="1" smtClean="0"/>
              <a:t>Keogh,Stamp</a:t>
            </a:r>
            <a:r>
              <a:rPr lang="en-CA" b="1" dirty="0" smtClean="0"/>
              <a:t>)</a:t>
            </a:r>
            <a:endParaRPr lang="en-CA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068565" y="4549552"/>
            <a:ext cx="1193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Thompson</a:t>
            </a:r>
            <a:endParaRPr lang="en-CA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32061" y="4621560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Mid Coast </a:t>
            </a:r>
          </a:p>
          <a:p>
            <a:pPr algn="ctr"/>
            <a:r>
              <a:rPr lang="en-CA" b="1" dirty="0" smtClean="0"/>
              <a:t>(Bella Coola, Dean)</a:t>
            </a:r>
            <a:endParaRPr lang="en-CA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180133" y="3973488"/>
            <a:ext cx="86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Skeena</a:t>
            </a:r>
            <a:endParaRPr lang="en-CA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4700413" y="3613448"/>
            <a:ext cx="1562470" cy="2640143"/>
            <a:chOff x="4572000" y="3645024"/>
            <a:chExt cx="1562470" cy="2640143"/>
          </a:xfrm>
        </p:grpSpPr>
        <p:grpSp>
          <p:nvGrpSpPr>
            <p:cNvPr id="17" name="Group 16"/>
            <p:cNvGrpSpPr/>
            <p:nvPr/>
          </p:nvGrpSpPr>
          <p:grpSpPr>
            <a:xfrm>
              <a:off x="4572000" y="3645024"/>
              <a:ext cx="1553592" cy="2640143"/>
              <a:chOff x="4793942" y="3630967"/>
              <a:chExt cx="1553592" cy="2640143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264458" y="3630967"/>
                <a:ext cx="1083076" cy="2640143"/>
              </a:xfrm>
              <a:custGeom>
                <a:avLst/>
                <a:gdLst>
                  <a:gd name="connsiteX0" fmla="*/ 0 w 1083076"/>
                  <a:gd name="connsiteY0" fmla="*/ 2583402 h 2640143"/>
                  <a:gd name="connsiteX1" fmla="*/ 168676 w 1083076"/>
                  <a:gd name="connsiteY1" fmla="*/ 2601157 h 2640143"/>
                  <a:gd name="connsiteX2" fmla="*/ 195309 w 1083076"/>
                  <a:gd name="connsiteY2" fmla="*/ 2610035 h 2640143"/>
                  <a:gd name="connsiteX3" fmla="*/ 213064 w 1083076"/>
                  <a:gd name="connsiteY3" fmla="*/ 2636668 h 2640143"/>
                  <a:gd name="connsiteX4" fmla="*/ 239697 w 1083076"/>
                  <a:gd name="connsiteY4" fmla="*/ 2627790 h 2640143"/>
                  <a:gd name="connsiteX5" fmla="*/ 355107 w 1083076"/>
                  <a:gd name="connsiteY5" fmla="*/ 2618913 h 2640143"/>
                  <a:gd name="connsiteX6" fmla="*/ 381740 w 1083076"/>
                  <a:gd name="connsiteY6" fmla="*/ 2610035 h 2640143"/>
                  <a:gd name="connsiteX7" fmla="*/ 435006 w 1083076"/>
                  <a:gd name="connsiteY7" fmla="*/ 2583402 h 2640143"/>
                  <a:gd name="connsiteX8" fmla="*/ 461639 w 1083076"/>
                  <a:gd name="connsiteY8" fmla="*/ 2530136 h 2640143"/>
                  <a:gd name="connsiteX9" fmla="*/ 488272 w 1083076"/>
                  <a:gd name="connsiteY9" fmla="*/ 2494625 h 2640143"/>
                  <a:gd name="connsiteX10" fmla="*/ 514905 w 1083076"/>
                  <a:gd name="connsiteY10" fmla="*/ 2485748 h 2640143"/>
                  <a:gd name="connsiteX11" fmla="*/ 514905 w 1083076"/>
                  <a:gd name="connsiteY11" fmla="*/ 2299316 h 2640143"/>
                  <a:gd name="connsiteX12" fmla="*/ 497150 w 1083076"/>
                  <a:gd name="connsiteY12" fmla="*/ 2272683 h 2640143"/>
                  <a:gd name="connsiteX13" fmla="*/ 479394 w 1083076"/>
                  <a:gd name="connsiteY13" fmla="*/ 2219417 h 2640143"/>
                  <a:gd name="connsiteX14" fmla="*/ 470517 w 1083076"/>
                  <a:gd name="connsiteY14" fmla="*/ 2032986 h 2640143"/>
                  <a:gd name="connsiteX15" fmla="*/ 452761 w 1083076"/>
                  <a:gd name="connsiteY15" fmla="*/ 1979720 h 2640143"/>
                  <a:gd name="connsiteX16" fmla="*/ 435006 w 1083076"/>
                  <a:gd name="connsiteY16" fmla="*/ 1811045 h 2640143"/>
                  <a:gd name="connsiteX17" fmla="*/ 417251 w 1083076"/>
                  <a:gd name="connsiteY17" fmla="*/ 1713390 h 2640143"/>
                  <a:gd name="connsiteX18" fmla="*/ 399495 w 1083076"/>
                  <a:gd name="connsiteY18" fmla="*/ 1695635 h 2640143"/>
                  <a:gd name="connsiteX19" fmla="*/ 381740 w 1083076"/>
                  <a:gd name="connsiteY19" fmla="*/ 1669002 h 2640143"/>
                  <a:gd name="connsiteX20" fmla="*/ 355107 w 1083076"/>
                  <a:gd name="connsiteY20" fmla="*/ 1615736 h 2640143"/>
                  <a:gd name="connsiteX21" fmla="*/ 346229 w 1083076"/>
                  <a:gd name="connsiteY21" fmla="*/ 1580225 h 2640143"/>
                  <a:gd name="connsiteX22" fmla="*/ 319596 w 1083076"/>
                  <a:gd name="connsiteY22" fmla="*/ 1544715 h 2640143"/>
                  <a:gd name="connsiteX23" fmla="*/ 301841 w 1083076"/>
                  <a:gd name="connsiteY23" fmla="*/ 1455938 h 2640143"/>
                  <a:gd name="connsiteX24" fmla="*/ 284086 w 1083076"/>
                  <a:gd name="connsiteY24" fmla="*/ 1278384 h 2640143"/>
                  <a:gd name="connsiteX25" fmla="*/ 266330 w 1083076"/>
                  <a:gd name="connsiteY25" fmla="*/ 1225118 h 2640143"/>
                  <a:gd name="connsiteX26" fmla="*/ 230820 w 1083076"/>
                  <a:gd name="connsiteY26" fmla="*/ 1207363 h 2640143"/>
                  <a:gd name="connsiteX27" fmla="*/ 204187 w 1083076"/>
                  <a:gd name="connsiteY27" fmla="*/ 1154097 h 2640143"/>
                  <a:gd name="connsiteX28" fmla="*/ 177554 w 1083076"/>
                  <a:gd name="connsiteY28" fmla="*/ 1136342 h 2640143"/>
                  <a:gd name="connsiteX29" fmla="*/ 159798 w 1083076"/>
                  <a:gd name="connsiteY29" fmla="*/ 1118586 h 2640143"/>
                  <a:gd name="connsiteX30" fmla="*/ 133165 w 1083076"/>
                  <a:gd name="connsiteY30" fmla="*/ 1074198 h 2640143"/>
                  <a:gd name="connsiteX31" fmla="*/ 106532 w 1083076"/>
                  <a:gd name="connsiteY31" fmla="*/ 1029810 h 2640143"/>
                  <a:gd name="connsiteX32" fmla="*/ 106532 w 1083076"/>
                  <a:gd name="connsiteY32" fmla="*/ 887767 h 2640143"/>
                  <a:gd name="connsiteX33" fmla="*/ 97655 w 1083076"/>
                  <a:gd name="connsiteY33" fmla="*/ 861134 h 2640143"/>
                  <a:gd name="connsiteX34" fmla="*/ 88777 w 1083076"/>
                  <a:gd name="connsiteY34" fmla="*/ 701336 h 2640143"/>
                  <a:gd name="connsiteX35" fmla="*/ 71022 w 1083076"/>
                  <a:gd name="connsiteY35" fmla="*/ 594804 h 2640143"/>
                  <a:gd name="connsiteX36" fmla="*/ 53266 w 1083076"/>
                  <a:gd name="connsiteY36" fmla="*/ 497150 h 2640143"/>
                  <a:gd name="connsiteX37" fmla="*/ 62144 w 1083076"/>
                  <a:gd name="connsiteY37" fmla="*/ 435006 h 2640143"/>
                  <a:gd name="connsiteX38" fmla="*/ 71022 w 1083076"/>
                  <a:gd name="connsiteY38" fmla="*/ 408373 h 2640143"/>
                  <a:gd name="connsiteX39" fmla="*/ 53266 w 1083076"/>
                  <a:gd name="connsiteY39" fmla="*/ 310718 h 2640143"/>
                  <a:gd name="connsiteX40" fmla="*/ 44389 w 1083076"/>
                  <a:gd name="connsiteY40" fmla="*/ 284085 h 2640143"/>
                  <a:gd name="connsiteX41" fmla="*/ 35511 w 1083076"/>
                  <a:gd name="connsiteY41" fmla="*/ 248575 h 2640143"/>
                  <a:gd name="connsiteX42" fmla="*/ 26633 w 1083076"/>
                  <a:gd name="connsiteY42" fmla="*/ 159798 h 2640143"/>
                  <a:gd name="connsiteX43" fmla="*/ 35511 w 1083076"/>
                  <a:gd name="connsiteY43" fmla="*/ 115410 h 2640143"/>
                  <a:gd name="connsiteX44" fmla="*/ 62144 w 1083076"/>
                  <a:gd name="connsiteY44" fmla="*/ 62144 h 2640143"/>
                  <a:gd name="connsiteX45" fmla="*/ 150921 w 1083076"/>
                  <a:gd name="connsiteY45" fmla="*/ 8878 h 2640143"/>
                  <a:gd name="connsiteX46" fmla="*/ 177554 w 1083076"/>
                  <a:gd name="connsiteY46" fmla="*/ 0 h 2640143"/>
                  <a:gd name="connsiteX47" fmla="*/ 426128 w 1083076"/>
                  <a:gd name="connsiteY47" fmla="*/ 8878 h 2640143"/>
                  <a:gd name="connsiteX48" fmla="*/ 479394 w 1083076"/>
                  <a:gd name="connsiteY48" fmla="*/ 26633 h 2640143"/>
                  <a:gd name="connsiteX49" fmla="*/ 514905 w 1083076"/>
                  <a:gd name="connsiteY49" fmla="*/ 62144 h 2640143"/>
                  <a:gd name="connsiteX50" fmla="*/ 550416 w 1083076"/>
                  <a:gd name="connsiteY50" fmla="*/ 106532 h 2640143"/>
                  <a:gd name="connsiteX51" fmla="*/ 577049 w 1083076"/>
                  <a:gd name="connsiteY51" fmla="*/ 124287 h 2640143"/>
                  <a:gd name="connsiteX52" fmla="*/ 594804 w 1083076"/>
                  <a:gd name="connsiteY52" fmla="*/ 150920 h 2640143"/>
                  <a:gd name="connsiteX53" fmla="*/ 648070 w 1083076"/>
                  <a:gd name="connsiteY53" fmla="*/ 186431 h 2640143"/>
                  <a:gd name="connsiteX54" fmla="*/ 665825 w 1083076"/>
                  <a:gd name="connsiteY54" fmla="*/ 213064 h 2640143"/>
                  <a:gd name="connsiteX55" fmla="*/ 692459 w 1083076"/>
                  <a:gd name="connsiteY55" fmla="*/ 221942 h 2640143"/>
                  <a:gd name="connsiteX56" fmla="*/ 701336 w 1083076"/>
                  <a:gd name="connsiteY56" fmla="*/ 248575 h 2640143"/>
                  <a:gd name="connsiteX57" fmla="*/ 719092 w 1083076"/>
                  <a:gd name="connsiteY57" fmla="*/ 266330 h 2640143"/>
                  <a:gd name="connsiteX58" fmla="*/ 763480 w 1083076"/>
                  <a:gd name="connsiteY58" fmla="*/ 310718 h 2640143"/>
                  <a:gd name="connsiteX59" fmla="*/ 825624 w 1083076"/>
                  <a:gd name="connsiteY59" fmla="*/ 355107 h 2640143"/>
                  <a:gd name="connsiteX60" fmla="*/ 843379 w 1083076"/>
                  <a:gd name="connsiteY60" fmla="*/ 381740 h 2640143"/>
                  <a:gd name="connsiteX61" fmla="*/ 870012 w 1083076"/>
                  <a:gd name="connsiteY61" fmla="*/ 390617 h 2640143"/>
                  <a:gd name="connsiteX62" fmla="*/ 923278 w 1083076"/>
                  <a:gd name="connsiteY62" fmla="*/ 417250 h 2640143"/>
                  <a:gd name="connsiteX63" fmla="*/ 967666 w 1083076"/>
                  <a:gd name="connsiteY63" fmla="*/ 443883 h 2640143"/>
                  <a:gd name="connsiteX64" fmla="*/ 1020932 w 1083076"/>
                  <a:gd name="connsiteY64" fmla="*/ 470516 h 2640143"/>
                  <a:gd name="connsiteX65" fmla="*/ 1038688 w 1083076"/>
                  <a:gd name="connsiteY65" fmla="*/ 488272 h 2640143"/>
                  <a:gd name="connsiteX66" fmla="*/ 1056443 w 1083076"/>
                  <a:gd name="connsiteY66" fmla="*/ 514905 h 2640143"/>
                  <a:gd name="connsiteX67" fmla="*/ 1083076 w 1083076"/>
                  <a:gd name="connsiteY67" fmla="*/ 523783 h 2640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083076" h="2640143">
                    <a:moveTo>
                      <a:pt x="0" y="2583402"/>
                    </a:moveTo>
                    <a:cubicBezTo>
                      <a:pt x="73720" y="2588668"/>
                      <a:pt x="107398" y="2585838"/>
                      <a:pt x="168676" y="2601157"/>
                    </a:cubicBezTo>
                    <a:cubicBezTo>
                      <a:pt x="177755" y="2603427"/>
                      <a:pt x="186431" y="2607076"/>
                      <a:pt x="195309" y="2610035"/>
                    </a:cubicBezTo>
                    <a:cubicBezTo>
                      <a:pt x="201227" y="2618913"/>
                      <a:pt x="203158" y="2632705"/>
                      <a:pt x="213064" y="2636668"/>
                    </a:cubicBezTo>
                    <a:cubicBezTo>
                      <a:pt x="221753" y="2640143"/>
                      <a:pt x="230411" y="2628951"/>
                      <a:pt x="239697" y="2627790"/>
                    </a:cubicBezTo>
                    <a:cubicBezTo>
                      <a:pt x="277983" y="2623004"/>
                      <a:pt x="316637" y="2621872"/>
                      <a:pt x="355107" y="2618913"/>
                    </a:cubicBezTo>
                    <a:cubicBezTo>
                      <a:pt x="363985" y="2615954"/>
                      <a:pt x="373370" y="2614220"/>
                      <a:pt x="381740" y="2610035"/>
                    </a:cubicBezTo>
                    <a:cubicBezTo>
                      <a:pt x="450579" y="2575616"/>
                      <a:pt x="368063" y="2605717"/>
                      <a:pt x="435006" y="2583402"/>
                    </a:cubicBezTo>
                    <a:cubicBezTo>
                      <a:pt x="446000" y="2550421"/>
                      <a:pt x="440128" y="2560252"/>
                      <a:pt x="461639" y="2530136"/>
                    </a:cubicBezTo>
                    <a:cubicBezTo>
                      <a:pt x="470239" y="2518096"/>
                      <a:pt x="476905" y="2504097"/>
                      <a:pt x="488272" y="2494625"/>
                    </a:cubicBezTo>
                    <a:cubicBezTo>
                      <a:pt x="495461" y="2488634"/>
                      <a:pt x="506027" y="2488707"/>
                      <a:pt x="514905" y="2485748"/>
                    </a:cubicBezTo>
                    <a:cubicBezTo>
                      <a:pt x="538841" y="2413943"/>
                      <a:pt x="534638" y="2437451"/>
                      <a:pt x="514905" y="2299316"/>
                    </a:cubicBezTo>
                    <a:cubicBezTo>
                      <a:pt x="513396" y="2288754"/>
                      <a:pt x="501483" y="2282433"/>
                      <a:pt x="497150" y="2272683"/>
                    </a:cubicBezTo>
                    <a:cubicBezTo>
                      <a:pt x="489549" y="2255580"/>
                      <a:pt x="479394" y="2219417"/>
                      <a:pt x="479394" y="2219417"/>
                    </a:cubicBezTo>
                    <a:cubicBezTo>
                      <a:pt x="476435" y="2157273"/>
                      <a:pt x="477387" y="2094820"/>
                      <a:pt x="470517" y="2032986"/>
                    </a:cubicBezTo>
                    <a:cubicBezTo>
                      <a:pt x="468450" y="2014385"/>
                      <a:pt x="452761" y="1979720"/>
                      <a:pt x="452761" y="1979720"/>
                    </a:cubicBezTo>
                    <a:cubicBezTo>
                      <a:pt x="432610" y="1838651"/>
                      <a:pt x="456240" y="2012765"/>
                      <a:pt x="435006" y="1811045"/>
                    </a:cubicBezTo>
                    <a:cubicBezTo>
                      <a:pt x="434319" y="1804517"/>
                      <a:pt x="425420" y="1729729"/>
                      <a:pt x="417251" y="1713390"/>
                    </a:cubicBezTo>
                    <a:cubicBezTo>
                      <a:pt x="413508" y="1705904"/>
                      <a:pt x="404724" y="1702171"/>
                      <a:pt x="399495" y="1695635"/>
                    </a:cubicBezTo>
                    <a:cubicBezTo>
                      <a:pt x="392830" y="1687304"/>
                      <a:pt x="386512" y="1678545"/>
                      <a:pt x="381740" y="1669002"/>
                    </a:cubicBezTo>
                    <a:cubicBezTo>
                      <a:pt x="344985" y="1595492"/>
                      <a:pt x="405990" y="1692062"/>
                      <a:pt x="355107" y="1615736"/>
                    </a:cubicBezTo>
                    <a:cubicBezTo>
                      <a:pt x="352148" y="1603899"/>
                      <a:pt x="351686" y="1591138"/>
                      <a:pt x="346229" y="1580225"/>
                    </a:cubicBezTo>
                    <a:cubicBezTo>
                      <a:pt x="339612" y="1566991"/>
                      <a:pt x="324572" y="1558649"/>
                      <a:pt x="319596" y="1544715"/>
                    </a:cubicBezTo>
                    <a:cubicBezTo>
                      <a:pt x="309446" y="1516295"/>
                      <a:pt x="305829" y="1485852"/>
                      <a:pt x="301841" y="1455938"/>
                    </a:cubicBezTo>
                    <a:cubicBezTo>
                      <a:pt x="293980" y="1396980"/>
                      <a:pt x="293130" y="1337172"/>
                      <a:pt x="284086" y="1278384"/>
                    </a:cubicBezTo>
                    <a:cubicBezTo>
                      <a:pt x="281240" y="1259886"/>
                      <a:pt x="283070" y="1233488"/>
                      <a:pt x="266330" y="1225118"/>
                    </a:cubicBezTo>
                    <a:lnTo>
                      <a:pt x="230820" y="1207363"/>
                    </a:lnTo>
                    <a:cubicBezTo>
                      <a:pt x="223600" y="1185703"/>
                      <a:pt x="221396" y="1171306"/>
                      <a:pt x="204187" y="1154097"/>
                    </a:cubicBezTo>
                    <a:cubicBezTo>
                      <a:pt x="196642" y="1146552"/>
                      <a:pt x="185886" y="1143007"/>
                      <a:pt x="177554" y="1136342"/>
                    </a:cubicBezTo>
                    <a:cubicBezTo>
                      <a:pt x="171018" y="1131113"/>
                      <a:pt x="165717" y="1124505"/>
                      <a:pt x="159798" y="1118586"/>
                    </a:cubicBezTo>
                    <a:cubicBezTo>
                      <a:pt x="134651" y="1043140"/>
                      <a:pt x="169723" y="1135128"/>
                      <a:pt x="133165" y="1074198"/>
                    </a:cubicBezTo>
                    <a:cubicBezTo>
                      <a:pt x="98591" y="1016576"/>
                      <a:pt x="151522" y="1074797"/>
                      <a:pt x="106532" y="1029810"/>
                    </a:cubicBezTo>
                    <a:cubicBezTo>
                      <a:pt x="83128" y="959591"/>
                      <a:pt x="106532" y="1041293"/>
                      <a:pt x="106532" y="887767"/>
                    </a:cubicBezTo>
                    <a:cubicBezTo>
                      <a:pt x="106532" y="878409"/>
                      <a:pt x="100614" y="870012"/>
                      <a:pt x="97655" y="861134"/>
                    </a:cubicBezTo>
                    <a:cubicBezTo>
                      <a:pt x="94696" y="807868"/>
                      <a:pt x="93031" y="754514"/>
                      <a:pt x="88777" y="701336"/>
                    </a:cubicBezTo>
                    <a:cubicBezTo>
                      <a:pt x="83360" y="633625"/>
                      <a:pt x="79968" y="652954"/>
                      <a:pt x="71022" y="594804"/>
                    </a:cubicBezTo>
                    <a:cubicBezTo>
                      <a:pt x="56682" y="501595"/>
                      <a:pt x="71376" y="551477"/>
                      <a:pt x="53266" y="497150"/>
                    </a:cubicBezTo>
                    <a:cubicBezTo>
                      <a:pt x="56225" y="476435"/>
                      <a:pt x="58040" y="455525"/>
                      <a:pt x="62144" y="435006"/>
                    </a:cubicBezTo>
                    <a:cubicBezTo>
                      <a:pt x="63979" y="425830"/>
                      <a:pt x="71022" y="417731"/>
                      <a:pt x="71022" y="408373"/>
                    </a:cubicBezTo>
                    <a:cubicBezTo>
                      <a:pt x="71022" y="383224"/>
                      <a:pt x="61036" y="337915"/>
                      <a:pt x="53266" y="310718"/>
                    </a:cubicBezTo>
                    <a:cubicBezTo>
                      <a:pt x="50695" y="301720"/>
                      <a:pt x="46960" y="293083"/>
                      <a:pt x="44389" y="284085"/>
                    </a:cubicBezTo>
                    <a:cubicBezTo>
                      <a:pt x="41037" y="272353"/>
                      <a:pt x="38470" y="260412"/>
                      <a:pt x="35511" y="248575"/>
                    </a:cubicBezTo>
                    <a:cubicBezTo>
                      <a:pt x="32552" y="218983"/>
                      <a:pt x="26633" y="189538"/>
                      <a:pt x="26633" y="159798"/>
                    </a:cubicBezTo>
                    <a:cubicBezTo>
                      <a:pt x="26633" y="144709"/>
                      <a:pt x="31851" y="130048"/>
                      <a:pt x="35511" y="115410"/>
                    </a:cubicBezTo>
                    <a:cubicBezTo>
                      <a:pt x="41071" y="93171"/>
                      <a:pt x="46828" y="80012"/>
                      <a:pt x="62144" y="62144"/>
                    </a:cubicBezTo>
                    <a:cubicBezTo>
                      <a:pt x="101140" y="16648"/>
                      <a:pt x="92673" y="28294"/>
                      <a:pt x="150921" y="8878"/>
                    </a:cubicBezTo>
                    <a:lnTo>
                      <a:pt x="177554" y="0"/>
                    </a:lnTo>
                    <a:cubicBezTo>
                      <a:pt x="260412" y="2959"/>
                      <a:pt x="343538" y="1591"/>
                      <a:pt x="426128" y="8878"/>
                    </a:cubicBezTo>
                    <a:cubicBezTo>
                      <a:pt x="444771" y="10523"/>
                      <a:pt x="479394" y="26633"/>
                      <a:pt x="479394" y="26633"/>
                    </a:cubicBezTo>
                    <a:cubicBezTo>
                      <a:pt x="491231" y="38470"/>
                      <a:pt x="505619" y="48215"/>
                      <a:pt x="514905" y="62144"/>
                    </a:cubicBezTo>
                    <a:cubicBezTo>
                      <a:pt x="528090" y="81922"/>
                      <a:pt x="532342" y="92074"/>
                      <a:pt x="550416" y="106532"/>
                    </a:cubicBezTo>
                    <a:cubicBezTo>
                      <a:pt x="558748" y="113197"/>
                      <a:pt x="568171" y="118369"/>
                      <a:pt x="577049" y="124287"/>
                    </a:cubicBezTo>
                    <a:cubicBezTo>
                      <a:pt x="582967" y="133165"/>
                      <a:pt x="586774" y="143894"/>
                      <a:pt x="594804" y="150920"/>
                    </a:cubicBezTo>
                    <a:cubicBezTo>
                      <a:pt x="610863" y="164972"/>
                      <a:pt x="648070" y="186431"/>
                      <a:pt x="648070" y="186431"/>
                    </a:cubicBezTo>
                    <a:cubicBezTo>
                      <a:pt x="653988" y="195309"/>
                      <a:pt x="657493" y="206399"/>
                      <a:pt x="665825" y="213064"/>
                    </a:cubicBezTo>
                    <a:cubicBezTo>
                      <a:pt x="673133" y="218910"/>
                      <a:pt x="685842" y="215325"/>
                      <a:pt x="692459" y="221942"/>
                    </a:cubicBezTo>
                    <a:cubicBezTo>
                      <a:pt x="699076" y="228559"/>
                      <a:pt x="696521" y="240551"/>
                      <a:pt x="701336" y="248575"/>
                    </a:cubicBezTo>
                    <a:cubicBezTo>
                      <a:pt x="705642" y="255752"/>
                      <a:pt x="713863" y="259794"/>
                      <a:pt x="719092" y="266330"/>
                    </a:cubicBezTo>
                    <a:cubicBezTo>
                      <a:pt x="775053" y="336279"/>
                      <a:pt x="695682" y="252606"/>
                      <a:pt x="763480" y="310718"/>
                    </a:cubicBezTo>
                    <a:cubicBezTo>
                      <a:pt x="817098" y="356676"/>
                      <a:pt x="776687" y="338794"/>
                      <a:pt x="825624" y="355107"/>
                    </a:cubicBezTo>
                    <a:cubicBezTo>
                      <a:pt x="831542" y="363985"/>
                      <a:pt x="835047" y="375075"/>
                      <a:pt x="843379" y="381740"/>
                    </a:cubicBezTo>
                    <a:cubicBezTo>
                      <a:pt x="850686" y="387586"/>
                      <a:pt x="861642" y="386432"/>
                      <a:pt x="870012" y="390617"/>
                    </a:cubicBezTo>
                    <a:cubicBezTo>
                      <a:pt x="938850" y="425036"/>
                      <a:pt x="856336" y="394938"/>
                      <a:pt x="923278" y="417250"/>
                    </a:cubicBezTo>
                    <a:cubicBezTo>
                      <a:pt x="957958" y="451932"/>
                      <a:pt x="921567" y="420834"/>
                      <a:pt x="967666" y="443883"/>
                    </a:cubicBezTo>
                    <a:cubicBezTo>
                      <a:pt x="1036504" y="478302"/>
                      <a:pt x="953990" y="448204"/>
                      <a:pt x="1020932" y="470516"/>
                    </a:cubicBezTo>
                    <a:cubicBezTo>
                      <a:pt x="1026851" y="476435"/>
                      <a:pt x="1033459" y="481736"/>
                      <a:pt x="1038688" y="488272"/>
                    </a:cubicBezTo>
                    <a:cubicBezTo>
                      <a:pt x="1045353" y="496604"/>
                      <a:pt x="1048112" y="508240"/>
                      <a:pt x="1056443" y="514905"/>
                    </a:cubicBezTo>
                    <a:cubicBezTo>
                      <a:pt x="1063750" y="520751"/>
                      <a:pt x="1083076" y="523783"/>
                      <a:pt x="1083076" y="523783"/>
                    </a:cubicBezTo>
                  </a:path>
                </a:pathLst>
              </a:cu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4793942" y="4583478"/>
                <a:ext cx="692458" cy="263730"/>
              </a:xfrm>
              <a:custGeom>
                <a:avLst/>
                <a:gdLst>
                  <a:gd name="connsiteX0" fmla="*/ 692458 w 692458"/>
                  <a:gd name="connsiteY0" fmla="*/ 263730 h 263730"/>
                  <a:gd name="connsiteX1" fmla="*/ 639192 w 692458"/>
                  <a:gd name="connsiteY1" fmla="*/ 245974 h 263730"/>
                  <a:gd name="connsiteX2" fmla="*/ 603681 w 692458"/>
                  <a:gd name="connsiteY2" fmla="*/ 201586 h 263730"/>
                  <a:gd name="connsiteX3" fmla="*/ 577048 w 692458"/>
                  <a:gd name="connsiteY3" fmla="*/ 183831 h 263730"/>
                  <a:gd name="connsiteX4" fmla="*/ 559293 w 692458"/>
                  <a:gd name="connsiteY4" fmla="*/ 166075 h 263730"/>
                  <a:gd name="connsiteX5" fmla="*/ 506027 w 692458"/>
                  <a:gd name="connsiteY5" fmla="*/ 148320 h 263730"/>
                  <a:gd name="connsiteX6" fmla="*/ 461639 w 692458"/>
                  <a:gd name="connsiteY6" fmla="*/ 112809 h 263730"/>
                  <a:gd name="connsiteX7" fmla="*/ 443883 w 692458"/>
                  <a:gd name="connsiteY7" fmla="*/ 95054 h 263730"/>
                  <a:gd name="connsiteX8" fmla="*/ 390617 w 692458"/>
                  <a:gd name="connsiteY8" fmla="*/ 68421 h 263730"/>
                  <a:gd name="connsiteX9" fmla="*/ 372862 w 692458"/>
                  <a:gd name="connsiteY9" fmla="*/ 41788 h 263730"/>
                  <a:gd name="connsiteX10" fmla="*/ 346229 w 692458"/>
                  <a:gd name="connsiteY10" fmla="*/ 32910 h 263730"/>
                  <a:gd name="connsiteX11" fmla="*/ 284085 w 692458"/>
                  <a:gd name="connsiteY11" fmla="*/ 6277 h 263730"/>
                  <a:gd name="connsiteX12" fmla="*/ 142042 w 692458"/>
                  <a:gd name="connsiteY12" fmla="*/ 15155 h 263730"/>
                  <a:gd name="connsiteX13" fmla="*/ 88776 w 692458"/>
                  <a:gd name="connsiteY13" fmla="*/ 41788 h 263730"/>
                  <a:gd name="connsiteX14" fmla="*/ 35510 w 692458"/>
                  <a:gd name="connsiteY14" fmla="*/ 59543 h 263730"/>
                  <a:gd name="connsiteX15" fmla="*/ 0 w 692458"/>
                  <a:gd name="connsiteY15" fmla="*/ 68421 h 2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2458" h="263730">
                    <a:moveTo>
                      <a:pt x="692458" y="263730"/>
                    </a:moveTo>
                    <a:cubicBezTo>
                      <a:pt x="674703" y="257811"/>
                      <a:pt x="649574" y="261547"/>
                      <a:pt x="639192" y="245974"/>
                    </a:cubicBezTo>
                    <a:cubicBezTo>
                      <a:pt x="626007" y="226196"/>
                      <a:pt x="621755" y="216044"/>
                      <a:pt x="603681" y="201586"/>
                    </a:cubicBezTo>
                    <a:cubicBezTo>
                      <a:pt x="595349" y="194921"/>
                      <a:pt x="585379" y="190496"/>
                      <a:pt x="577048" y="183831"/>
                    </a:cubicBezTo>
                    <a:cubicBezTo>
                      <a:pt x="570512" y="178602"/>
                      <a:pt x="566779" y="169818"/>
                      <a:pt x="559293" y="166075"/>
                    </a:cubicBezTo>
                    <a:cubicBezTo>
                      <a:pt x="542553" y="157705"/>
                      <a:pt x="506027" y="148320"/>
                      <a:pt x="506027" y="148320"/>
                    </a:cubicBezTo>
                    <a:cubicBezTo>
                      <a:pt x="470666" y="95277"/>
                      <a:pt x="509283" y="141395"/>
                      <a:pt x="461639" y="112809"/>
                    </a:cubicBezTo>
                    <a:cubicBezTo>
                      <a:pt x="454462" y="108503"/>
                      <a:pt x="450419" y="100283"/>
                      <a:pt x="443883" y="95054"/>
                    </a:cubicBezTo>
                    <a:cubicBezTo>
                      <a:pt x="419298" y="75386"/>
                      <a:pt x="418747" y="77798"/>
                      <a:pt x="390617" y="68421"/>
                    </a:cubicBezTo>
                    <a:cubicBezTo>
                      <a:pt x="384699" y="59543"/>
                      <a:pt x="381193" y="48453"/>
                      <a:pt x="372862" y="41788"/>
                    </a:cubicBezTo>
                    <a:cubicBezTo>
                      <a:pt x="365555" y="35942"/>
                      <a:pt x="354830" y="36596"/>
                      <a:pt x="346229" y="32910"/>
                    </a:cubicBezTo>
                    <a:cubicBezTo>
                      <a:pt x="269438" y="0"/>
                      <a:pt x="346544" y="27097"/>
                      <a:pt x="284085" y="6277"/>
                    </a:cubicBezTo>
                    <a:cubicBezTo>
                      <a:pt x="236737" y="9236"/>
                      <a:pt x="189221" y="10189"/>
                      <a:pt x="142042" y="15155"/>
                    </a:cubicBezTo>
                    <a:cubicBezTo>
                      <a:pt x="110225" y="18504"/>
                      <a:pt x="117565" y="28993"/>
                      <a:pt x="88776" y="41788"/>
                    </a:cubicBezTo>
                    <a:cubicBezTo>
                      <a:pt x="71673" y="49389"/>
                      <a:pt x="53265" y="53625"/>
                      <a:pt x="35510" y="59543"/>
                    </a:cubicBezTo>
                    <a:cubicBezTo>
                      <a:pt x="6069" y="69357"/>
                      <a:pt x="18235" y="68421"/>
                      <a:pt x="0" y="68421"/>
                    </a:cubicBezTo>
                  </a:path>
                </a:pathLst>
              </a:cu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33" name="Freeform 32"/>
            <p:cNvSpPr/>
            <p:nvPr/>
          </p:nvSpPr>
          <p:spPr>
            <a:xfrm>
              <a:off x="5536859" y="5024761"/>
              <a:ext cx="597611" cy="763480"/>
            </a:xfrm>
            <a:custGeom>
              <a:avLst/>
              <a:gdLst>
                <a:gd name="connsiteX0" fmla="*/ 526590 w 597611"/>
                <a:gd name="connsiteY0" fmla="*/ 0 h 763480"/>
                <a:gd name="connsiteX1" fmla="*/ 535467 w 597611"/>
                <a:gd name="connsiteY1" fmla="*/ 106532 h 763480"/>
                <a:gd name="connsiteX2" fmla="*/ 562100 w 597611"/>
                <a:gd name="connsiteY2" fmla="*/ 186431 h 763480"/>
                <a:gd name="connsiteX3" fmla="*/ 570978 w 597611"/>
                <a:gd name="connsiteY3" fmla="*/ 230820 h 763480"/>
                <a:gd name="connsiteX4" fmla="*/ 588733 w 597611"/>
                <a:gd name="connsiteY4" fmla="*/ 284086 h 763480"/>
                <a:gd name="connsiteX5" fmla="*/ 597611 w 597611"/>
                <a:gd name="connsiteY5" fmla="*/ 319596 h 763480"/>
                <a:gd name="connsiteX6" fmla="*/ 588733 w 597611"/>
                <a:gd name="connsiteY6" fmla="*/ 355107 h 763480"/>
                <a:gd name="connsiteX7" fmla="*/ 535467 w 597611"/>
                <a:gd name="connsiteY7" fmla="*/ 381740 h 763480"/>
                <a:gd name="connsiteX8" fmla="*/ 508834 w 597611"/>
                <a:gd name="connsiteY8" fmla="*/ 399495 h 763480"/>
                <a:gd name="connsiteX9" fmla="*/ 455568 w 597611"/>
                <a:gd name="connsiteY9" fmla="*/ 417251 h 763480"/>
                <a:gd name="connsiteX10" fmla="*/ 428935 w 597611"/>
                <a:gd name="connsiteY10" fmla="*/ 426128 h 763480"/>
                <a:gd name="connsiteX11" fmla="*/ 411180 w 597611"/>
                <a:gd name="connsiteY11" fmla="*/ 443884 h 763480"/>
                <a:gd name="connsiteX12" fmla="*/ 420058 w 597611"/>
                <a:gd name="connsiteY12" fmla="*/ 488272 h 763480"/>
                <a:gd name="connsiteX13" fmla="*/ 428935 w 597611"/>
                <a:gd name="connsiteY13" fmla="*/ 585926 h 763480"/>
                <a:gd name="connsiteX14" fmla="*/ 420058 w 597611"/>
                <a:gd name="connsiteY14" fmla="*/ 621437 h 763480"/>
                <a:gd name="connsiteX15" fmla="*/ 393424 w 597611"/>
                <a:gd name="connsiteY15" fmla="*/ 710214 h 763480"/>
                <a:gd name="connsiteX16" fmla="*/ 366791 w 597611"/>
                <a:gd name="connsiteY16" fmla="*/ 719091 h 763480"/>
                <a:gd name="connsiteX17" fmla="*/ 260259 w 597611"/>
                <a:gd name="connsiteY17" fmla="*/ 710214 h 763480"/>
                <a:gd name="connsiteX18" fmla="*/ 233626 w 597611"/>
                <a:gd name="connsiteY18" fmla="*/ 701336 h 763480"/>
                <a:gd name="connsiteX19" fmla="*/ 135972 w 597611"/>
                <a:gd name="connsiteY19" fmla="*/ 710214 h 763480"/>
                <a:gd name="connsiteX20" fmla="*/ 29440 w 597611"/>
                <a:gd name="connsiteY20" fmla="*/ 745724 h 763480"/>
                <a:gd name="connsiteX21" fmla="*/ 2807 w 597611"/>
                <a:gd name="connsiteY21" fmla="*/ 763480 h 76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7611" h="763480">
                  <a:moveTo>
                    <a:pt x="526590" y="0"/>
                  </a:moveTo>
                  <a:cubicBezTo>
                    <a:pt x="529549" y="35511"/>
                    <a:pt x="529609" y="71383"/>
                    <a:pt x="535467" y="106532"/>
                  </a:cubicBezTo>
                  <a:cubicBezTo>
                    <a:pt x="553205" y="212962"/>
                    <a:pt x="548793" y="119899"/>
                    <a:pt x="562100" y="186431"/>
                  </a:cubicBezTo>
                  <a:cubicBezTo>
                    <a:pt x="565059" y="201227"/>
                    <a:pt x="567008" y="216262"/>
                    <a:pt x="570978" y="230820"/>
                  </a:cubicBezTo>
                  <a:cubicBezTo>
                    <a:pt x="575902" y="248876"/>
                    <a:pt x="584194" y="265929"/>
                    <a:pt x="588733" y="284086"/>
                  </a:cubicBezTo>
                  <a:lnTo>
                    <a:pt x="597611" y="319596"/>
                  </a:lnTo>
                  <a:cubicBezTo>
                    <a:pt x="594652" y="331433"/>
                    <a:pt x="595501" y="344955"/>
                    <a:pt x="588733" y="355107"/>
                  </a:cubicBezTo>
                  <a:cubicBezTo>
                    <a:pt x="576013" y="374187"/>
                    <a:pt x="553190" y="372878"/>
                    <a:pt x="535467" y="381740"/>
                  </a:cubicBezTo>
                  <a:cubicBezTo>
                    <a:pt x="525924" y="386512"/>
                    <a:pt x="518584" y="395162"/>
                    <a:pt x="508834" y="399495"/>
                  </a:cubicBezTo>
                  <a:cubicBezTo>
                    <a:pt x="491731" y="407096"/>
                    <a:pt x="473323" y="411333"/>
                    <a:pt x="455568" y="417251"/>
                  </a:cubicBezTo>
                  <a:lnTo>
                    <a:pt x="428935" y="426128"/>
                  </a:lnTo>
                  <a:cubicBezTo>
                    <a:pt x="423017" y="432047"/>
                    <a:pt x="412364" y="435598"/>
                    <a:pt x="411180" y="443884"/>
                  </a:cubicBezTo>
                  <a:cubicBezTo>
                    <a:pt x="409046" y="458821"/>
                    <a:pt x="418186" y="473299"/>
                    <a:pt x="420058" y="488272"/>
                  </a:cubicBezTo>
                  <a:cubicBezTo>
                    <a:pt x="424112" y="520705"/>
                    <a:pt x="425976" y="553375"/>
                    <a:pt x="428935" y="585926"/>
                  </a:cubicBezTo>
                  <a:cubicBezTo>
                    <a:pt x="425976" y="597763"/>
                    <a:pt x="422241" y="609433"/>
                    <a:pt x="420058" y="621437"/>
                  </a:cubicBezTo>
                  <a:cubicBezTo>
                    <a:pt x="414933" y="649626"/>
                    <a:pt x="420104" y="688870"/>
                    <a:pt x="393424" y="710214"/>
                  </a:cubicBezTo>
                  <a:cubicBezTo>
                    <a:pt x="386117" y="716060"/>
                    <a:pt x="375669" y="716132"/>
                    <a:pt x="366791" y="719091"/>
                  </a:cubicBezTo>
                  <a:cubicBezTo>
                    <a:pt x="331280" y="716132"/>
                    <a:pt x="295580" y="714923"/>
                    <a:pt x="260259" y="710214"/>
                  </a:cubicBezTo>
                  <a:cubicBezTo>
                    <a:pt x="250983" y="708977"/>
                    <a:pt x="242984" y="701336"/>
                    <a:pt x="233626" y="701336"/>
                  </a:cubicBezTo>
                  <a:cubicBezTo>
                    <a:pt x="200940" y="701336"/>
                    <a:pt x="168523" y="707255"/>
                    <a:pt x="135972" y="710214"/>
                  </a:cubicBezTo>
                  <a:lnTo>
                    <a:pt x="29440" y="745724"/>
                  </a:lnTo>
                  <a:cubicBezTo>
                    <a:pt x="0" y="755537"/>
                    <a:pt x="2807" y="745244"/>
                    <a:pt x="2807" y="763480"/>
                  </a:cubicBezTo>
                </a:path>
              </a:pathLst>
            </a:cu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32461" y="6133728"/>
            <a:ext cx="1316773" cy="585356"/>
            <a:chOff x="5004048" y="6165304"/>
            <a:chExt cx="1316773" cy="585356"/>
          </a:xfrm>
        </p:grpSpPr>
        <p:sp>
          <p:nvSpPr>
            <p:cNvPr id="6" name="TextBox 5"/>
            <p:cNvSpPr txBox="1"/>
            <p:nvPr/>
          </p:nvSpPr>
          <p:spPr>
            <a:xfrm>
              <a:off x="5148064" y="6381328"/>
              <a:ext cx="1172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Vancouver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004048" y="616530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08125" y="274935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Nass</a:t>
            </a:r>
            <a:endParaRPr lang="en-CA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532061" y="195726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Stikine</a:t>
            </a:r>
            <a:endParaRPr lang="en-CA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460053" y="1093168"/>
            <a:ext cx="6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Taku</a:t>
            </a:r>
            <a:endParaRPr lang="en-CA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427984" y="5445224"/>
            <a:ext cx="2411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L. Fraser </a:t>
            </a:r>
          </a:p>
          <a:p>
            <a:pPr algn="ctr"/>
            <a:r>
              <a:rPr lang="en-CA" b="1" dirty="0" smtClean="0"/>
              <a:t>(Chilliwack, </a:t>
            </a:r>
            <a:r>
              <a:rPr lang="en-CA" b="1" dirty="0" err="1" smtClean="0"/>
              <a:t>Coquihalla</a:t>
            </a:r>
            <a:r>
              <a:rPr lang="en-CA" b="1" dirty="0" smtClean="0"/>
              <a:t>)</a:t>
            </a:r>
            <a:endParaRPr lang="en-CA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124349" y="3829472"/>
            <a:ext cx="170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Chilko</a:t>
            </a:r>
            <a:r>
              <a:rPr lang="en-CA" b="1" dirty="0" smtClean="0"/>
              <a:t>/</a:t>
            </a:r>
            <a:r>
              <a:rPr lang="en-CA" b="1" dirty="0" err="1" smtClean="0"/>
              <a:t>Chilcotin</a:t>
            </a:r>
            <a:endParaRPr lang="en-CA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8" grpId="0"/>
      <p:bldP spid="30" grpId="0"/>
      <p:bldP spid="31" grpId="0"/>
      <p:bldP spid="37" grpId="0"/>
      <p:bldP spid="38" grpId="0"/>
      <p:bldP spid="39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3180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Stocks and Ecotypes</a:t>
            </a:r>
            <a:endParaRPr lang="en-CA" sz="2800" b="1" u="sng" dirty="0">
              <a:solidFill>
                <a:srgbClr val="FFFF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908720"/>
            <a:ext cx="297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~430 steelhead stocks</a:t>
            </a:r>
            <a:endParaRPr lang="en-CA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556792"/>
            <a:ext cx="2928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Three main ecotypes:</a:t>
            </a:r>
          </a:p>
          <a:p>
            <a:pPr marL="457200" indent="-457200">
              <a:buFont typeface="+mj-lt"/>
              <a:buAutoNum type="arabicParenR"/>
            </a:pPr>
            <a:r>
              <a:rPr lang="en-CA" sz="2400" b="1" dirty="0" smtClean="0"/>
              <a:t>Coastal winter</a:t>
            </a:r>
          </a:p>
          <a:p>
            <a:pPr marL="457200" indent="-457200">
              <a:buFont typeface="+mj-lt"/>
              <a:buAutoNum type="arabicParenR"/>
            </a:pPr>
            <a:r>
              <a:rPr lang="en-CA" sz="2400" b="1" dirty="0" smtClean="0"/>
              <a:t>Coastal summer</a:t>
            </a:r>
          </a:p>
          <a:p>
            <a:pPr marL="457200" indent="-457200">
              <a:buFont typeface="+mj-lt"/>
              <a:buAutoNum type="arabicParenR"/>
            </a:pPr>
            <a:r>
              <a:rPr lang="en-CA" sz="2400" b="1" dirty="0" smtClean="0"/>
              <a:t>Interior summer</a:t>
            </a:r>
            <a:endParaRPr lang="en-CA" sz="24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861552"/>
              </p:ext>
            </p:extLst>
          </p:nvPr>
        </p:nvGraphicFramePr>
        <p:xfrm>
          <a:off x="179512" y="980728"/>
          <a:ext cx="8759584" cy="433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557"/>
                <a:gridCol w="4253006"/>
                <a:gridCol w="2046021"/>
              </a:tblGrid>
              <a:tr h="0">
                <a:tc>
                  <a:txBody>
                    <a:bodyPr/>
                    <a:lstStyle/>
                    <a:p>
                      <a:r>
                        <a:rPr lang="en-CA" sz="2400" b="1" dirty="0" smtClean="0"/>
                        <a:t>Ecotype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b="1" dirty="0" smtClean="0"/>
                        <a:t>Major systems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dirty="0" smtClean="0"/>
                        <a:t>Number of stocks</a:t>
                      </a:r>
                      <a:endParaRPr lang="en-CA" sz="2400" b="1" dirty="0"/>
                    </a:p>
                  </a:txBody>
                  <a:tcPr/>
                </a:tc>
              </a:tr>
              <a:tr h="1207012">
                <a:tc>
                  <a:txBody>
                    <a:bodyPr/>
                    <a:lstStyle/>
                    <a:p>
                      <a:r>
                        <a:rPr lang="en-CA" sz="2400" b="1" dirty="0" smtClean="0"/>
                        <a:t>Coastal</a:t>
                      </a:r>
                      <a:r>
                        <a:rPr lang="en-CA" sz="2400" b="1" baseline="0" dirty="0" smtClean="0"/>
                        <a:t> winter (Dec-May)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b="1" u="sng" dirty="0" smtClean="0"/>
                        <a:t>L.</a:t>
                      </a:r>
                      <a:r>
                        <a:rPr lang="en-CA" sz="2400" b="1" u="sng" baseline="0" dirty="0" smtClean="0"/>
                        <a:t> Fraser</a:t>
                      </a:r>
                      <a:r>
                        <a:rPr lang="en-CA" sz="2400" b="1" baseline="0" dirty="0" smtClean="0"/>
                        <a:t>, S. Coast, VI, Boundary Bay, L. Skeena, L. </a:t>
                      </a:r>
                      <a:r>
                        <a:rPr lang="en-CA" sz="2400" b="1" baseline="0" dirty="0" err="1" smtClean="0"/>
                        <a:t>Nass</a:t>
                      </a:r>
                      <a:r>
                        <a:rPr lang="en-CA" sz="2400" b="1" baseline="0" dirty="0" smtClean="0"/>
                        <a:t>, N. Coast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dirty="0" smtClean="0"/>
                        <a:t>~280-300+</a:t>
                      </a:r>
                      <a:endParaRPr lang="en-CA" sz="2400" b="1" dirty="0"/>
                    </a:p>
                  </a:txBody>
                  <a:tcPr/>
                </a:tc>
              </a:tr>
              <a:tr h="1097244">
                <a:tc>
                  <a:txBody>
                    <a:bodyPr/>
                    <a:lstStyle/>
                    <a:p>
                      <a:r>
                        <a:rPr lang="en-CA" sz="2400" b="1" dirty="0" smtClean="0"/>
                        <a:t>Coastal summer (late Spring)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b="1" dirty="0" smtClean="0"/>
                        <a:t>L. Fraser, VI, Bella Coola,</a:t>
                      </a:r>
                      <a:r>
                        <a:rPr lang="en-CA" sz="2400" b="1" baseline="0" dirty="0" smtClean="0"/>
                        <a:t> </a:t>
                      </a:r>
                      <a:r>
                        <a:rPr lang="en-CA" sz="2400" b="1" u="sng" dirty="0" smtClean="0"/>
                        <a:t>Dean</a:t>
                      </a:r>
                      <a:endParaRPr lang="en-CA" sz="2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dirty="0" smtClean="0"/>
                        <a:t>~30-40</a:t>
                      </a:r>
                      <a:endParaRPr lang="en-CA" sz="2400" b="1" dirty="0"/>
                    </a:p>
                  </a:txBody>
                  <a:tcPr/>
                </a:tc>
              </a:tr>
              <a:tr h="1207012">
                <a:tc>
                  <a:txBody>
                    <a:bodyPr/>
                    <a:lstStyle/>
                    <a:p>
                      <a:r>
                        <a:rPr lang="en-CA" sz="2400" b="1" dirty="0" smtClean="0"/>
                        <a:t>Interior Summer (Summer-fall)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b="1" dirty="0" smtClean="0"/>
                        <a:t>Mid-Fraser,</a:t>
                      </a:r>
                      <a:r>
                        <a:rPr lang="en-CA" sz="2400" b="1" baseline="0" dirty="0" smtClean="0"/>
                        <a:t> U. </a:t>
                      </a:r>
                      <a:r>
                        <a:rPr lang="en-CA" sz="2400" b="1" baseline="0" dirty="0" err="1" smtClean="0"/>
                        <a:t>Nass</a:t>
                      </a:r>
                      <a:r>
                        <a:rPr lang="en-CA" sz="2400" b="1" baseline="0" dirty="0" smtClean="0"/>
                        <a:t>, U. </a:t>
                      </a:r>
                      <a:r>
                        <a:rPr lang="en-CA" sz="2400" b="1" u="sng" baseline="0" dirty="0" smtClean="0"/>
                        <a:t>Skeena</a:t>
                      </a:r>
                      <a:r>
                        <a:rPr lang="en-CA" sz="2400" b="1" baseline="0" dirty="0" smtClean="0"/>
                        <a:t>, Stikine, </a:t>
                      </a:r>
                      <a:r>
                        <a:rPr lang="en-CA" sz="2400" b="1" baseline="0" dirty="0" err="1" smtClean="0"/>
                        <a:t>Taku</a:t>
                      </a:r>
                      <a:endParaRPr lang="en-C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 dirty="0" smtClean="0"/>
                        <a:t>~70-80</a:t>
                      </a:r>
                      <a:endParaRPr lang="en-CA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6024" y="1268760"/>
            <a:ext cx="9036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2400" b="1" dirty="0" smtClean="0">
                <a:latin typeface="+mj-lt"/>
              </a:rPr>
              <a:t> Most BC stocks occur in small coastal watersheds &lt;300 km</a:t>
            </a:r>
            <a:r>
              <a:rPr lang="en-CA" sz="2400" b="1" baseline="30000" dirty="0" smtClean="0">
                <a:latin typeface="+mj-lt"/>
              </a:rPr>
              <a:t>2</a:t>
            </a:r>
            <a:r>
              <a:rPr lang="en-CA" sz="2400" b="1" dirty="0" smtClean="0">
                <a:latin typeface="+mj-lt"/>
              </a:rPr>
              <a:t>, </a:t>
            </a:r>
          </a:p>
          <a:p>
            <a:r>
              <a:rPr lang="en-CA" sz="2400" b="1" dirty="0">
                <a:latin typeface="+mj-lt"/>
              </a:rPr>
              <a:t> </a:t>
            </a:r>
            <a:r>
              <a:rPr lang="en-CA" sz="2400" b="1" dirty="0" smtClean="0">
                <a:latin typeface="+mj-lt"/>
              </a:rPr>
              <a:t> typically support &lt;10,000 </a:t>
            </a:r>
            <a:r>
              <a:rPr lang="en-CA" sz="2400" b="1" dirty="0" err="1" smtClean="0">
                <a:latin typeface="+mj-lt"/>
              </a:rPr>
              <a:t>smolts</a:t>
            </a:r>
            <a:r>
              <a:rPr lang="en-CA" sz="2400" b="1" dirty="0" smtClean="0">
                <a:latin typeface="+mj-lt"/>
              </a:rPr>
              <a:t> </a:t>
            </a:r>
          </a:p>
          <a:p>
            <a:endParaRPr lang="en-CA" sz="2400" b="1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latin typeface="+mj-lt"/>
              </a:rPr>
              <a:t> </a:t>
            </a:r>
            <a:r>
              <a:rPr lang="en-CA" sz="2400" b="1" u="sng" dirty="0" smtClean="0">
                <a:latin typeface="+mj-lt"/>
              </a:rPr>
              <a:t>Coastal BC streams</a:t>
            </a:r>
            <a:r>
              <a:rPr lang="en-CA" sz="2400" b="1" dirty="0" smtClean="0">
                <a:latin typeface="+mj-lt"/>
              </a:rPr>
              <a:t> generally not naturally productive due to </a:t>
            </a:r>
          </a:p>
          <a:p>
            <a:r>
              <a:rPr lang="en-CA" sz="2400" b="1" dirty="0" smtClean="0">
                <a:latin typeface="+mj-lt"/>
              </a:rPr>
              <a:t>  geology, high precipitation and gradient, in some cases declining </a:t>
            </a:r>
          </a:p>
          <a:p>
            <a:r>
              <a:rPr lang="en-CA" sz="2400" b="1" dirty="0" smtClean="0">
                <a:latin typeface="+mj-lt"/>
              </a:rPr>
              <a:t>  salmon stocks</a:t>
            </a:r>
          </a:p>
          <a:p>
            <a:pPr>
              <a:buFont typeface="Arial" pitchFamily="34" charset="0"/>
              <a:buChar char="•"/>
            </a:pPr>
            <a:endParaRPr lang="en-CA" sz="2400" b="1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latin typeface="+mj-lt"/>
              </a:rPr>
              <a:t> </a:t>
            </a:r>
            <a:r>
              <a:rPr lang="en-CA" sz="2400" b="1" u="sng" dirty="0" smtClean="0">
                <a:latin typeface="+mj-lt"/>
              </a:rPr>
              <a:t>Interior BC streams </a:t>
            </a:r>
            <a:r>
              <a:rPr lang="en-CA" sz="2400" b="1" dirty="0" smtClean="0">
                <a:latin typeface="+mj-lt"/>
              </a:rPr>
              <a:t>highly variable natural productivity, influenced </a:t>
            </a:r>
          </a:p>
          <a:p>
            <a:r>
              <a:rPr lang="en-CA" sz="2400" b="1" dirty="0" smtClean="0">
                <a:latin typeface="+mj-lt"/>
              </a:rPr>
              <a:t>   by growth season and geology; south more productive, north limit </a:t>
            </a:r>
          </a:p>
          <a:p>
            <a:r>
              <a:rPr lang="en-CA" sz="2400" b="1" dirty="0" smtClean="0">
                <a:latin typeface="+mj-lt"/>
              </a:rPr>
              <a:t>   of range considered very low (i.e. 4-5 years to grow a </a:t>
            </a:r>
            <a:r>
              <a:rPr lang="en-CA" sz="2400" b="1" dirty="0" err="1" smtClean="0">
                <a:latin typeface="+mj-lt"/>
              </a:rPr>
              <a:t>smolt</a:t>
            </a:r>
            <a:r>
              <a:rPr lang="en-CA" sz="2400" b="1" dirty="0" smtClean="0">
                <a:latin typeface="+mj-lt"/>
              </a:rPr>
              <a:t>)</a:t>
            </a:r>
          </a:p>
          <a:p>
            <a:endParaRPr lang="en-CA" sz="2400" b="1" baseline="300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latin typeface="+mj-lt"/>
              </a:rPr>
              <a:t> Aggregate abundance for BC ~340,000 wild steelhead</a:t>
            </a:r>
            <a:endParaRPr lang="en-CA" sz="2400" b="1" baseline="30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4410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 smtClean="0">
                <a:solidFill>
                  <a:srgbClr val="FFFF99"/>
                </a:solidFill>
              </a:rPr>
              <a:t>Abundance and productivity</a:t>
            </a:r>
            <a:endParaRPr lang="en-CA" sz="2800" b="1" u="sng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2800" b="1" dirty="0" smtClean="0">
                <a:solidFill>
                  <a:srgbClr val="FFFF99"/>
                </a:solidFill>
              </a:rPr>
              <a:t>Geography x ecotype determine:</a:t>
            </a:r>
            <a:endParaRPr lang="en-CA" sz="2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>
            <a:normAutofit/>
          </a:bodyPr>
          <a:lstStyle/>
          <a:p>
            <a:r>
              <a:rPr lang="en-CA" sz="2400" b="1" dirty="0" smtClean="0"/>
              <a:t>Angler accessibility</a:t>
            </a:r>
          </a:p>
          <a:p>
            <a:r>
              <a:rPr lang="en-CA" sz="2400" b="1" dirty="0" smtClean="0"/>
              <a:t>Exposure to various commercial/FN salmon fisheries</a:t>
            </a:r>
          </a:p>
          <a:p>
            <a:r>
              <a:rPr lang="en-CA" sz="2400" b="1" dirty="0" smtClean="0"/>
              <a:t>Migration paths exiting/approaching rivers</a:t>
            </a:r>
          </a:p>
          <a:p>
            <a:r>
              <a:rPr lang="en-CA" sz="2400" b="1" dirty="0" smtClean="0"/>
              <a:t>Vulnerability to freshwater limiting factors such as low flows</a:t>
            </a:r>
          </a:p>
          <a:p>
            <a:pPr>
              <a:buNone/>
            </a:pPr>
            <a:endParaRPr lang="en-CA" sz="2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99904" y="4077072"/>
            <a:ext cx="0" cy="64807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71800" y="5085184"/>
            <a:ext cx="32028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dirty="0" smtClean="0"/>
              <a:t>Sport interest</a:t>
            </a:r>
          </a:p>
          <a:p>
            <a:pPr algn="ctr"/>
            <a:r>
              <a:rPr lang="en-CA" sz="2800" b="1" dirty="0" smtClean="0"/>
              <a:t>Conservation status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336848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611560" y="0"/>
            <a:ext cx="7920880" cy="6858117"/>
            <a:chOff x="384" y="0"/>
            <a:chExt cx="4944" cy="429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0"/>
              <a:ext cx="4944" cy="429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28" y="1584"/>
              <a:ext cx="708" cy="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2" y="1680"/>
              <a:ext cx="816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4" y="1267"/>
              <a:ext cx="816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48" y="672"/>
              <a:ext cx="768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8" y="240"/>
              <a:ext cx="768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0" y="2112"/>
              <a:ext cx="708" cy="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6" y="1776"/>
              <a:ext cx="708" cy="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80" y="2112"/>
              <a:ext cx="690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448"/>
              <a:ext cx="768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56" y="3648"/>
              <a:ext cx="432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68" y="2976"/>
              <a:ext cx="546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88" y="3290"/>
              <a:ext cx="48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84" y="3386"/>
              <a:ext cx="48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20" y="3552"/>
              <a:ext cx="624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6" y="3530"/>
              <a:ext cx="48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88" y="3696"/>
              <a:ext cx="480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2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68" y="3792"/>
              <a:ext cx="432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6" y="2256"/>
              <a:ext cx="666" cy="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48" y="3792"/>
              <a:ext cx="513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08" y="3648"/>
              <a:ext cx="513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360" y="3456"/>
              <a:ext cx="465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1115616" y="630932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1400"/>
              <a:t>(Ahrens 2004)</a:t>
            </a:r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7232651" y="620713"/>
            <a:ext cx="1588" cy="62071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7232651" y="620713"/>
            <a:ext cx="15875" cy="6207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8056563" y="636588"/>
            <a:ext cx="1588" cy="60483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8056563" y="636588"/>
            <a:ext cx="15875" cy="6048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7248526" y="620713"/>
            <a:ext cx="8239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5508104" y="332656"/>
            <a:ext cx="82391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7248526" y="822325"/>
            <a:ext cx="8239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7248526" y="822325"/>
            <a:ext cx="82391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7248526" y="1023938"/>
            <a:ext cx="8239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7248526" y="1023938"/>
            <a:ext cx="82391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7248526" y="1225550"/>
            <a:ext cx="8239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7248526" y="1225550"/>
            <a:ext cx="82391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50" name="Group 49"/>
          <p:cNvGrpSpPr/>
          <p:nvPr/>
        </p:nvGrpSpPr>
        <p:grpSpPr>
          <a:xfrm>
            <a:off x="4572000" y="404664"/>
            <a:ext cx="3468520" cy="936104"/>
            <a:chOff x="4572000" y="404664"/>
            <a:chExt cx="3468520" cy="936104"/>
          </a:xfrm>
        </p:grpSpPr>
        <p:grpSp>
          <p:nvGrpSpPr>
            <p:cNvPr id="48" name="Group 47"/>
            <p:cNvGrpSpPr/>
            <p:nvPr/>
          </p:nvGrpSpPr>
          <p:grpSpPr>
            <a:xfrm>
              <a:off x="4572000" y="404664"/>
              <a:ext cx="432048" cy="936104"/>
              <a:chOff x="7240588" y="628650"/>
              <a:chExt cx="825500" cy="606425"/>
            </a:xfrm>
          </p:grpSpPr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7240588" y="628650"/>
                <a:ext cx="825500" cy="20320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7240588" y="830263"/>
                <a:ext cx="825500" cy="2032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7240588" y="1031875"/>
                <a:ext cx="825500" cy="2032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5004048" y="404664"/>
              <a:ext cx="3036472" cy="9361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Routine management zone</a:t>
              </a:r>
            </a:p>
            <a:p>
              <a:r>
                <a:rPr lang="en-CA" dirty="0" smtClean="0"/>
                <a:t>Conservation concern</a:t>
              </a:r>
            </a:p>
            <a:p>
              <a:r>
                <a:rPr lang="en-CA" dirty="0" smtClean="0"/>
                <a:t>Extreme conservation concern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39003" y="2348880"/>
            <a:ext cx="1872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Conservation</a:t>
            </a:r>
          </a:p>
          <a:p>
            <a:r>
              <a:rPr lang="en-CA" sz="2400" b="1" dirty="0" smtClean="0"/>
              <a:t> Status</a:t>
            </a:r>
            <a:endParaRPr lang="en-CA" sz="2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1835696" y="17728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4677" y="1844824"/>
            <a:ext cx="48937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5400" b="1" dirty="0" smtClean="0"/>
              <a:t>Regional Trends </a:t>
            </a:r>
          </a:p>
          <a:p>
            <a:pPr algn="ctr"/>
            <a:r>
              <a:rPr lang="en-CA" sz="5400" b="1" dirty="0" smtClean="0"/>
              <a:t>in Abundance</a:t>
            </a:r>
            <a:endParaRPr lang="en-CA" sz="5400" b="1" dirty="0"/>
          </a:p>
        </p:txBody>
      </p:sp>
    </p:spTree>
    <p:extLst>
      <p:ext uri="{BB962C8B-B14F-4D97-AF65-F5344CB8AC3E}">
        <p14:creationId xmlns:p14="http://schemas.microsoft.com/office/powerpoint/2010/main" val="4968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3872</TotalTime>
  <Words>1266</Words>
  <Application>Microsoft Office PowerPoint</Application>
  <PresentationFormat>On-screen Show (4:3)</PresentationFormat>
  <Paragraphs>248</Paragraphs>
  <Slides>36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Steelhead Status Update for British Columbia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Geography x ecotype determine: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Province of British Columbia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smpollar</dc:creator>
  <cp:lastModifiedBy>stephen</cp:lastModifiedBy>
  <cp:revision>272</cp:revision>
  <dcterms:created xsi:type="dcterms:W3CDTF">2012-02-27T22:37:08Z</dcterms:created>
  <dcterms:modified xsi:type="dcterms:W3CDTF">2012-03-12T21:54:18Z</dcterms:modified>
</cp:coreProperties>
</file>